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webextensions/webextension1.xml" ContentType="application/vnd.ms-office.webextensio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9" r:id="rId3"/>
    <p:sldId id="256" r:id="rId4"/>
    <p:sldId id="261" r:id="rId5"/>
    <p:sldId id="263" r:id="rId6"/>
    <p:sldId id="266" r:id="rId7"/>
    <p:sldId id="267" r:id="rId8"/>
    <p:sldId id="268" r:id="rId9"/>
    <p:sldId id="257" r:id="rId10"/>
    <p:sldId id="264" r:id="rId11"/>
    <p:sldId id="265" r:id="rId12"/>
    <p:sldId id="258" r:id="rId13"/>
    <p:sldId id="259" r:id="rId14"/>
    <p:sldId id="271" r:id="rId15"/>
    <p:sldId id="270" r:id="rId16"/>
    <p:sldId id="262" r:id="rId1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 varScale="1">
        <p:scale>
          <a:sx n="75" d="100"/>
          <a:sy n="75" d="100"/>
        </p:scale>
        <p:origin x="3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09586-9CF5-2F96-6446-F03653D3F7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728879-C37A-4455-CE4B-F795D9386C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26ABA-7445-E94B-077D-2D606766B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5E39E-8428-3AE5-27DB-A2A680C7A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D817A-99A7-73BA-0E9B-5174732BB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85155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75C14-F08D-412E-1EBB-99983C011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0C9AF4-09B2-A164-9DCD-E1E7D75EA9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1DA1C-569B-EAC4-90F1-36703B806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F19EA-1B8C-0056-DDD5-E98160A8D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6C8D4-9974-4C8A-284F-B4966F1CB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4549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5C4B55-8836-3552-9323-E8BA07E978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4D8F07-62DC-635C-A0E4-883233EF7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8621D-D13A-8FA7-8190-B976AB0A4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A49BB-AC99-9A0E-0938-DE72DEEB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BEB25-C8E6-93A4-AE97-CB78C40D6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5081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5F7AB-A980-16C9-71E6-4619500AD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A93A5-CB5E-D5D3-37E6-7571B11E6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A2B34C-8B22-6458-5FC5-9FEF213E8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79BB6-1931-5CBF-ED9C-C90AA6220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C4937-B4F9-FD09-9A99-6C7103FD2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7075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AC82A-711D-2F50-17D3-CFD6D3D53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E3ADA-9E01-7DC8-26EE-320ED32A9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50B34-66CB-B6E2-EDAB-19CA0C27F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A37579-5378-8E83-DBC7-3399D6477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524DF-9B72-B8D0-3756-CBE582375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0475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3AB56-740F-B248-273C-BEB47ABB1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42030-8ED1-3CF8-623E-7B5B6CA75B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594851-DDC8-0BB5-1C88-D3D2D110A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D3B994-7F11-366E-1E34-2BB5BB505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2F07BB-89EF-6F26-82E5-3FC569C16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5475A5-C3BF-082F-9571-9137AFA21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5785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4E772-8520-3EF3-CA5D-DB133A795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AA7BDF-B37D-7B5A-480B-6BC6F9A5C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202F8-AABE-D2E8-6696-4C47EE41B5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CEFF09-F24E-E569-7F16-51CB6661E2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C18ADF-3065-5BC8-4A09-7A4C501B7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1A5B68-EDDF-72E0-D651-BDC44990F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DAA082-2837-DC3E-3798-BCCE7DE99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C7ED2A-F790-E957-62F5-0337BDD0E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887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DF15C-17E5-6032-AD78-8E276FA12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EC44D3-384F-62D7-9174-09C544B26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47EC38-CFDC-DDCA-0294-8C49FA78E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5DC451-580F-D37C-EF8A-753CB71FA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028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E6DB8D-C62E-C059-812B-02EBE0076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BADB53-FBBF-89D2-F1AA-6B88B02BA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364D9B-3A7E-8E67-FBAF-A1D2DFB84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93038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8D198-DB8B-CEC9-516E-302607614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78505-94DE-ED62-DD64-439217D18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71CB90-F679-178E-51C8-A15D5716A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1D1CA-F0DA-8563-F192-8C4B737B0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3DC87-C089-D54C-D455-60ABD405F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98774-23FD-3E90-34FD-49BE62A2B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5530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53E1D-1BDA-BEEE-90A5-A8AF7EADE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08993B-F045-CB47-CCED-0AFD650ADA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A40420-D6D7-FF19-5CB5-05243DAF05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5E5866-653E-558B-1E22-36EA88742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A77E95-B8F9-86BE-05CB-75EAC873A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E98E58-5A29-7AC2-F7CC-6FBE22533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52355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4293E8-6955-3236-327B-8FFA92993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7DD8E3-B167-329E-7A0A-255317CCC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B3CDE-54EF-5B7F-2B01-278A77E3C9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0CD06-69C3-4282-91FA-6A4F2A2D1C61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EC2D4-2626-DDEF-9BE8-F248D25ECA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20FF4-3BAF-0516-8181-C1A41353EB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1FCCB-4110-40FC-9825-456BA968E2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46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plotly.com/javascript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.png"/><Relationship Id="rId2" Type="http://schemas.openxmlformats.org/officeDocument/2006/relationships/hyperlink" Target="Untitled%20Folder/python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0.png"/><Relationship Id="rId5" Type="http://schemas.microsoft.com/office/2011/relationships/webextension" Target="../webextensions/webextension1.xml"/><Relationship Id="rId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817E8EB-D484-74EA-7DB4-8DC4BBDDD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929" y="2255838"/>
            <a:ext cx="6098141" cy="32535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50ABA2-D3D6-E0F7-131A-E8CB7CE3A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302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0" i="0" dirty="0" err="1">
                <a:solidFill>
                  <a:srgbClr val="20293D"/>
                </a:solidFill>
                <a:effectLst/>
                <a:latin typeface="+mn-lt"/>
              </a:rPr>
              <a:t>Plotly</a:t>
            </a:r>
            <a:r>
              <a:rPr lang="en-US" b="0" i="0" dirty="0">
                <a:solidFill>
                  <a:srgbClr val="20293D"/>
                </a:solidFill>
                <a:effectLst/>
                <a:latin typeface="+mn-lt"/>
              </a:rPr>
              <a:t> - Open Source Graphing Library for Python</a:t>
            </a:r>
            <a:endParaRPr lang="sv-SE" dirty="0">
              <a:latin typeface="+mn-lt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CA9C1F1-FECB-57F1-8587-70CE942598DB}"/>
              </a:ext>
            </a:extLst>
          </p:cNvPr>
          <p:cNvSpPr txBox="1">
            <a:spLocks/>
          </p:cNvSpPr>
          <p:nvPr/>
        </p:nvSpPr>
        <p:spPr>
          <a:xfrm>
            <a:off x="660400" y="5089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20293D"/>
                </a:solidFill>
                <a:latin typeface="+mn-lt"/>
              </a:rPr>
              <a:t>Galina Sidorenko</a:t>
            </a:r>
          </a:p>
          <a:p>
            <a:pPr algn="ctr"/>
            <a:r>
              <a:rPr lang="en-US" sz="3200" dirty="0">
                <a:solidFill>
                  <a:srgbClr val="20293D"/>
                </a:solidFill>
                <a:latin typeface="+mn-lt"/>
              </a:rPr>
              <a:t>March 2024</a:t>
            </a:r>
            <a:endParaRPr lang="sv-SE" sz="3200" dirty="0">
              <a:latin typeface="+mn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EED1B8A-EE4D-FD7D-0258-59E42FD7BC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09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83F67-FE5E-7E62-F37E-4C5902271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20293D"/>
                </a:solidFill>
                <a:latin typeface="+mn-lt"/>
              </a:rPr>
              <a:t>Plotly</a:t>
            </a:r>
            <a:r>
              <a:rPr lang="en-US" dirty="0">
                <a:solidFill>
                  <a:srgbClr val="20293D"/>
                </a:solidFill>
                <a:latin typeface="+mn-lt"/>
              </a:rPr>
              <a:t> sub-modules: </a:t>
            </a:r>
            <a:r>
              <a:rPr lang="sv-SE" altLang="sv-SE" sz="4400" dirty="0" err="1">
                <a:latin typeface="+mn-lt"/>
              </a:rPr>
              <a:t>Plotly</a:t>
            </a:r>
            <a:r>
              <a:rPr lang="sv-SE" altLang="sv-SE" sz="4400" dirty="0">
                <a:latin typeface="+mn-lt"/>
              </a:rPr>
              <a:t> Graph </a:t>
            </a:r>
            <a:r>
              <a:rPr lang="sv-SE" altLang="sv-SE" sz="4400" dirty="0" err="1">
                <a:latin typeface="+mn-lt"/>
              </a:rPr>
              <a:t>Objects</a:t>
            </a:r>
            <a:endParaRPr lang="sv-SE" dirty="0">
              <a:solidFill>
                <a:srgbClr val="20293D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8A8DFA-82AD-95C4-818A-4B1AD21D1CBB}"/>
              </a:ext>
            </a:extLst>
          </p:cNvPr>
          <p:cNvSpPr txBox="1"/>
          <p:nvPr/>
        </p:nvSpPr>
        <p:spPr>
          <a:xfrm>
            <a:off x="3048000" y="279560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err="1">
                <a:solidFill>
                  <a:schemeClr val="accent1"/>
                </a:solidFill>
              </a:rPr>
              <a:t>plotly.graph_objects.Figure</a:t>
            </a:r>
            <a:endParaRPr lang="sv-SE" dirty="0">
              <a:solidFill>
                <a:schemeClr val="accent1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6C83DAD0-0DC4-CBAD-44AA-72191FC15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413689"/>
            <a:ext cx="9721516" cy="452457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98375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sv-SE" altLang="sv-SE" sz="2800" dirty="0" err="1">
                <a:latin typeface="+mn-lt"/>
              </a:rPr>
              <a:t>Plotly</a:t>
            </a:r>
            <a:r>
              <a:rPr lang="sv-SE" altLang="sv-SE" sz="2800" dirty="0">
                <a:latin typeface="+mn-lt"/>
              </a:rPr>
              <a:t> Graph </a:t>
            </a:r>
            <a:r>
              <a:rPr lang="sv-SE" altLang="sv-SE" sz="2800" dirty="0" err="1">
                <a:latin typeface="+mn-lt"/>
              </a:rPr>
              <a:t>Objects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provides</a:t>
            </a:r>
            <a:r>
              <a:rPr lang="sv-SE" altLang="sv-SE" sz="2800" dirty="0">
                <a:latin typeface="+mn-lt"/>
              </a:rPr>
              <a:t> a </a:t>
            </a:r>
            <a:r>
              <a:rPr lang="sv-SE" altLang="sv-SE" sz="2800" dirty="0" err="1">
                <a:latin typeface="+mn-lt"/>
              </a:rPr>
              <a:t>lower-level</a:t>
            </a:r>
            <a:r>
              <a:rPr lang="sv-SE" altLang="sv-SE" sz="2800" dirty="0">
                <a:latin typeface="+mn-lt"/>
              </a:rPr>
              <a:t> API </a:t>
            </a:r>
            <a:r>
              <a:rPr lang="sv-SE" altLang="sv-SE" sz="2800" dirty="0" err="1">
                <a:latin typeface="+mn-lt"/>
              </a:rPr>
              <a:t>that</a:t>
            </a:r>
            <a:r>
              <a:rPr lang="sv-SE" altLang="sv-SE" sz="2800" dirty="0">
                <a:latin typeface="+mn-lt"/>
              </a:rPr>
              <a:t> gives </a:t>
            </a:r>
            <a:r>
              <a:rPr lang="sv-SE" altLang="sv-SE" sz="2800" dirty="0" err="1">
                <a:latin typeface="+mn-lt"/>
              </a:rPr>
              <a:t>users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more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control</a:t>
            </a:r>
            <a:r>
              <a:rPr lang="sv-SE" altLang="sv-SE" sz="2800" dirty="0">
                <a:latin typeface="+mn-lt"/>
              </a:rPr>
              <a:t> and </a:t>
            </a:r>
            <a:r>
              <a:rPr lang="sv-SE" altLang="sv-SE" sz="2800" dirty="0" err="1">
                <a:latin typeface="+mn-lt"/>
              </a:rPr>
              <a:t>flexibility</a:t>
            </a:r>
            <a:r>
              <a:rPr lang="sv-SE" altLang="sv-SE" sz="2800" dirty="0">
                <a:latin typeface="+mn-lt"/>
              </a:rPr>
              <a:t> over the </a:t>
            </a:r>
            <a:r>
              <a:rPr lang="sv-SE" altLang="sv-SE" sz="2800" dirty="0" err="1">
                <a:latin typeface="+mn-lt"/>
              </a:rPr>
              <a:t>creation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of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plots</a:t>
            </a:r>
            <a:r>
              <a:rPr lang="sv-SE" altLang="sv-SE" sz="2800" dirty="0">
                <a:latin typeface="+mn-lt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sv-SE" altLang="sv-SE" sz="1200" dirty="0"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sv-SE" altLang="sv-SE" sz="2800" dirty="0">
                <a:latin typeface="+mn-lt"/>
              </a:rPr>
              <a:t>It </a:t>
            </a:r>
            <a:r>
              <a:rPr lang="sv-SE" altLang="sv-SE" sz="2800" dirty="0" err="1">
                <a:latin typeface="+mn-lt"/>
              </a:rPr>
              <a:t>allows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users</a:t>
            </a:r>
            <a:r>
              <a:rPr lang="sv-SE" altLang="sv-SE" sz="2800" dirty="0">
                <a:latin typeface="+mn-lt"/>
              </a:rPr>
              <a:t> to </a:t>
            </a:r>
            <a:r>
              <a:rPr lang="sv-SE" altLang="sv-SE" sz="2800" dirty="0" err="1">
                <a:latin typeface="+mn-lt"/>
              </a:rPr>
              <a:t>create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plots</a:t>
            </a:r>
            <a:r>
              <a:rPr lang="sv-SE" altLang="sv-SE" sz="2800" dirty="0">
                <a:latin typeface="+mn-lt"/>
              </a:rPr>
              <a:t> by </a:t>
            </a:r>
            <a:r>
              <a:rPr lang="sv-SE" altLang="sv-SE" sz="2800" dirty="0" err="1">
                <a:latin typeface="+mn-lt"/>
              </a:rPr>
              <a:t>explicitly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defining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traces</a:t>
            </a:r>
            <a:r>
              <a:rPr lang="sv-SE" altLang="sv-SE" sz="2800" dirty="0">
                <a:latin typeface="+mn-lt"/>
              </a:rPr>
              <a:t>, layouts, and </a:t>
            </a:r>
            <a:r>
              <a:rPr lang="sv-SE" altLang="sv-SE" sz="2800" dirty="0" err="1">
                <a:latin typeface="+mn-lt"/>
              </a:rPr>
              <a:t>other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components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of</a:t>
            </a:r>
            <a:r>
              <a:rPr lang="sv-SE" altLang="sv-SE" sz="2800" dirty="0">
                <a:latin typeface="+mn-lt"/>
              </a:rPr>
              <a:t> the </a:t>
            </a:r>
            <a:r>
              <a:rPr lang="sv-SE" altLang="sv-SE" sz="2800" dirty="0" err="1">
                <a:latin typeface="+mn-lt"/>
              </a:rPr>
              <a:t>plot</a:t>
            </a:r>
            <a:r>
              <a:rPr lang="sv-SE" altLang="sv-SE" sz="2800" dirty="0">
                <a:latin typeface="+mn-lt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sv-SE" altLang="sv-SE" sz="1200" dirty="0"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sv-SE" altLang="sv-SE" sz="2800" dirty="0">
                <a:latin typeface="+mn-lt"/>
              </a:rPr>
              <a:t>It offers fine-</a:t>
            </a:r>
            <a:r>
              <a:rPr lang="sv-SE" altLang="sv-SE" sz="2800" dirty="0" err="1">
                <a:latin typeface="+mn-lt"/>
              </a:rPr>
              <a:t>grained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control</a:t>
            </a:r>
            <a:r>
              <a:rPr lang="sv-SE" altLang="sv-SE" sz="2800" dirty="0">
                <a:latin typeface="+mn-lt"/>
              </a:rPr>
              <a:t> over </a:t>
            </a:r>
            <a:r>
              <a:rPr lang="sv-SE" altLang="sv-SE" sz="2800" dirty="0" err="1">
                <a:latin typeface="+mn-lt"/>
              </a:rPr>
              <a:t>every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aspect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of</a:t>
            </a:r>
            <a:r>
              <a:rPr lang="sv-SE" altLang="sv-SE" sz="2800" dirty="0">
                <a:latin typeface="+mn-lt"/>
              </a:rPr>
              <a:t> the </a:t>
            </a:r>
            <a:r>
              <a:rPr lang="sv-SE" altLang="sv-SE" sz="2800" dirty="0" err="1">
                <a:latin typeface="+mn-lt"/>
              </a:rPr>
              <a:t>plot</a:t>
            </a:r>
            <a:r>
              <a:rPr lang="sv-SE" altLang="sv-SE" sz="2800" dirty="0">
                <a:latin typeface="+mn-lt"/>
              </a:rPr>
              <a:t>, </a:t>
            </a:r>
            <a:r>
              <a:rPr lang="sv-SE" altLang="sv-SE" sz="2800" dirty="0" err="1">
                <a:latin typeface="+mn-lt"/>
              </a:rPr>
              <a:t>allowing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users</a:t>
            </a:r>
            <a:r>
              <a:rPr lang="sv-SE" altLang="sv-SE" sz="2800" dirty="0">
                <a:latin typeface="+mn-lt"/>
              </a:rPr>
              <a:t> to </a:t>
            </a:r>
            <a:r>
              <a:rPr lang="sv-SE" altLang="sv-SE" sz="2800" dirty="0" err="1">
                <a:latin typeface="+mn-lt"/>
              </a:rPr>
              <a:t>customize</a:t>
            </a:r>
            <a:r>
              <a:rPr lang="sv-SE" altLang="sv-SE" sz="2800" dirty="0">
                <a:latin typeface="+mn-lt"/>
              </a:rPr>
              <a:t> the </a:t>
            </a:r>
            <a:r>
              <a:rPr lang="sv-SE" altLang="sv-SE" sz="2800" dirty="0" err="1">
                <a:latin typeface="+mn-lt"/>
              </a:rPr>
              <a:t>plot</a:t>
            </a:r>
            <a:r>
              <a:rPr lang="sv-SE" altLang="sv-SE" sz="2800" dirty="0">
                <a:latin typeface="+mn-lt"/>
              </a:rPr>
              <a:t> to </a:t>
            </a:r>
            <a:r>
              <a:rPr lang="sv-SE" altLang="sv-SE" sz="2800" dirty="0" err="1">
                <a:latin typeface="+mn-lt"/>
              </a:rPr>
              <a:t>their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exact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specifications</a:t>
            </a:r>
            <a:r>
              <a:rPr lang="sv-SE" altLang="sv-SE" sz="2800" dirty="0">
                <a:latin typeface="+mn-lt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sv-SE" altLang="sv-SE" sz="1200" dirty="0"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sv-SE" altLang="sv-SE" sz="2800" dirty="0" err="1">
                <a:latin typeface="+mn-lt"/>
              </a:rPr>
              <a:t>It's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suitable</a:t>
            </a:r>
            <a:r>
              <a:rPr lang="sv-SE" altLang="sv-SE" sz="2800" dirty="0">
                <a:latin typeface="+mn-lt"/>
              </a:rPr>
              <a:t> for </a:t>
            </a:r>
            <a:r>
              <a:rPr lang="sv-SE" altLang="sv-SE" sz="2800" dirty="0" err="1">
                <a:latin typeface="+mn-lt"/>
              </a:rPr>
              <a:t>more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complex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visualizations</a:t>
            </a:r>
            <a:r>
              <a:rPr lang="sv-SE" altLang="sv-SE" sz="2800" dirty="0">
                <a:latin typeface="+mn-lt"/>
              </a:rPr>
              <a:t>, </a:t>
            </a:r>
            <a:r>
              <a:rPr lang="sv-SE" altLang="sv-SE" sz="2800" dirty="0" err="1">
                <a:latin typeface="+mn-lt"/>
              </a:rPr>
              <a:t>customization</a:t>
            </a:r>
            <a:r>
              <a:rPr lang="sv-SE" altLang="sv-SE" sz="2800" dirty="0">
                <a:latin typeface="+mn-lt"/>
              </a:rPr>
              <a:t>, and </a:t>
            </a:r>
            <a:r>
              <a:rPr lang="sv-SE" altLang="sv-SE" sz="2800" dirty="0" err="1">
                <a:latin typeface="+mn-lt"/>
              </a:rPr>
              <a:t>advanced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plotting</a:t>
            </a:r>
            <a:r>
              <a:rPr lang="sv-SE" altLang="sv-SE" sz="2800" dirty="0">
                <a:latin typeface="+mn-lt"/>
              </a:rPr>
              <a:t> </a:t>
            </a:r>
            <a:r>
              <a:rPr lang="sv-SE" altLang="sv-SE" sz="2800" dirty="0" err="1">
                <a:latin typeface="+mn-lt"/>
              </a:rPr>
              <a:t>requirements</a:t>
            </a:r>
            <a:r>
              <a:rPr lang="sv-SE" altLang="sv-SE" sz="2800" dirty="0">
                <a:latin typeface="+mn-lt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7B37C218-1EC1-5055-8BD6-8F5E98E444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78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83F67-FE5E-7E62-F37E-4C5902271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725"/>
            <a:ext cx="10515600" cy="1325563"/>
          </a:xfrm>
        </p:spPr>
        <p:txBody>
          <a:bodyPr/>
          <a:lstStyle/>
          <a:p>
            <a:r>
              <a:rPr lang="en-US" dirty="0" err="1">
                <a:solidFill>
                  <a:srgbClr val="20293D"/>
                </a:solidFill>
                <a:latin typeface="+mn-lt"/>
              </a:rPr>
              <a:t>Plotly</a:t>
            </a:r>
            <a:r>
              <a:rPr lang="en-US" dirty="0">
                <a:solidFill>
                  <a:srgbClr val="20293D"/>
                </a:solidFill>
                <a:latin typeface="+mn-lt"/>
              </a:rPr>
              <a:t> sub-modules: </a:t>
            </a:r>
            <a:r>
              <a:rPr lang="sv-SE" altLang="sv-SE" sz="4400" dirty="0" err="1">
                <a:latin typeface="+mn-lt"/>
              </a:rPr>
              <a:t>Plotly</a:t>
            </a:r>
            <a:r>
              <a:rPr lang="sv-SE" altLang="sv-SE" sz="4400" dirty="0">
                <a:latin typeface="+mn-lt"/>
              </a:rPr>
              <a:t> Graph </a:t>
            </a:r>
            <a:r>
              <a:rPr lang="sv-SE" altLang="sv-SE" sz="4400" dirty="0" err="1">
                <a:latin typeface="+mn-lt"/>
              </a:rPr>
              <a:t>Objects</a:t>
            </a:r>
            <a:endParaRPr lang="sv-SE" dirty="0">
              <a:solidFill>
                <a:srgbClr val="20293D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8A8DFA-82AD-95C4-818A-4B1AD21D1CBB}"/>
              </a:ext>
            </a:extLst>
          </p:cNvPr>
          <p:cNvSpPr txBox="1"/>
          <p:nvPr/>
        </p:nvSpPr>
        <p:spPr>
          <a:xfrm>
            <a:off x="3048000" y="279560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err="1">
                <a:solidFill>
                  <a:schemeClr val="accent1"/>
                </a:solidFill>
              </a:rPr>
              <a:t>plotly.graph_objects.Figure</a:t>
            </a:r>
            <a:endParaRPr lang="sv-SE" dirty="0">
              <a:solidFill>
                <a:schemeClr val="accent1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6C83DAD0-0DC4-CBAD-44AA-72191FC15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181369"/>
            <a:ext cx="10515600" cy="529401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98375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 typeface="Arial" panose="020B0604020202020204" pitchFamily="34" charset="0"/>
              <a:buChar char="•"/>
            </a:pPr>
            <a:r>
              <a:rPr lang="en-US" sz="2800" b="0" i="0" dirty="0" err="1">
                <a:solidFill>
                  <a:srgbClr val="0D0D0D"/>
                </a:solidFill>
                <a:effectLst/>
                <a:latin typeface="Söhne"/>
              </a:rPr>
              <a:t>Plotly</a:t>
            </a:r>
            <a:r>
              <a:rPr lang="en-US" sz="2800" b="0" i="0" dirty="0">
                <a:solidFill>
                  <a:srgbClr val="0D0D0D"/>
                </a:solidFill>
                <a:effectLst/>
                <a:latin typeface="Söhne"/>
              </a:rPr>
              <a:t> Express is a high-level API that provides a simpler interface for creating various types of plots quickly.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200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0D0D0D"/>
                </a:solidFill>
                <a:effectLst/>
                <a:latin typeface="Söhne"/>
              </a:rPr>
              <a:t>It offers a wide range of functions to create different types of plots (e.g., scatter plots, bar charts, line charts, etc.) with minimal code.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200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0D0D0D"/>
                </a:solidFill>
                <a:effectLst/>
                <a:latin typeface="Söhne"/>
              </a:rPr>
              <a:t>It automatically handles the creation of figure objects and layouts, making it easier for users to create plots without worrying about low-level details.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200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0D0D0D"/>
                </a:solidFill>
                <a:effectLst/>
                <a:latin typeface="Söhne"/>
              </a:rPr>
              <a:t>It's suitable for rapid prototyping, exploratory data analysis, and creating simple visualizations with ease.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200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0" i="0" dirty="0" err="1">
                <a:solidFill>
                  <a:srgbClr val="0D0D0D"/>
                </a:solidFill>
                <a:effectLst/>
                <a:latin typeface="Söhne"/>
              </a:rPr>
              <a:t>Plotly</a:t>
            </a:r>
            <a:r>
              <a:rPr lang="en-US" sz="2800" b="0" i="0" dirty="0">
                <a:solidFill>
                  <a:srgbClr val="0D0D0D"/>
                </a:solidFill>
                <a:effectLst/>
                <a:latin typeface="Söhne"/>
              </a:rPr>
              <a:t> Express is the recommended entry-point into the </a:t>
            </a:r>
            <a:r>
              <a:rPr lang="en-US" sz="2800" b="0" i="0" dirty="0" err="1">
                <a:solidFill>
                  <a:srgbClr val="0D0D0D"/>
                </a:solidFill>
                <a:effectLst/>
                <a:latin typeface="Söhne"/>
              </a:rPr>
              <a:t>plotly</a:t>
            </a:r>
            <a:r>
              <a:rPr lang="en-US" sz="2800" b="0" i="0" dirty="0">
                <a:solidFill>
                  <a:srgbClr val="0D0D0D"/>
                </a:solidFill>
                <a:effectLst/>
                <a:latin typeface="Söhne"/>
              </a:rPr>
              <a:t> package 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70410E1C-FD2E-7819-BE75-7099719340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05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38726-B9F2-39DA-A59C-19279FCD4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30"/>
            <a:ext cx="9144000" cy="1011237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20293D"/>
                </a:solidFill>
                <a:latin typeface="+mn-lt"/>
              </a:rPr>
              <a:t>Using </a:t>
            </a:r>
            <a:r>
              <a:rPr lang="en-US" sz="4400" dirty="0" err="1">
                <a:solidFill>
                  <a:srgbClr val="20293D"/>
                </a:solidFill>
                <a:latin typeface="+mn-lt"/>
              </a:rPr>
              <a:t>plotly.graph_objects</a:t>
            </a:r>
            <a:endParaRPr lang="sv-SE" sz="4400" dirty="0">
              <a:solidFill>
                <a:srgbClr val="20293D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2CBF7C-7C2E-81D6-BFD5-4A468E43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0799" y="1320799"/>
            <a:ext cx="9914468" cy="3869268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/>
              <a:t>#Import required packages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import </a:t>
            </a:r>
            <a:r>
              <a:rPr lang="en-US" dirty="0" err="1"/>
              <a:t>plotly.graph_objects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as</a:t>
            </a:r>
            <a:r>
              <a:rPr lang="en-US" dirty="0"/>
              <a:t> go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import</a:t>
            </a:r>
            <a:r>
              <a:rPr lang="en-US" dirty="0"/>
              <a:t> </a:t>
            </a:r>
            <a:r>
              <a:rPr lang="en-US" dirty="0" err="1"/>
              <a:t>plotly.express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as</a:t>
            </a:r>
            <a:r>
              <a:rPr lang="en-US" dirty="0"/>
              <a:t> </a:t>
            </a:r>
            <a:r>
              <a:rPr lang="en-US" dirty="0" err="1"/>
              <a:t>px</a:t>
            </a:r>
            <a:endParaRPr lang="en-US" dirty="0"/>
          </a:p>
          <a:p>
            <a:pPr algn="l"/>
            <a:r>
              <a:rPr lang="en-US" dirty="0">
                <a:solidFill>
                  <a:srgbClr val="FF0000"/>
                </a:solidFill>
              </a:rPr>
              <a:t>import</a:t>
            </a:r>
            <a:r>
              <a:rPr lang="en-US" dirty="0"/>
              <a:t> </a:t>
            </a:r>
            <a:r>
              <a:rPr lang="en-US" dirty="0" err="1"/>
              <a:t>numpy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as</a:t>
            </a:r>
            <a:r>
              <a:rPr lang="en-US" dirty="0"/>
              <a:t> np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#Creating data</a:t>
            </a:r>
          </a:p>
          <a:p>
            <a:pPr algn="l"/>
            <a:r>
              <a:rPr lang="en-US" dirty="0" err="1"/>
              <a:t>np.random.seed</a:t>
            </a:r>
            <a:r>
              <a:rPr lang="en-US" dirty="0"/>
              <a:t>(10)</a:t>
            </a:r>
          </a:p>
          <a:p>
            <a:pPr algn="l"/>
            <a:r>
              <a:rPr lang="en-US" dirty="0"/>
              <a:t>x=</a:t>
            </a:r>
            <a:r>
              <a:rPr lang="en-US" dirty="0" err="1"/>
              <a:t>np.arange</a:t>
            </a:r>
            <a:r>
              <a:rPr lang="en-US" dirty="0"/>
              <a:t>(12)</a:t>
            </a:r>
          </a:p>
          <a:p>
            <a:pPr algn="l"/>
            <a:r>
              <a:rPr lang="en-US" dirty="0"/>
              <a:t>y=</a:t>
            </a:r>
            <a:r>
              <a:rPr lang="en-US" dirty="0" err="1"/>
              <a:t>np.random.randint</a:t>
            </a:r>
            <a:r>
              <a:rPr lang="en-US" dirty="0"/>
              <a:t>(100, 1000, size=12)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#Creating figure with </a:t>
            </a:r>
            <a:r>
              <a:rPr lang="en-US" sz="2400" dirty="0" err="1">
                <a:solidFill>
                  <a:srgbClr val="20293D"/>
                </a:solidFill>
                <a:latin typeface="+mn-lt"/>
              </a:rPr>
              <a:t>plotly.graph_objects</a:t>
            </a:r>
            <a:endParaRPr lang="en-US" dirty="0"/>
          </a:p>
          <a:p>
            <a:pPr algn="l"/>
            <a:r>
              <a:rPr lang="en-US" dirty="0"/>
              <a:t>fig=</a:t>
            </a:r>
            <a:r>
              <a:rPr lang="en-US" dirty="0" err="1"/>
              <a:t>go.Figure</a:t>
            </a:r>
            <a:r>
              <a:rPr lang="en-US" dirty="0"/>
              <a:t>(data=</a:t>
            </a:r>
            <a:r>
              <a:rPr lang="en-US" dirty="0" err="1"/>
              <a:t>go.Scatter</a:t>
            </a:r>
            <a:r>
              <a:rPr lang="en-US" dirty="0"/>
              <a:t>(x=</a:t>
            </a:r>
            <a:r>
              <a:rPr lang="en-US" dirty="0" err="1"/>
              <a:t>x,y</a:t>
            </a:r>
            <a:r>
              <a:rPr lang="en-US" dirty="0"/>
              <a:t>=y))</a:t>
            </a:r>
          </a:p>
          <a:p>
            <a:pPr algn="l"/>
            <a:r>
              <a:rPr lang="en-US" dirty="0" err="1"/>
              <a:t>fig.update_layout</a:t>
            </a:r>
            <a:r>
              <a:rPr lang="en-US" dirty="0"/>
              <a:t>(title=‘Simple Line Plot’, </a:t>
            </a:r>
            <a:r>
              <a:rPr lang="en-US" dirty="0" err="1"/>
              <a:t>xaxis_title</a:t>
            </a:r>
            <a:r>
              <a:rPr lang="en-US" dirty="0"/>
              <a:t>=‘Month’, </a:t>
            </a:r>
            <a:r>
              <a:rPr lang="en-US" dirty="0" err="1"/>
              <a:t>yaxis_title</a:t>
            </a:r>
            <a:r>
              <a:rPr lang="en-US" dirty="0"/>
              <a:t>=‘Sales’))</a:t>
            </a:r>
          </a:p>
          <a:p>
            <a:pPr algn="l"/>
            <a:r>
              <a:rPr lang="en-US" dirty="0" err="1"/>
              <a:t>fig.show</a:t>
            </a:r>
            <a:r>
              <a:rPr lang="en-US" dirty="0"/>
              <a:t>()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F86B1C-B102-1D9E-DA54-B3B7594944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957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38726-B9F2-39DA-A59C-19279FCD4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30"/>
            <a:ext cx="9144000" cy="1011237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20293D"/>
                </a:solidFill>
                <a:latin typeface="+mn-lt"/>
              </a:rPr>
              <a:t>Using </a:t>
            </a:r>
            <a:r>
              <a:rPr lang="en-US" sz="4400" dirty="0" err="1">
                <a:solidFill>
                  <a:srgbClr val="20293D"/>
                </a:solidFill>
                <a:latin typeface="+mn-lt"/>
              </a:rPr>
              <a:t>plotly.express</a:t>
            </a:r>
            <a:endParaRPr lang="sv-SE" sz="4400" dirty="0">
              <a:solidFill>
                <a:srgbClr val="20293D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2CBF7C-7C2E-81D6-BFD5-4A468E43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0799" y="1320799"/>
            <a:ext cx="9762067" cy="3513667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/>
              <a:t>#Import required packages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import </a:t>
            </a:r>
            <a:r>
              <a:rPr lang="en-US" dirty="0" err="1"/>
              <a:t>plotly.graph_objects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as</a:t>
            </a:r>
            <a:r>
              <a:rPr lang="en-US" dirty="0"/>
              <a:t> go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import</a:t>
            </a:r>
            <a:r>
              <a:rPr lang="en-US" dirty="0"/>
              <a:t> </a:t>
            </a:r>
            <a:r>
              <a:rPr lang="en-US" dirty="0" err="1"/>
              <a:t>plotly.express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as</a:t>
            </a:r>
            <a:r>
              <a:rPr lang="en-US" dirty="0"/>
              <a:t> </a:t>
            </a:r>
            <a:r>
              <a:rPr lang="en-US" dirty="0" err="1"/>
              <a:t>px</a:t>
            </a:r>
            <a:endParaRPr lang="en-US" dirty="0"/>
          </a:p>
          <a:p>
            <a:pPr algn="l"/>
            <a:r>
              <a:rPr lang="en-US" dirty="0">
                <a:solidFill>
                  <a:srgbClr val="FF0000"/>
                </a:solidFill>
              </a:rPr>
              <a:t>import</a:t>
            </a:r>
            <a:r>
              <a:rPr lang="en-US" dirty="0"/>
              <a:t> </a:t>
            </a:r>
            <a:r>
              <a:rPr lang="en-US" dirty="0" err="1"/>
              <a:t>numpy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as</a:t>
            </a:r>
            <a:r>
              <a:rPr lang="en-US" dirty="0"/>
              <a:t> np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#Creating data</a:t>
            </a:r>
          </a:p>
          <a:p>
            <a:pPr algn="l"/>
            <a:r>
              <a:rPr lang="en-US" dirty="0" err="1"/>
              <a:t>np.random.seed</a:t>
            </a:r>
            <a:r>
              <a:rPr lang="en-US" dirty="0"/>
              <a:t>(10)</a:t>
            </a:r>
          </a:p>
          <a:p>
            <a:pPr algn="l"/>
            <a:r>
              <a:rPr lang="en-US" dirty="0"/>
              <a:t>x=</a:t>
            </a:r>
            <a:r>
              <a:rPr lang="en-US" dirty="0" err="1"/>
              <a:t>np.arange</a:t>
            </a:r>
            <a:r>
              <a:rPr lang="en-US" dirty="0"/>
              <a:t>(12)</a:t>
            </a:r>
          </a:p>
          <a:p>
            <a:pPr algn="l"/>
            <a:r>
              <a:rPr lang="en-US" dirty="0"/>
              <a:t>y=</a:t>
            </a:r>
            <a:r>
              <a:rPr lang="en-US" dirty="0" err="1"/>
              <a:t>np.random.randint</a:t>
            </a:r>
            <a:r>
              <a:rPr lang="en-US" dirty="0"/>
              <a:t>(100, 1000, size=12)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#Creating figure with </a:t>
            </a:r>
            <a:r>
              <a:rPr lang="en-US" sz="2400" dirty="0" err="1">
                <a:solidFill>
                  <a:srgbClr val="20293D"/>
                </a:solidFill>
                <a:latin typeface="+mn-lt"/>
              </a:rPr>
              <a:t>plotly.exspress</a:t>
            </a:r>
            <a:endParaRPr lang="en-US" dirty="0"/>
          </a:p>
          <a:p>
            <a:pPr algn="l"/>
            <a:r>
              <a:rPr lang="en-US" dirty="0"/>
              <a:t>fig=</a:t>
            </a:r>
            <a:r>
              <a:rPr lang="en-US" dirty="0" err="1"/>
              <a:t>px.line</a:t>
            </a:r>
            <a:r>
              <a:rPr lang="en-US" dirty="0"/>
              <a:t>(x=x, y=y, title=‘Simple Line Plot’, labels=</a:t>
            </a:r>
            <a:r>
              <a:rPr lang="en-US" dirty="0" err="1"/>
              <a:t>dict</a:t>
            </a:r>
            <a:r>
              <a:rPr lang="en-US" dirty="0"/>
              <a:t>(x=‘Month’, y=‘Sales’))</a:t>
            </a:r>
          </a:p>
          <a:p>
            <a:pPr algn="l"/>
            <a:r>
              <a:rPr lang="en-US" dirty="0" err="1"/>
              <a:t>fig.show</a:t>
            </a:r>
            <a:r>
              <a:rPr lang="en-US" dirty="0"/>
              <a:t>()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E59F94-44D7-8107-22AA-8CDDBC9191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926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38726-B9F2-39DA-A59C-19279FCD4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30"/>
            <a:ext cx="9144000" cy="1011237"/>
          </a:xfrm>
        </p:spPr>
        <p:txBody>
          <a:bodyPr>
            <a:normAutofit/>
          </a:bodyPr>
          <a:lstStyle/>
          <a:p>
            <a:r>
              <a:rPr lang="en-US" sz="4400" dirty="0" err="1">
                <a:solidFill>
                  <a:srgbClr val="20293D"/>
                </a:solidFill>
                <a:latin typeface="+mn-lt"/>
              </a:rPr>
              <a:t>Plotly</a:t>
            </a:r>
            <a:r>
              <a:rPr lang="en-US" sz="4400" dirty="0">
                <a:solidFill>
                  <a:srgbClr val="20293D"/>
                </a:solidFill>
                <a:latin typeface="+mn-lt"/>
              </a:rPr>
              <a:t>: Customization</a:t>
            </a:r>
            <a:endParaRPr lang="sv-SE" sz="4400" dirty="0">
              <a:solidFill>
                <a:srgbClr val="20293D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2CBF7C-7C2E-81D6-BFD5-4A468E43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6933" y="1794932"/>
            <a:ext cx="9762067" cy="3513667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b="1" i="0" dirty="0" err="1">
                <a:solidFill>
                  <a:srgbClr val="0D0D0D"/>
                </a:solidFill>
                <a:effectLst/>
                <a:latin typeface="Söhne"/>
              </a:rPr>
              <a:t>Titles</a:t>
            </a:r>
            <a:endParaRPr lang="sv-SE" b="1" i="0" dirty="0">
              <a:solidFill>
                <a:srgbClr val="0D0D0D"/>
              </a:solidFill>
              <a:effectLst/>
              <a:latin typeface="Söhne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b="1" i="0" dirty="0">
                <a:solidFill>
                  <a:srgbClr val="0D0D0D"/>
                </a:solidFill>
                <a:effectLst/>
                <a:latin typeface="Söhne"/>
              </a:rPr>
              <a:t>Legends</a:t>
            </a:r>
            <a:endParaRPr lang="sv-SE" dirty="0">
              <a:solidFill>
                <a:srgbClr val="0D0D0D"/>
              </a:solidFill>
              <a:latin typeface="Söhne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b="1" i="0" dirty="0">
                <a:solidFill>
                  <a:srgbClr val="0D0D0D"/>
                </a:solidFill>
                <a:effectLst/>
                <a:latin typeface="Söhne"/>
              </a:rPr>
              <a:t>Axis Range and </a:t>
            </a:r>
            <a:r>
              <a:rPr lang="sv-SE" b="1" i="0" dirty="0" err="1">
                <a:solidFill>
                  <a:srgbClr val="0D0D0D"/>
                </a:solidFill>
                <a:effectLst/>
                <a:latin typeface="Söhne"/>
              </a:rPr>
              <a:t>Scaling</a:t>
            </a:r>
            <a:endParaRPr lang="sv-SE" dirty="0">
              <a:solidFill>
                <a:srgbClr val="0D0D0D"/>
              </a:solidFill>
              <a:latin typeface="Söhne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b="1" i="0" dirty="0">
                <a:solidFill>
                  <a:srgbClr val="0D0D0D"/>
                </a:solidFill>
                <a:effectLst/>
                <a:latin typeface="Söhne"/>
              </a:rPr>
              <a:t>Marker and Line </a:t>
            </a:r>
            <a:r>
              <a:rPr lang="sv-SE" b="1" i="0" dirty="0" err="1">
                <a:solidFill>
                  <a:srgbClr val="0D0D0D"/>
                </a:solidFill>
                <a:effectLst/>
                <a:latin typeface="Söhne"/>
              </a:rPr>
              <a:t>Styles</a:t>
            </a:r>
            <a:endParaRPr lang="sv-SE" b="1" i="0" dirty="0">
              <a:solidFill>
                <a:srgbClr val="0D0D0D"/>
              </a:solidFill>
              <a:effectLst/>
              <a:latin typeface="Söhne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b="1" i="0" dirty="0" err="1">
                <a:solidFill>
                  <a:srgbClr val="0D0D0D"/>
                </a:solidFill>
                <a:effectLst/>
                <a:latin typeface="Söhne"/>
              </a:rPr>
              <a:t>Hover</a:t>
            </a:r>
            <a:r>
              <a:rPr lang="sv-SE" b="1" i="0" dirty="0">
                <a:solidFill>
                  <a:srgbClr val="0D0D0D"/>
                </a:solidFill>
                <a:effectLst/>
                <a:latin typeface="Söhne"/>
              </a:rPr>
              <a:t> Formatting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b="1" i="0" dirty="0">
                <a:solidFill>
                  <a:srgbClr val="0D0D0D"/>
                </a:solidFill>
                <a:effectLst/>
                <a:latin typeface="Söhne"/>
              </a:rPr>
              <a:t>Fonts and Text Styling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b="1" i="0" dirty="0">
                <a:solidFill>
                  <a:srgbClr val="0D0D0D"/>
                </a:solidFill>
                <a:effectLst/>
                <a:latin typeface="Söhne"/>
              </a:rPr>
              <a:t>Layout and </a:t>
            </a:r>
            <a:r>
              <a:rPr lang="sv-SE" b="1" i="0" dirty="0" err="1">
                <a:solidFill>
                  <a:srgbClr val="0D0D0D"/>
                </a:solidFill>
                <a:effectLst/>
                <a:latin typeface="Söhne"/>
              </a:rPr>
              <a:t>Margins</a:t>
            </a:r>
            <a:endParaRPr lang="sv-SE" b="1" dirty="0">
              <a:solidFill>
                <a:srgbClr val="0D0D0D"/>
              </a:solidFill>
              <a:latin typeface="Söhne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b="1" i="0" dirty="0">
                <a:solidFill>
                  <a:srgbClr val="0D0D0D"/>
                </a:solidFill>
                <a:effectLst/>
                <a:latin typeface="Söhne"/>
              </a:rPr>
              <a:t>Colorbar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b="1" dirty="0">
                <a:solidFill>
                  <a:srgbClr val="0D0D0D"/>
                </a:solidFill>
                <a:latin typeface="Söhne"/>
              </a:rPr>
              <a:t>…</a:t>
            </a:r>
            <a:endParaRPr lang="sv-SE" b="1" i="0" dirty="0">
              <a:solidFill>
                <a:srgbClr val="0D0D0D"/>
              </a:solidFill>
              <a:effectLst/>
              <a:latin typeface="Söhne"/>
            </a:endParaRP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E59F94-44D7-8107-22AA-8CDDBC9191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80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2C587-C9C1-F3A7-7545-E1DABEA7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err="1"/>
              <a:t>Plotly</a:t>
            </a:r>
            <a:r>
              <a:rPr lang="sv-SE" dirty="0"/>
              <a:t> vs </a:t>
            </a:r>
            <a:r>
              <a:rPr lang="sv-SE" dirty="0" err="1"/>
              <a:t>Matplotlib</a:t>
            </a:r>
            <a:endParaRPr lang="sv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45FA6-DE4F-1244-51BB-8EFC76483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 err="1">
                <a:solidFill>
                  <a:srgbClr val="222222"/>
                </a:solidFill>
                <a:effectLst/>
                <a:latin typeface="rubik"/>
              </a:rPr>
              <a:t>Plotly</a:t>
            </a:r>
            <a:r>
              <a:rPr lang="en-US" b="0" i="0" dirty="0">
                <a:solidFill>
                  <a:srgbClr val="222222"/>
                </a:solidFill>
                <a:effectLst/>
                <a:latin typeface="rubik"/>
              </a:rPr>
              <a:t> suits better for interactive plots, for web visualization, exploring datasets, fast creating good-looking figures just with few line of code</a:t>
            </a:r>
          </a:p>
          <a:p>
            <a:endParaRPr lang="en-US" dirty="0">
              <a:solidFill>
                <a:srgbClr val="222222"/>
              </a:solidFill>
              <a:latin typeface="rubik"/>
            </a:endParaRPr>
          </a:p>
          <a:p>
            <a:r>
              <a:rPr lang="en-US" dirty="0">
                <a:solidFill>
                  <a:srgbClr val="222222"/>
                </a:solidFill>
                <a:latin typeface="rubik"/>
              </a:rPr>
              <a:t>Matplotlib suits better for professional scientific plots with a lot of features be customized in a more complex way</a:t>
            </a:r>
            <a:endParaRPr lang="sv-SE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ECCEC9-CCCB-0716-4D1D-46C0D99DFA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68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2C587-C9C1-F3A7-7545-E1DABEA7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5733" y="2103437"/>
            <a:ext cx="3073400" cy="1325563"/>
          </a:xfrm>
        </p:spPr>
        <p:txBody>
          <a:bodyPr/>
          <a:lstStyle/>
          <a:p>
            <a:pPr algn="ctr"/>
            <a:r>
              <a:rPr lang="sv-SE" b="1" dirty="0" err="1"/>
              <a:t>Practice</a:t>
            </a:r>
            <a:endParaRPr lang="sv-SE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ECCEC9-CCCB-0716-4D1D-46C0D99DFA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05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0ABA2-D3D6-E0F7-131A-E8CB7CE3A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0" i="0" dirty="0" err="1">
                <a:solidFill>
                  <a:srgbClr val="20293D"/>
                </a:solidFill>
                <a:effectLst/>
                <a:latin typeface="+mn-lt"/>
              </a:rPr>
              <a:t>Plotly</a:t>
            </a:r>
            <a:r>
              <a:rPr lang="en-US" b="0" i="0" dirty="0">
                <a:solidFill>
                  <a:srgbClr val="20293D"/>
                </a:solidFill>
                <a:effectLst/>
                <a:latin typeface="+mn-lt"/>
              </a:rPr>
              <a:t> - Open Source Graphing Library for Python</a:t>
            </a:r>
            <a:endParaRPr lang="sv-SE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CA5FA4-A505-53E5-0761-25297794D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08" t="26282" r="10695" b="10590"/>
          <a:stretch/>
        </p:blipFill>
        <p:spPr>
          <a:xfrm>
            <a:off x="1274233" y="2099732"/>
            <a:ext cx="9643533" cy="38354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686D04-EC1F-C975-A617-200D799CE4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F3C137-45D6-FE16-C8E0-7F73488B3F5A}"/>
              </a:ext>
            </a:extLst>
          </p:cNvPr>
          <p:cNvSpPr txBox="1"/>
          <p:nvPr/>
        </p:nvSpPr>
        <p:spPr>
          <a:xfrm>
            <a:off x="5012267" y="172390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dirty="0"/>
              <a:t>https://plotly.com/</a:t>
            </a:r>
          </a:p>
        </p:txBody>
      </p:sp>
    </p:spTree>
    <p:extLst>
      <p:ext uri="{BB962C8B-B14F-4D97-AF65-F5344CB8AC3E}">
        <p14:creationId xmlns:p14="http://schemas.microsoft.com/office/powerpoint/2010/main" val="4215872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38726-B9F2-39DA-A59C-19279FCD4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7630" y="152868"/>
            <a:ext cx="9144000" cy="1011237"/>
          </a:xfrm>
        </p:spPr>
        <p:txBody>
          <a:bodyPr/>
          <a:lstStyle/>
          <a:p>
            <a:r>
              <a:rPr lang="en-US" sz="4400" dirty="0" err="1">
                <a:solidFill>
                  <a:srgbClr val="20293D"/>
                </a:solidFill>
                <a:latin typeface="+mn-lt"/>
              </a:rPr>
              <a:t>Plotly</a:t>
            </a:r>
            <a:r>
              <a:rPr lang="en-US" sz="4400" dirty="0">
                <a:solidFill>
                  <a:srgbClr val="20293D"/>
                </a:solidFill>
                <a:latin typeface="+mn-lt"/>
              </a:rPr>
              <a:t>: an overview</a:t>
            </a:r>
            <a:endParaRPr lang="sv-SE" sz="4400" dirty="0">
              <a:solidFill>
                <a:srgbClr val="20293D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2CBF7C-7C2E-81D6-BFD5-4A468E43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613658"/>
            <a:ext cx="9144000" cy="1141664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Interactive, open-source library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Supports over 40 unique chart types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0B47D6-758D-C749-4687-81167094AA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42" t="47643" r="20368" b="6948"/>
          <a:stretch/>
        </p:blipFill>
        <p:spPr>
          <a:xfrm>
            <a:off x="8740426" y="576311"/>
            <a:ext cx="2498672" cy="11755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CDB871-38FA-0845-A836-E801BA8353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00" t="41403" r="18921" b="7650"/>
          <a:stretch/>
        </p:blipFill>
        <p:spPr>
          <a:xfrm>
            <a:off x="8823077" y="2049675"/>
            <a:ext cx="2300438" cy="11755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FE35A3-1C44-96BF-0894-1351897EE8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052" t="37052" r="15526" b="9053"/>
          <a:stretch/>
        </p:blipFill>
        <p:spPr>
          <a:xfrm>
            <a:off x="9016414" y="5155648"/>
            <a:ext cx="2418399" cy="14834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090159D-A396-72FE-6EAB-73CE0D9F7AE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447" t="32788" r="18526" b="23303"/>
          <a:stretch/>
        </p:blipFill>
        <p:spPr>
          <a:xfrm>
            <a:off x="266628" y="3925473"/>
            <a:ext cx="2630576" cy="11807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90B0906-CB38-3063-5A8C-4DD97A245EA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606" t="24702" r="17974" b="28421"/>
          <a:stretch/>
        </p:blipFill>
        <p:spPr>
          <a:xfrm>
            <a:off x="327258" y="2815325"/>
            <a:ext cx="2300437" cy="1094510"/>
          </a:xfrm>
          <a:prstGeom prst="rect">
            <a:avLst/>
          </a:prstGeom>
        </p:spPr>
      </p:pic>
      <p:pic>
        <p:nvPicPr>
          <p:cNvPr id="18" name="Picture 17" descr="A graph with red and green lines&#10;&#10;Description automatically generated">
            <a:extLst>
              <a:ext uri="{FF2B5EF4-FFF2-40B4-BE49-F238E27FC236}">
                <a16:creationId xmlns:a16="http://schemas.microsoft.com/office/drawing/2014/main" id="{8B378EE7-D796-6A71-E49B-F52795E1281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t="15570" r="7030" b="7646"/>
          <a:stretch/>
        </p:blipFill>
        <p:spPr>
          <a:xfrm>
            <a:off x="327258" y="5396097"/>
            <a:ext cx="2898147" cy="1309035"/>
          </a:xfrm>
          <a:prstGeom prst="rect">
            <a:avLst/>
          </a:prstGeom>
        </p:spPr>
      </p:pic>
      <p:pic>
        <p:nvPicPr>
          <p:cNvPr id="20" name="Picture 19" descr="A map of the world&#10;&#10;Description automatically generated">
            <a:extLst>
              <a:ext uri="{FF2B5EF4-FFF2-40B4-BE49-F238E27FC236}">
                <a16:creationId xmlns:a16="http://schemas.microsoft.com/office/drawing/2014/main" id="{BE785249-3AEB-DA68-609E-A80C148501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095" y="3267518"/>
            <a:ext cx="3162349" cy="1838575"/>
          </a:xfrm>
          <a:prstGeom prst="rect">
            <a:avLst/>
          </a:prstGeom>
        </p:spPr>
      </p:pic>
      <p:pic>
        <p:nvPicPr>
          <p:cNvPr id="22" name="Picture 21" descr="A graph showing different colored squares&#10;&#10;Description automatically generated">
            <a:extLst>
              <a:ext uri="{FF2B5EF4-FFF2-40B4-BE49-F238E27FC236}">
                <a16:creationId xmlns:a16="http://schemas.microsoft.com/office/drawing/2014/main" id="{67B3019E-1BC1-7DDC-FFF1-713DE4C64F5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0426" y="3225263"/>
            <a:ext cx="2549797" cy="1482440"/>
          </a:xfrm>
          <a:prstGeom prst="rect">
            <a:avLst/>
          </a:prstGeom>
        </p:spPr>
      </p:pic>
      <p:pic>
        <p:nvPicPr>
          <p:cNvPr id="24" name="Picture 23" descr="A diagram of a map&#10;&#10;Description automatically generated with medium confidence">
            <a:extLst>
              <a:ext uri="{FF2B5EF4-FFF2-40B4-BE49-F238E27FC236}">
                <a16:creationId xmlns:a16="http://schemas.microsoft.com/office/drawing/2014/main" id="{3BCD377C-6F8D-5B6D-C6FF-D1D90924F42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0" t="16462" b="8280"/>
          <a:stretch/>
        </p:blipFill>
        <p:spPr>
          <a:xfrm>
            <a:off x="3319064" y="5358794"/>
            <a:ext cx="2799396" cy="1309036"/>
          </a:xfrm>
          <a:prstGeom prst="rect">
            <a:avLst/>
          </a:prstGeom>
        </p:spPr>
      </p:pic>
      <p:pic>
        <p:nvPicPr>
          <p:cNvPr id="26" name="Picture 25" descr="A map of the world&#10;&#10;Description automatically generated">
            <a:extLst>
              <a:ext uri="{FF2B5EF4-FFF2-40B4-BE49-F238E27FC236}">
                <a16:creationId xmlns:a16="http://schemas.microsoft.com/office/drawing/2014/main" id="{D9B7F2C5-99EA-3BED-F7FC-15836FBBF8F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2" t="9146" r="7401" b="13698"/>
          <a:stretch/>
        </p:blipFill>
        <p:spPr>
          <a:xfrm>
            <a:off x="6005178" y="5244342"/>
            <a:ext cx="2808942" cy="1483491"/>
          </a:xfrm>
          <a:prstGeom prst="rect">
            <a:avLst/>
          </a:prstGeom>
        </p:spPr>
      </p:pic>
      <p:pic>
        <p:nvPicPr>
          <p:cNvPr id="28" name="Picture 27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0CD92E68-468C-1D76-29DD-B4A03431223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4" t="17636" b="12554"/>
          <a:stretch/>
        </p:blipFill>
        <p:spPr>
          <a:xfrm>
            <a:off x="2920307" y="3453923"/>
            <a:ext cx="2941116" cy="1309036"/>
          </a:xfrm>
          <a:prstGeom prst="rect">
            <a:avLst/>
          </a:prstGeom>
        </p:spPr>
      </p:pic>
      <p:pic>
        <p:nvPicPr>
          <p:cNvPr id="5" name="Рисунок 3">
            <a:extLst>
              <a:ext uri="{FF2B5EF4-FFF2-40B4-BE49-F238E27FC236}">
                <a16:creationId xmlns:a16="http://schemas.microsoft.com/office/drawing/2014/main" id="{EFFE8C48-7E89-8465-3C76-9A6EA15CDFF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9A99FA-8B5F-EDFE-E7D0-EB61B29F5586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dirty="0"/>
              <a:t>https://plotly.com/python/</a:t>
            </a:r>
          </a:p>
        </p:txBody>
      </p:sp>
    </p:spTree>
    <p:extLst>
      <p:ext uri="{BB962C8B-B14F-4D97-AF65-F5344CB8AC3E}">
        <p14:creationId xmlns:p14="http://schemas.microsoft.com/office/powerpoint/2010/main" val="3270367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38726-B9F2-39DA-A59C-19279FCD4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7630" y="152868"/>
            <a:ext cx="9144000" cy="1011237"/>
          </a:xfrm>
        </p:spPr>
        <p:txBody>
          <a:bodyPr/>
          <a:lstStyle/>
          <a:p>
            <a:r>
              <a:rPr lang="en-US" sz="4400" dirty="0" err="1">
                <a:solidFill>
                  <a:srgbClr val="20293D"/>
                </a:solidFill>
                <a:latin typeface="+mn-lt"/>
              </a:rPr>
              <a:t>Plotly</a:t>
            </a:r>
            <a:r>
              <a:rPr lang="en-US" sz="4400" dirty="0">
                <a:solidFill>
                  <a:srgbClr val="20293D"/>
                </a:solidFill>
                <a:latin typeface="+mn-lt"/>
              </a:rPr>
              <a:t>: an overview</a:t>
            </a:r>
            <a:endParaRPr lang="sv-SE" sz="4400" dirty="0">
              <a:solidFill>
                <a:srgbClr val="20293D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2CBF7C-7C2E-81D6-BFD5-4A468E43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613658"/>
            <a:ext cx="9144000" cy="1490134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Interactivity: zooming, panning, hovering to display tooltips, and toggling visibility of specific data traces.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Customization: colors, markers, lines, fonts, axis labels, annotations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Output: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184E07-329D-968F-3FB7-E9885650C4B5}"/>
              </a:ext>
            </a:extLst>
          </p:cNvPr>
          <p:cNvSpPr txBox="1"/>
          <p:nvPr/>
        </p:nvSpPr>
        <p:spPr>
          <a:xfrm>
            <a:off x="3048000" y="3429000"/>
            <a:ext cx="6096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Displayed in </a:t>
            </a:r>
            <a:r>
              <a:rPr lang="en-US" sz="2400" dirty="0" err="1"/>
              <a:t>Jypiter</a:t>
            </a:r>
            <a:r>
              <a:rPr lang="en-US" sz="2400" dirty="0"/>
              <a:t> Notebook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Saved to static images (e.g., PNG, JPEG)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Saved to HTML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Used in developing Python-build web applications using Dash</a:t>
            </a:r>
            <a:endParaRPr lang="sv-SE" sz="2400" dirty="0"/>
          </a:p>
        </p:txBody>
      </p:sp>
      <p:pic>
        <p:nvPicPr>
          <p:cNvPr id="6" name="Рисунок 3">
            <a:extLst>
              <a:ext uri="{FF2B5EF4-FFF2-40B4-BE49-F238E27FC236}">
                <a16:creationId xmlns:a16="http://schemas.microsoft.com/office/drawing/2014/main" id="{92BD2EC2-0515-FDB2-DCB9-F893251046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37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38726-B9F2-39DA-A59C-19279FCD4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7630" y="152868"/>
            <a:ext cx="9144000" cy="1011237"/>
          </a:xfrm>
        </p:spPr>
        <p:txBody>
          <a:bodyPr/>
          <a:lstStyle/>
          <a:p>
            <a:r>
              <a:rPr lang="en-US" sz="4400" dirty="0" err="1">
                <a:solidFill>
                  <a:srgbClr val="20293D"/>
                </a:solidFill>
                <a:latin typeface="+mn-lt"/>
              </a:rPr>
              <a:t>Plotly</a:t>
            </a:r>
            <a:r>
              <a:rPr lang="en-US" sz="4400" dirty="0">
                <a:solidFill>
                  <a:srgbClr val="20293D"/>
                </a:solidFill>
                <a:latin typeface="+mn-lt"/>
              </a:rPr>
              <a:t>: an overview</a:t>
            </a:r>
            <a:endParaRPr lang="sv-SE" sz="4400" dirty="0">
              <a:solidFill>
                <a:srgbClr val="20293D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2CBF7C-7C2E-81D6-BFD5-4A468E43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581" y="1151646"/>
            <a:ext cx="9063789" cy="2361576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Built on top of the </a:t>
            </a:r>
            <a:r>
              <a:rPr lang="en-US" dirty="0" err="1"/>
              <a:t>Plotly</a:t>
            </a:r>
            <a:r>
              <a:rPr lang="en-US" dirty="0"/>
              <a:t> JavaScript library (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plotly.js</a:t>
            </a:r>
            <a:r>
              <a:rPr lang="en-US" dirty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Graphical figures are represented by data structures, which are commonly referred to as figures. Alternatively, figures can be represented as Python dictionaries.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0" i="0" dirty="0" err="1">
                <a:solidFill>
                  <a:srgbClr val="0D0D0D"/>
                </a:solidFill>
                <a:effectLst/>
                <a:latin typeface="Söhne"/>
              </a:rPr>
              <a:t>Plotly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 figures are serialized into JavaScript Object Notation (JSON) format before being passed to the plotly.js library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A0EC6A-4F83-2D65-347E-ED4BEAF019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981" t="31719" r="20500" b="6948"/>
          <a:stretch/>
        </p:blipFill>
        <p:spPr>
          <a:xfrm>
            <a:off x="733210" y="3513222"/>
            <a:ext cx="4685812" cy="28105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E05399-95E7-3933-5785-C75219EF4F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606" t="38035" r="30815" b="22105"/>
          <a:stretch/>
        </p:blipFill>
        <p:spPr>
          <a:xfrm>
            <a:off x="5901802" y="3551722"/>
            <a:ext cx="5556988" cy="2733575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B072E8DA-561C-104B-390C-28002D87DF1E}"/>
              </a:ext>
            </a:extLst>
          </p:cNvPr>
          <p:cNvSpPr/>
          <p:nvPr/>
        </p:nvSpPr>
        <p:spPr>
          <a:xfrm>
            <a:off x="5515276" y="4821069"/>
            <a:ext cx="510139" cy="2791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5" name="Рисунок 3">
            <a:extLst>
              <a:ext uri="{FF2B5EF4-FFF2-40B4-BE49-F238E27FC236}">
                <a16:creationId xmlns:a16="http://schemas.microsoft.com/office/drawing/2014/main" id="{67B03349-C281-74FA-AB95-F4F178A7BC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3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38726-B9F2-39DA-A59C-19279FCD4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7630" y="152868"/>
            <a:ext cx="9144000" cy="1011237"/>
          </a:xfrm>
        </p:spPr>
        <p:txBody>
          <a:bodyPr>
            <a:normAutofit/>
          </a:bodyPr>
          <a:lstStyle/>
          <a:p>
            <a:r>
              <a:rPr lang="en-US" sz="4400" dirty="0" err="1">
                <a:solidFill>
                  <a:srgbClr val="20293D"/>
                </a:solidFill>
                <a:latin typeface="+mn-lt"/>
              </a:rPr>
              <a:t>Plotly</a:t>
            </a:r>
            <a:r>
              <a:rPr lang="en-US" sz="4400" dirty="0">
                <a:solidFill>
                  <a:srgbClr val="20293D"/>
                </a:solidFill>
                <a:latin typeface="+mn-lt"/>
              </a:rPr>
              <a:t>: </a:t>
            </a:r>
            <a:r>
              <a:rPr lang="sv-SE" sz="4400" dirty="0" err="1">
                <a:solidFill>
                  <a:srgbClr val="20293D"/>
                </a:solidFill>
                <a:latin typeface="+mn-lt"/>
              </a:rPr>
              <a:t>Displaying</a:t>
            </a:r>
            <a:r>
              <a:rPr lang="sv-SE" sz="4400" dirty="0">
                <a:solidFill>
                  <a:srgbClr val="20293D"/>
                </a:solidFill>
                <a:latin typeface="+mn-lt"/>
              </a:rPr>
              <a:t> </a:t>
            </a:r>
            <a:r>
              <a:rPr lang="sv-SE" sz="4400" dirty="0" err="1">
                <a:solidFill>
                  <a:srgbClr val="20293D"/>
                </a:solidFill>
                <a:latin typeface="+mn-lt"/>
              </a:rPr>
              <a:t>Figures</a:t>
            </a:r>
            <a:r>
              <a:rPr lang="sv-SE" sz="4400" dirty="0">
                <a:solidFill>
                  <a:srgbClr val="20293D"/>
                </a:solidFill>
                <a:latin typeface="+mn-lt"/>
              </a:rPr>
              <a:t> in </a:t>
            </a:r>
            <a:r>
              <a:rPr lang="sv-SE" sz="4400" dirty="0" err="1">
                <a:solidFill>
                  <a:srgbClr val="20293D"/>
                </a:solidFill>
                <a:latin typeface="+mn-lt"/>
              </a:rPr>
              <a:t>Python</a:t>
            </a:r>
            <a:endParaRPr lang="sv-SE" sz="4400" dirty="0">
              <a:solidFill>
                <a:srgbClr val="20293D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6979C3-35A4-8B3F-E484-C2185898FB4E}"/>
              </a:ext>
            </a:extLst>
          </p:cNvPr>
          <p:cNvSpPr txBox="1"/>
          <p:nvPr/>
        </p:nvSpPr>
        <p:spPr>
          <a:xfrm>
            <a:off x="1325078" y="2365760"/>
            <a:ext cx="909908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Output displayed Using The renderers Framework: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It is possible to specify renderer: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                                   and even customize renderer: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C424D4-7A9E-A248-D4A1-08C751CFB8EA}"/>
              </a:ext>
            </a:extLst>
          </p:cNvPr>
          <p:cNvSpPr txBox="1"/>
          <p:nvPr/>
        </p:nvSpPr>
        <p:spPr>
          <a:xfrm>
            <a:off x="1506354" y="1272148"/>
            <a:ext cx="95065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dirty="0" err="1"/>
              <a:t>fig</a:t>
            </a:r>
            <a:r>
              <a:rPr lang="sv-SE" dirty="0"/>
              <a:t> = </a:t>
            </a:r>
            <a:r>
              <a:rPr lang="sv-SE" dirty="0" err="1"/>
              <a:t>px.bar</a:t>
            </a:r>
            <a:r>
              <a:rPr lang="sv-SE" dirty="0"/>
              <a:t>(x=</a:t>
            </a:r>
            <a:r>
              <a:rPr lang="sv-SE" dirty="0" err="1"/>
              <a:t>pres_names</a:t>
            </a:r>
            <a:r>
              <a:rPr lang="sv-SE" dirty="0"/>
              <a:t>, y=</a:t>
            </a:r>
            <a:r>
              <a:rPr lang="sv-SE" dirty="0" err="1"/>
              <a:t>n_stud</a:t>
            </a:r>
            <a:r>
              <a:rPr lang="sv-SE" dirty="0"/>
              <a:t>, </a:t>
            </a:r>
            <a:r>
              <a:rPr lang="sv-SE" dirty="0" err="1"/>
              <a:t>labels</a:t>
            </a:r>
            <a:r>
              <a:rPr lang="sv-SE" dirty="0"/>
              <a:t>={'</a:t>
            </a:r>
            <a:r>
              <a:rPr lang="sv-SE" dirty="0" err="1"/>
              <a:t>x':'Presentation</a:t>
            </a:r>
            <a:r>
              <a:rPr lang="sv-SE" dirty="0"/>
              <a:t> </a:t>
            </a:r>
            <a:r>
              <a:rPr lang="sv-SE" dirty="0" err="1"/>
              <a:t>topic</a:t>
            </a:r>
            <a:r>
              <a:rPr lang="sv-SE" dirty="0"/>
              <a:t>', 'y':'</a:t>
            </a:r>
            <a:r>
              <a:rPr lang="sv-SE" dirty="0" err="1"/>
              <a:t>Number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Students </a:t>
            </a:r>
            <a:r>
              <a:rPr lang="sv-SE" dirty="0" err="1"/>
              <a:t>attending</a:t>
            </a:r>
            <a:r>
              <a:rPr lang="sv-SE" dirty="0"/>
              <a:t> the presentation’})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E2C3F7-7E42-5386-214E-DBEA3C08CFB1}"/>
              </a:ext>
            </a:extLst>
          </p:cNvPr>
          <p:cNvSpPr txBox="1"/>
          <p:nvPr/>
        </p:nvSpPr>
        <p:spPr>
          <a:xfrm>
            <a:off x="5503244" y="2704999"/>
            <a:ext cx="60976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/>
              <a:t>fig.show</a:t>
            </a:r>
            <a:r>
              <a:rPr lang="sv-SE" dirty="0"/>
              <a:t>()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/>
              <a:t>plotly.io.show</a:t>
            </a:r>
            <a:r>
              <a:rPr lang="sv-SE" dirty="0"/>
              <a:t>(</a:t>
            </a:r>
            <a:r>
              <a:rPr lang="sv-SE" dirty="0" err="1"/>
              <a:t>fig</a:t>
            </a:r>
            <a:r>
              <a:rPr lang="sv-S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/>
              <a:t>fig</a:t>
            </a:r>
            <a:endParaRPr lang="sv-S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5BF1E0-E2DB-2D7C-87D3-029D0D4CF937}"/>
              </a:ext>
            </a:extLst>
          </p:cNvPr>
          <p:cNvSpPr txBox="1"/>
          <p:nvPr/>
        </p:nvSpPr>
        <p:spPr>
          <a:xfrm>
            <a:off x="5503244" y="3935420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/>
              <a:t>fig.show</a:t>
            </a:r>
            <a:r>
              <a:rPr lang="sv-SE" dirty="0"/>
              <a:t>(</a:t>
            </a:r>
            <a:r>
              <a:rPr lang="sv-SE" dirty="0" err="1"/>
              <a:t>renderer</a:t>
            </a:r>
            <a:r>
              <a:rPr lang="sv-SE" dirty="0"/>
              <a:t>="</a:t>
            </a:r>
            <a:r>
              <a:rPr lang="sv-SE" dirty="0" err="1"/>
              <a:t>png</a:t>
            </a:r>
            <a:r>
              <a:rPr lang="sv-SE" dirty="0"/>
              <a:t>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/>
              <a:t>fig.show</a:t>
            </a:r>
            <a:r>
              <a:rPr lang="sv-SE" dirty="0"/>
              <a:t>(</a:t>
            </a:r>
            <a:r>
              <a:rPr lang="sv-SE" dirty="0" err="1"/>
              <a:t>renderer</a:t>
            </a:r>
            <a:r>
              <a:rPr lang="sv-SE" dirty="0"/>
              <a:t>="</a:t>
            </a:r>
            <a:r>
              <a:rPr lang="sv-SE" dirty="0" err="1"/>
              <a:t>pdf</a:t>
            </a:r>
            <a:r>
              <a:rPr lang="sv-SE" dirty="0"/>
              <a:t>")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DFDA78B-E721-A3A8-9350-0AA22EEB1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19" y="5135750"/>
            <a:ext cx="4527883" cy="1513194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altLang="sv-SE" dirty="0"/>
              <a:t>import plotly.io as </a:t>
            </a:r>
            <a:r>
              <a:rPr lang="sv-SE" altLang="sv-SE" dirty="0" err="1"/>
              <a:t>pio</a:t>
            </a:r>
            <a:r>
              <a:rPr lang="sv-SE" altLang="sv-SE" dirty="0"/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altLang="sv-SE" dirty="0" err="1"/>
              <a:t>png_renderer</a:t>
            </a:r>
            <a:r>
              <a:rPr lang="sv-SE" altLang="sv-SE" dirty="0"/>
              <a:t> = </a:t>
            </a:r>
            <a:r>
              <a:rPr lang="sv-SE" altLang="sv-SE" dirty="0" err="1"/>
              <a:t>pio.renderers</a:t>
            </a:r>
            <a:r>
              <a:rPr lang="sv-SE" altLang="sv-SE" dirty="0"/>
              <a:t>["</a:t>
            </a:r>
            <a:r>
              <a:rPr lang="sv-SE" altLang="sv-SE" dirty="0" err="1"/>
              <a:t>png</a:t>
            </a:r>
            <a:r>
              <a:rPr lang="sv-SE" altLang="sv-SE" dirty="0"/>
              <a:t>"] </a:t>
            </a:r>
            <a:r>
              <a:rPr lang="sv-SE" altLang="sv-SE" dirty="0" err="1"/>
              <a:t>png_renderer.width</a:t>
            </a:r>
            <a:r>
              <a:rPr lang="sv-SE" altLang="sv-SE" dirty="0"/>
              <a:t> = 500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altLang="sv-SE" dirty="0" err="1"/>
              <a:t>png_renderer.height</a:t>
            </a:r>
            <a:r>
              <a:rPr lang="sv-SE" altLang="sv-SE" dirty="0"/>
              <a:t> = 500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altLang="sv-SE" dirty="0" err="1"/>
              <a:t>pio.renderers.default</a:t>
            </a:r>
            <a:r>
              <a:rPr lang="sv-SE" altLang="sv-SE" dirty="0"/>
              <a:t> = "</a:t>
            </a:r>
            <a:r>
              <a:rPr lang="sv-SE" altLang="sv-SE" dirty="0" err="1"/>
              <a:t>png</a:t>
            </a:r>
            <a:r>
              <a:rPr lang="sv-SE" altLang="sv-SE" dirty="0"/>
              <a:t>" 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FC4ABE8D-7381-D0D4-D888-A01EE0F93F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21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616CD99-F7C6-76AB-DC5D-A7323D6850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131" t="35931" r="17500" b="8771"/>
          <a:stretch/>
        </p:blipFill>
        <p:spPr>
          <a:xfrm>
            <a:off x="802906" y="4430159"/>
            <a:ext cx="4411578" cy="2311386"/>
          </a:xfrm>
          <a:prstGeom prst="rect">
            <a:avLst/>
          </a:prstGeom>
        </p:spPr>
      </p:pic>
      <p:pic>
        <p:nvPicPr>
          <p:cNvPr id="23" name="Picture 22" descr="A graph of blue rectangular shapes&#10;&#10;Description automatically generated with medium confidence">
            <a:extLst>
              <a:ext uri="{FF2B5EF4-FFF2-40B4-BE49-F238E27FC236}">
                <a16:creationId xmlns:a16="http://schemas.microsoft.com/office/drawing/2014/main" id="{B53B1567-9C40-A6B8-9113-0DD4E68B6A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821" y="4564059"/>
            <a:ext cx="3691965" cy="20169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538726-B9F2-39DA-A59C-19279FCD4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7630" y="152868"/>
            <a:ext cx="9144000" cy="1011237"/>
          </a:xfrm>
        </p:spPr>
        <p:txBody>
          <a:bodyPr>
            <a:normAutofit/>
          </a:bodyPr>
          <a:lstStyle/>
          <a:p>
            <a:r>
              <a:rPr lang="en-US" sz="4400" dirty="0" err="1">
                <a:solidFill>
                  <a:srgbClr val="20293D"/>
                </a:solidFill>
                <a:latin typeface="+mn-lt"/>
              </a:rPr>
              <a:t>Plotly</a:t>
            </a:r>
            <a:r>
              <a:rPr lang="en-US" sz="4400" dirty="0">
                <a:solidFill>
                  <a:srgbClr val="20293D"/>
                </a:solidFill>
                <a:latin typeface="+mn-lt"/>
              </a:rPr>
              <a:t>: </a:t>
            </a:r>
            <a:r>
              <a:rPr lang="sv-SE" sz="4400" dirty="0">
                <a:solidFill>
                  <a:srgbClr val="20293D"/>
                </a:solidFill>
                <a:latin typeface="+mn-lt"/>
              </a:rPr>
              <a:t>Export as a </a:t>
            </a:r>
            <a:r>
              <a:rPr lang="sv-SE" sz="4400" dirty="0" err="1">
                <a:solidFill>
                  <a:srgbClr val="20293D"/>
                </a:solidFill>
                <a:latin typeface="+mn-lt"/>
              </a:rPr>
              <a:t>static</a:t>
            </a:r>
            <a:r>
              <a:rPr lang="sv-SE" sz="4400" dirty="0">
                <a:solidFill>
                  <a:srgbClr val="20293D"/>
                </a:solidFill>
                <a:latin typeface="+mn-lt"/>
              </a:rPr>
              <a:t> </a:t>
            </a:r>
            <a:r>
              <a:rPr lang="sv-SE" sz="4400" dirty="0" err="1">
                <a:solidFill>
                  <a:srgbClr val="20293D"/>
                </a:solidFill>
                <a:latin typeface="+mn-lt"/>
              </a:rPr>
              <a:t>file</a:t>
            </a:r>
            <a:r>
              <a:rPr lang="sv-SE" sz="4400" dirty="0">
                <a:solidFill>
                  <a:srgbClr val="20293D"/>
                </a:solidFill>
                <a:latin typeface="+mn-lt"/>
              </a:rPr>
              <a:t> format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6979C3-35A4-8B3F-E484-C2185898FB4E}"/>
              </a:ext>
            </a:extLst>
          </p:cNvPr>
          <p:cNvSpPr txBox="1"/>
          <p:nvPr/>
        </p:nvSpPr>
        <p:spPr>
          <a:xfrm>
            <a:off x="1325077" y="2071069"/>
            <a:ext cx="10186737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Static Format (</a:t>
            </a:r>
            <a:r>
              <a:rPr lang="nb-NO" sz="2000" dirty="0"/>
              <a:t>PNG, JPEG, SVG or PDF</a:t>
            </a:r>
            <a:r>
              <a:rPr lang="en-US" sz="2000" dirty="0"/>
              <a:t>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Kaleido</a:t>
            </a:r>
            <a:r>
              <a:rPr lang="en-US" sz="2000" dirty="0"/>
              <a:t> is default rendering engine being used by </a:t>
            </a:r>
            <a:r>
              <a:rPr lang="en-US" sz="2000" dirty="0" err="1"/>
              <a:t>Plotly</a:t>
            </a:r>
            <a:r>
              <a:rPr lang="en-US" sz="2000" dirty="0"/>
              <a:t>.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Söhne"/>
              </a:rPr>
              <a:t>Kaleido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Söhne"/>
              </a:rPr>
              <a:t> is a high-performance rendering engine developed by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Söhne"/>
              </a:rPr>
              <a:t>Plotly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Söhne"/>
              </a:rPr>
              <a:t>. It is designed to efficiently convert </a:t>
            </a:r>
            <a:r>
              <a:rPr lang="en-US" sz="2000" b="0" i="0" dirty="0" err="1">
                <a:solidFill>
                  <a:srgbClr val="0D0D0D"/>
                </a:solidFill>
                <a:effectLst/>
                <a:latin typeface="Söhne"/>
              </a:rPr>
              <a:t>Plotly</a:t>
            </a:r>
            <a:r>
              <a:rPr lang="en-US" sz="2000" b="0" i="0" dirty="0">
                <a:solidFill>
                  <a:srgbClr val="0D0D0D"/>
                </a:solidFill>
                <a:effectLst/>
                <a:latin typeface="Söhne"/>
              </a:rPr>
              <a:t> figures into various static image formats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C424D4-7A9E-A248-D4A1-08C751CFB8EA}"/>
              </a:ext>
            </a:extLst>
          </p:cNvPr>
          <p:cNvSpPr txBox="1"/>
          <p:nvPr/>
        </p:nvSpPr>
        <p:spPr>
          <a:xfrm>
            <a:off x="1506354" y="1272148"/>
            <a:ext cx="95065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dirty="0" err="1"/>
              <a:t>fig</a:t>
            </a:r>
            <a:r>
              <a:rPr lang="sv-SE" dirty="0"/>
              <a:t> = </a:t>
            </a:r>
            <a:r>
              <a:rPr lang="sv-SE" dirty="0" err="1"/>
              <a:t>px.bar</a:t>
            </a:r>
            <a:r>
              <a:rPr lang="sv-SE" dirty="0"/>
              <a:t>(x=</a:t>
            </a:r>
            <a:r>
              <a:rPr lang="sv-SE" dirty="0" err="1"/>
              <a:t>pres_names</a:t>
            </a:r>
            <a:r>
              <a:rPr lang="sv-SE" dirty="0"/>
              <a:t>, y=</a:t>
            </a:r>
            <a:r>
              <a:rPr lang="sv-SE" dirty="0" err="1"/>
              <a:t>n_stud</a:t>
            </a:r>
            <a:r>
              <a:rPr lang="sv-SE" dirty="0"/>
              <a:t>, </a:t>
            </a:r>
            <a:r>
              <a:rPr lang="sv-SE" dirty="0" err="1"/>
              <a:t>labels</a:t>
            </a:r>
            <a:r>
              <a:rPr lang="sv-SE" dirty="0"/>
              <a:t>={'</a:t>
            </a:r>
            <a:r>
              <a:rPr lang="sv-SE" dirty="0" err="1"/>
              <a:t>x':'Presentation</a:t>
            </a:r>
            <a:r>
              <a:rPr lang="sv-SE" dirty="0"/>
              <a:t> </a:t>
            </a:r>
            <a:r>
              <a:rPr lang="sv-SE" dirty="0" err="1"/>
              <a:t>topic</a:t>
            </a:r>
            <a:r>
              <a:rPr lang="sv-SE" dirty="0"/>
              <a:t>', 'y':'</a:t>
            </a:r>
            <a:r>
              <a:rPr lang="sv-SE" dirty="0" err="1"/>
              <a:t>Number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Students </a:t>
            </a:r>
            <a:r>
              <a:rPr lang="sv-SE" dirty="0" err="1"/>
              <a:t>attending</a:t>
            </a:r>
            <a:r>
              <a:rPr lang="sv-SE" dirty="0"/>
              <a:t> the presentation’})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E2C3F7-7E42-5386-214E-DBEA3C08CFB1}"/>
              </a:ext>
            </a:extLst>
          </p:cNvPr>
          <p:cNvSpPr txBox="1"/>
          <p:nvPr/>
        </p:nvSpPr>
        <p:spPr>
          <a:xfrm>
            <a:off x="5936381" y="2387256"/>
            <a:ext cx="60976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fig.write_image</a:t>
            </a:r>
            <a:r>
              <a:rPr lang="fr-FR" dirty="0"/>
              <a:t>("fig1.jpeg")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fig.write_image</a:t>
            </a:r>
            <a:r>
              <a:rPr lang="en-US" dirty="0"/>
              <a:t>("fig1.png",width=600, height=350)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fig.write_image</a:t>
            </a:r>
            <a:r>
              <a:rPr lang="fr-FR" dirty="0"/>
              <a:t>("fig1.pdf")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B9EE0DFE-16B9-6B2D-0425-D4B8A4E20188}"/>
              </a:ext>
            </a:extLst>
          </p:cNvPr>
          <p:cNvSpPr/>
          <p:nvPr/>
        </p:nvSpPr>
        <p:spPr>
          <a:xfrm>
            <a:off x="5813659" y="5397565"/>
            <a:ext cx="1328286" cy="37657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60E2015-0AF7-7312-8889-EC2042C9780D}"/>
              </a:ext>
            </a:extLst>
          </p:cNvPr>
          <p:cNvSpPr/>
          <p:nvPr/>
        </p:nvSpPr>
        <p:spPr>
          <a:xfrm>
            <a:off x="3008695" y="4430160"/>
            <a:ext cx="1919440" cy="4209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81BBE3E9-F814-BBFE-E4BF-862F9F4445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40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38726-B9F2-39DA-A59C-19279FCD4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7630" y="152868"/>
            <a:ext cx="9144000" cy="1011237"/>
          </a:xfrm>
        </p:spPr>
        <p:txBody>
          <a:bodyPr>
            <a:normAutofit fontScale="90000"/>
          </a:bodyPr>
          <a:lstStyle/>
          <a:p>
            <a:r>
              <a:rPr lang="en-US" sz="4400" dirty="0" err="1">
                <a:solidFill>
                  <a:srgbClr val="20293D"/>
                </a:solidFill>
                <a:latin typeface="+mn-lt"/>
              </a:rPr>
              <a:t>Plotly</a:t>
            </a:r>
            <a:r>
              <a:rPr lang="en-US" sz="4400" dirty="0">
                <a:solidFill>
                  <a:srgbClr val="20293D"/>
                </a:solidFill>
                <a:latin typeface="+mn-lt"/>
              </a:rPr>
              <a:t>: </a:t>
            </a:r>
            <a:r>
              <a:rPr lang="sv-SE" sz="4400" dirty="0">
                <a:solidFill>
                  <a:srgbClr val="20293D"/>
                </a:solidFill>
                <a:latin typeface="+mn-lt"/>
              </a:rPr>
              <a:t>Export as an </a:t>
            </a:r>
            <a:r>
              <a:rPr lang="sv-SE" sz="4400" dirty="0" err="1">
                <a:solidFill>
                  <a:srgbClr val="20293D"/>
                </a:solidFill>
                <a:latin typeface="+mn-lt"/>
              </a:rPr>
              <a:t>interactive</a:t>
            </a:r>
            <a:r>
              <a:rPr lang="sv-SE" sz="4400" dirty="0">
                <a:solidFill>
                  <a:srgbClr val="20293D"/>
                </a:solidFill>
                <a:latin typeface="+mn-lt"/>
              </a:rPr>
              <a:t> HTML </a:t>
            </a:r>
            <a:r>
              <a:rPr lang="sv-SE" sz="4400" dirty="0" err="1">
                <a:solidFill>
                  <a:srgbClr val="20293D"/>
                </a:solidFill>
                <a:latin typeface="+mn-lt"/>
              </a:rPr>
              <a:t>file</a:t>
            </a:r>
            <a:endParaRPr lang="sv-SE" sz="4400" dirty="0">
              <a:solidFill>
                <a:srgbClr val="20293D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6979C3-35A4-8B3F-E484-C2185898FB4E}"/>
              </a:ext>
            </a:extLst>
          </p:cNvPr>
          <p:cNvSpPr txBox="1"/>
          <p:nvPr/>
        </p:nvSpPr>
        <p:spPr>
          <a:xfrm>
            <a:off x="1325077" y="2365760"/>
            <a:ext cx="1018673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HTML Format: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C424D4-7A9E-A248-D4A1-08C751CFB8EA}"/>
              </a:ext>
            </a:extLst>
          </p:cNvPr>
          <p:cNvSpPr txBox="1"/>
          <p:nvPr/>
        </p:nvSpPr>
        <p:spPr>
          <a:xfrm>
            <a:off x="1506354" y="1272148"/>
            <a:ext cx="95065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dirty="0" err="1"/>
              <a:t>fig</a:t>
            </a:r>
            <a:r>
              <a:rPr lang="sv-SE" dirty="0"/>
              <a:t> = </a:t>
            </a:r>
            <a:r>
              <a:rPr lang="sv-SE" dirty="0" err="1"/>
              <a:t>px.bar</a:t>
            </a:r>
            <a:r>
              <a:rPr lang="sv-SE" dirty="0"/>
              <a:t>(x=</a:t>
            </a:r>
            <a:r>
              <a:rPr lang="sv-SE" dirty="0" err="1"/>
              <a:t>pres_names</a:t>
            </a:r>
            <a:r>
              <a:rPr lang="sv-SE" dirty="0"/>
              <a:t>, y=</a:t>
            </a:r>
            <a:r>
              <a:rPr lang="sv-SE" dirty="0" err="1"/>
              <a:t>n_stud</a:t>
            </a:r>
            <a:r>
              <a:rPr lang="sv-SE" dirty="0"/>
              <a:t>, </a:t>
            </a:r>
            <a:r>
              <a:rPr lang="sv-SE" dirty="0" err="1"/>
              <a:t>labels</a:t>
            </a:r>
            <a:r>
              <a:rPr lang="sv-SE" dirty="0"/>
              <a:t>={'</a:t>
            </a:r>
            <a:r>
              <a:rPr lang="sv-SE" dirty="0" err="1"/>
              <a:t>x':'Presentation</a:t>
            </a:r>
            <a:r>
              <a:rPr lang="sv-SE" dirty="0"/>
              <a:t> </a:t>
            </a:r>
            <a:r>
              <a:rPr lang="sv-SE" dirty="0" err="1"/>
              <a:t>topic</a:t>
            </a:r>
            <a:r>
              <a:rPr lang="sv-SE" dirty="0"/>
              <a:t>', 'y':'</a:t>
            </a:r>
            <a:r>
              <a:rPr lang="sv-SE" dirty="0" err="1"/>
              <a:t>Number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Students </a:t>
            </a:r>
            <a:r>
              <a:rPr lang="sv-SE" dirty="0" err="1"/>
              <a:t>attending</a:t>
            </a:r>
            <a:r>
              <a:rPr lang="sv-SE" dirty="0"/>
              <a:t> the presentation’})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E2C3F7-7E42-5386-214E-DBEA3C08CFB1}"/>
              </a:ext>
            </a:extLst>
          </p:cNvPr>
          <p:cNvSpPr txBox="1"/>
          <p:nvPr/>
        </p:nvSpPr>
        <p:spPr>
          <a:xfrm>
            <a:off x="5965257" y="2733765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fig.write_html</a:t>
            </a:r>
            <a:r>
              <a:rPr lang="en-US" dirty="0"/>
              <a:t>("file.html")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4587BF-BA89-D77C-B4D8-36D5A61E0E77}"/>
              </a:ext>
            </a:extLst>
          </p:cNvPr>
          <p:cNvSpPr txBox="1"/>
          <p:nvPr/>
        </p:nvSpPr>
        <p:spPr>
          <a:xfrm>
            <a:off x="1325077" y="3566089"/>
            <a:ext cx="927875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It can be uploaded to a web server, shared via email or other file-sharing mechanisms.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However, contains an </a:t>
            </a:r>
            <a:r>
              <a:rPr lang="en-US" sz="2400" dirty="0" err="1"/>
              <a:t>inlined</a:t>
            </a:r>
            <a:r>
              <a:rPr lang="en-US" sz="2400" dirty="0"/>
              <a:t> copy of the Plotly.js library required to make the figure interactive</a:t>
            </a:r>
            <a:endParaRPr lang="sv-SE" sz="2400" dirty="0"/>
          </a:p>
        </p:txBody>
      </p:sp>
      <p:graphicFrame>
        <p:nvGraphicFramePr>
          <p:cNvPr id="10" name="Object 9">
            <a:hlinkClick r:id="rId2" action="ppaction://hlinkfile"/>
            <a:extLst>
              <a:ext uri="{FF2B5EF4-FFF2-40B4-BE49-F238E27FC236}">
                <a16:creationId xmlns:a16="http://schemas.microsoft.com/office/drawing/2014/main" id="{CC96C2CC-D9E3-14D5-FC18-27DD04C761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233438"/>
              </p:ext>
            </p:extLst>
          </p:nvPr>
        </p:nvGraphicFramePr>
        <p:xfrm>
          <a:off x="3484346" y="5409867"/>
          <a:ext cx="706437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3" imgW="706680" imgH="481320" progId="Package">
                  <p:embed/>
                </p:oleObj>
              </mc:Choice>
              <mc:Fallback>
                <p:oleObj name="Packager Shell Object" showAsIcon="1" r:id="rId3" imgW="706680" imgH="4813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84346" y="5409867"/>
                        <a:ext cx="706437" cy="481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FAB3463-6B9C-9E91-84BF-1590035D410C}"/>
              </a:ext>
            </a:extLst>
          </p:cNvPr>
          <p:cNvSpPr txBox="1"/>
          <p:nvPr/>
        </p:nvSpPr>
        <p:spPr>
          <a:xfrm>
            <a:off x="5582361" y="5890880"/>
            <a:ext cx="25798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Add-Ins:  Power BI? </a:t>
            </a:r>
          </a:p>
          <a:p>
            <a:r>
              <a:rPr lang="en-US" dirty="0"/>
              <a:t>                 </a:t>
            </a:r>
            <a:r>
              <a:rPr lang="en-US" sz="1800" dirty="0"/>
              <a:t>Web viewer?</a:t>
            </a:r>
            <a:endParaRPr lang="sv-SE" sz="1800" dirty="0"/>
          </a:p>
        </p:txBody>
      </p:sp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15" name="Add-in 14">
                <a:extLst>
                  <a:ext uri="{FF2B5EF4-FFF2-40B4-BE49-F238E27FC236}">
                    <a16:creationId xmlns:a16="http://schemas.microsoft.com/office/drawing/2014/main" id="{BCB888F5-D119-DB3D-2795-BB3C32D2108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6063010"/>
                  </p:ext>
                </p:extLst>
              </p:nvPr>
            </p:nvGraphicFramePr>
            <p:xfrm>
              <a:off x="7969428" y="5585852"/>
              <a:ext cx="3782725" cy="1076305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5"/>
              </a:graphicData>
            </a:graphic>
          </p:graphicFrame>
        </mc:Choice>
        <mc:Fallback xmlns="">
          <p:pic>
            <p:nvPicPr>
              <p:cNvPr id="15" name="Add-in 14">
                <a:extLst>
                  <a:ext uri="{FF2B5EF4-FFF2-40B4-BE49-F238E27FC236}">
                    <a16:creationId xmlns:a16="http://schemas.microsoft.com/office/drawing/2014/main" id="{BCB888F5-D119-DB3D-2795-BB3C32D2108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69428" y="5585852"/>
                <a:ext cx="3782725" cy="1076305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7DE042AE-8056-5260-DFAE-B21FB935B849}"/>
              </a:ext>
            </a:extLst>
          </p:cNvPr>
          <p:cNvSpPr txBox="1"/>
          <p:nvPr/>
        </p:nvSpPr>
        <p:spPr>
          <a:xfrm>
            <a:off x="1325078" y="5316835"/>
            <a:ext cx="21592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Power Point:</a:t>
            </a:r>
            <a:endParaRPr lang="sv-SE" sz="2400" dirty="0"/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255DFA02-46AE-62AF-5539-2CBE29EEFBE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33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83F67-FE5E-7E62-F37E-4C5902271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20293D"/>
                </a:solidFill>
                <a:latin typeface="+mn-lt"/>
              </a:rPr>
              <a:t>Plotly</a:t>
            </a:r>
            <a:r>
              <a:rPr lang="en-US" dirty="0">
                <a:solidFill>
                  <a:srgbClr val="20293D"/>
                </a:solidFill>
                <a:latin typeface="+mn-lt"/>
              </a:rPr>
              <a:t> sub-modules</a:t>
            </a:r>
            <a:endParaRPr lang="sv-SE" dirty="0">
              <a:solidFill>
                <a:srgbClr val="20293D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0BECD-3BFC-FE88-B660-1ACF96049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668000" cy="4363509"/>
          </a:xfrm>
        </p:spPr>
        <p:txBody>
          <a:bodyPr>
            <a:normAutofit fontScale="85000" lnSpcReduction="10000"/>
          </a:bodyPr>
          <a:lstStyle/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300" dirty="0" err="1"/>
              <a:t>Plotly</a:t>
            </a:r>
            <a:r>
              <a:rPr lang="en-US" sz="3300" dirty="0"/>
              <a:t> Graph Objects: low level interface to figures, traces and layouts</a:t>
            </a: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3300" dirty="0"/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300" dirty="0" err="1"/>
              <a:t>Plotly</a:t>
            </a:r>
            <a:r>
              <a:rPr lang="en-US" sz="3300" dirty="0"/>
              <a:t> </a:t>
            </a:r>
            <a:r>
              <a:rPr lang="en-US" sz="3300" dirty="0" err="1"/>
              <a:t>Exspress</a:t>
            </a:r>
            <a:r>
              <a:rPr lang="en-US" sz="3300" dirty="0"/>
              <a:t>: high-level wrapper</a:t>
            </a: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3300" dirty="0"/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300" dirty="0" err="1"/>
              <a:t>Plotly</a:t>
            </a:r>
            <a:r>
              <a:rPr lang="en-US" sz="3300" dirty="0"/>
              <a:t> Subplots</a:t>
            </a: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3300" dirty="0"/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300" dirty="0" err="1"/>
              <a:t>Plotly</a:t>
            </a:r>
            <a:r>
              <a:rPr lang="en-US" sz="3300" dirty="0"/>
              <a:t> IO for saving </a:t>
            </a:r>
            <a:r>
              <a:rPr lang="en-US" sz="3300" dirty="0" err="1"/>
              <a:t>Plotly</a:t>
            </a:r>
            <a:r>
              <a:rPr lang="en-US" sz="3300" dirty="0"/>
              <a:t> figures in different formats, </a:t>
            </a:r>
            <a:r>
              <a:rPr lang="en-US" sz="3300" b="0" i="0" dirty="0">
                <a:solidFill>
                  <a:srgbClr val="0D0D0D"/>
                </a:solidFill>
                <a:effectLst/>
              </a:rPr>
              <a:t>displaying </a:t>
            </a:r>
            <a:r>
              <a:rPr lang="en-US" sz="3300" b="0" i="0" dirty="0" err="1">
                <a:solidFill>
                  <a:srgbClr val="0D0D0D"/>
                </a:solidFill>
                <a:effectLst/>
              </a:rPr>
              <a:t>Plotly</a:t>
            </a:r>
            <a:r>
              <a:rPr lang="en-US" sz="3300" b="0" i="0" dirty="0">
                <a:solidFill>
                  <a:srgbClr val="0D0D0D"/>
                </a:solidFill>
                <a:effectLst/>
              </a:rPr>
              <a:t> figures in different environments, configuring various settings related to plot rendering and display</a:t>
            </a:r>
            <a:endParaRPr lang="en-US" sz="33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B0AD2E1-0816-6D43-07E9-20CBC2BB2B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69" y="6126290"/>
            <a:ext cx="1738564" cy="5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266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webextension1.xml><?xml version="1.0" encoding="utf-8"?>
<we:webextension xmlns:we="http://schemas.microsoft.com/office/webextensions/webextension/2010/11" id="{96682674-6071-492F-AF2F-E662BE0FFB3F}">
  <we:reference id="wa200003233" version="2.0.0.3" store="en-US" storeType="OMEX"/>
  <we:alternateReferences>
    <we:reference id="WA200003233" version="2.0.0.3" store="WA200003233" storeType="OMEX"/>
  </we:alternateReferences>
  <we:properties>
    <we:property name="pptInsertionSessionID" value="&quot;1C8A4024-7911-4039-8072-666C5C05AB58&quot;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2652</TotalTime>
  <Words>1083</Words>
  <Application>Microsoft Office PowerPoint</Application>
  <PresentationFormat>Widescreen</PresentationFormat>
  <Paragraphs>131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rubik</vt:lpstr>
      <vt:lpstr>Söhne</vt:lpstr>
      <vt:lpstr>Office Theme</vt:lpstr>
      <vt:lpstr>Packager Shell Object</vt:lpstr>
      <vt:lpstr>Plotly - Open Source Graphing Library for Python</vt:lpstr>
      <vt:lpstr>Plotly - Open Source Graphing Library for Python</vt:lpstr>
      <vt:lpstr>Plotly: an overview</vt:lpstr>
      <vt:lpstr>Plotly: an overview</vt:lpstr>
      <vt:lpstr>Plotly: an overview</vt:lpstr>
      <vt:lpstr>Plotly: Displaying Figures in Python</vt:lpstr>
      <vt:lpstr>Plotly: Export as a static file format</vt:lpstr>
      <vt:lpstr>Plotly: Export as an interactive HTML file</vt:lpstr>
      <vt:lpstr>Plotly sub-modules</vt:lpstr>
      <vt:lpstr>Plotly sub-modules: Plotly Graph Objects</vt:lpstr>
      <vt:lpstr>Plotly sub-modules: Plotly Graph Objects</vt:lpstr>
      <vt:lpstr>Using plotly.graph_objects</vt:lpstr>
      <vt:lpstr>Using plotly.express</vt:lpstr>
      <vt:lpstr>Plotly: Customization</vt:lpstr>
      <vt:lpstr>Plotly vs Matplotlib</vt:lpstr>
      <vt:lpstr>Practice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Plotly: an overview</dc:title>
  <dc:creator>Galina Sidorenko</dc:creator>
  <cp:lastModifiedBy>Galina Sidorenko</cp:lastModifiedBy>
  <cp:revision>32</cp:revision>
  <dcterms:created xsi:type="dcterms:W3CDTF">2024-02-27T11:58:11Z</dcterms:created>
  <dcterms:modified xsi:type="dcterms:W3CDTF">2024-03-13T11:40:52Z</dcterms:modified>
</cp:coreProperties>
</file>