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8" r:id="rId2"/>
    <p:sldId id="261" r:id="rId3"/>
    <p:sldId id="256" r:id="rId4"/>
    <p:sldId id="259" r:id="rId5"/>
    <p:sldId id="260" r:id="rId6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985"/>
    <a:srgbClr val="96C0E3"/>
    <a:srgbClr val="22BBEA"/>
    <a:srgbClr val="006C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473" autoAdjust="0"/>
  </p:normalViewPr>
  <p:slideViewPr>
    <p:cSldViewPr snapToGrid="0" snapToObjects="1" showGuides="1">
      <p:cViewPr varScale="1">
        <p:scale>
          <a:sx n="118" d="100"/>
          <a:sy n="118" d="100"/>
        </p:scale>
        <p:origin x="140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DB3065-7B6B-47F4-9467-1DC0AA1D61D8}" type="datetimeFigureOut">
              <a:rPr lang="en-US" smtClean="0"/>
              <a:t>3/11/2015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572088-A24D-44A3-8094-62105BC08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913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572088-A24D-44A3-8094-62105BC08B9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355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572088-A24D-44A3-8094-62105BC08B9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5947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Dynamics:</a:t>
            </a:r>
            <a:r>
              <a:rPr lang="en-GB" baseline="0" dirty="0" smtClean="0"/>
              <a:t> all our systems are slow-changing? [AS] I think industrial networks are fast changing. I think healthcare also has timely requirement for detecting emergency situations.</a:t>
            </a:r>
          </a:p>
          <a:p>
            <a:r>
              <a:rPr lang="en-GB" baseline="0" dirty="0" smtClean="0"/>
              <a:t>Dimensions: we have from couple to hundreds signals, but it doesn’t seem to be particularly interesting?</a:t>
            </a:r>
          </a:p>
          <a:p>
            <a:r>
              <a:rPr lang="en-GB" baseline="0" dirty="0" smtClean="0"/>
              <a:t>Boundaries: open/closed system? [AS] when I thought of boundaries, I though of whether we had access to some control variable. Perhaps we can use feedback loop instead or maybe something else.</a:t>
            </a:r>
          </a:p>
          <a:p>
            <a:r>
              <a:rPr lang="en-GB" baseline="0" dirty="0" smtClean="0"/>
              <a:t>Feedback loop ?</a:t>
            </a:r>
          </a:p>
          <a:p>
            <a:endParaRPr lang="en-GB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Shared properties: multivariate time-series data, from number of individuals, reference events</a:t>
            </a:r>
            <a:endParaRPr lang="en-GB" dirty="0" smtClean="0"/>
          </a:p>
          <a:p>
            <a:endParaRPr lang="en-GB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Differences: nr of dimensions, time resolution, feedback effects, control or sensor signals, detecting faults or incorrect usage, ground truth availability…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572088-A24D-44A3-8094-62105BC08B9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1778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1) Evaluate </a:t>
            </a:r>
            <a:r>
              <a:rPr lang="en-US" b="1" dirty="0" smtClean="0"/>
              <a:t>different data representations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(histograms, GMMs, linear and nonlinear relations, SOMs, HMMs, Fourier transforms, wavelets, …) </a:t>
            </a:r>
            <a:r>
              <a:rPr lang="en-US" dirty="0" smtClean="0"/>
              <a:t>that can capture different characteristics of data. Evaluate ways to select different subsets of raw data that should be summarized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(various time horizons, specific conditions or usage, etc.).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Interestingness?</a:t>
            </a:r>
          </a:p>
          <a:p>
            <a:endParaRPr lang="en-US" dirty="0" smtClean="0"/>
          </a:p>
          <a:p>
            <a:r>
              <a:rPr lang="en-US" dirty="0" smtClean="0"/>
              <a:t>2) Evaluate different ways of </a:t>
            </a:r>
            <a:r>
              <a:rPr lang="en-US" b="1" dirty="0" smtClean="0"/>
              <a:t>comparing those representations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(different criteria?)</a:t>
            </a:r>
            <a:r>
              <a:rPr lang="en-US" dirty="0" smtClean="0"/>
              <a:t>. Evaluate ways to compute the likelihood that an individual system is deviating from normal behavior, as well as degree of this deviation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(e.g. find subgroups to compare against if the whole population is not homogenous)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3) Evaluate ways to</a:t>
            </a:r>
            <a:r>
              <a:rPr lang="en-US" b="1" dirty="0" smtClean="0"/>
              <a:t> describe deviations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(e.g. features) </a:t>
            </a:r>
            <a:r>
              <a:rPr lang="en-US" dirty="0" smtClean="0"/>
              <a:t>so that they can be compared later and similar deviations can be grouped together.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572088-A24D-44A3-8094-62105BC08B9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173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6219928" y="6356350"/>
            <a:ext cx="2619272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sv-SE" dirty="0" smtClean="0"/>
              <a:t> Namn på föredragshållaren  </a:t>
            </a:r>
            <a:fld id="{B5B35B4F-7340-084E-9A20-41CC95C47BFC}" type="datetimeFigureOut">
              <a:rPr lang="sv-SE" smtClean="0"/>
              <a:pPr/>
              <a:t>2015-03-11</a:t>
            </a:fld>
            <a:endParaRPr lang="sv-SE" dirty="0"/>
          </a:p>
        </p:txBody>
      </p:sp>
      <p:sp>
        <p:nvSpPr>
          <p:cNvPr id="9" name="Rubrik 1"/>
          <p:cNvSpPr>
            <a:spLocks noGrp="1"/>
          </p:cNvSpPr>
          <p:nvPr>
            <p:ph type="ctrTitle" hasCustomPrompt="1"/>
          </p:nvPr>
        </p:nvSpPr>
        <p:spPr>
          <a:xfrm>
            <a:off x="1393310" y="2693987"/>
            <a:ext cx="6400800" cy="147002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0" i="0">
                <a:solidFill>
                  <a:schemeClr val="tx1"/>
                </a:solidFill>
                <a:latin typeface="Gill Sans Std"/>
                <a:cs typeface="Gill Sans Std"/>
              </a:defRPr>
            </a:lvl1pPr>
          </a:lstStyle>
          <a:p>
            <a:r>
              <a:rPr lang="sv-SE" dirty="0" smtClean="0"/>
              <a:t>Klicka här för att ändra format</a:t>
            </a:r>
            <a:br>
              <a:rPr lang="sv-SE" dirty="0" smtClean="0"/>
            </a:br>
            <a:r>
              <a:rPr lang="sv-SE" dirty="0" smtClean="0"/>
              <a:t>klicka här för att ändra</a:t>
            </a:r>
            <a:endParaRPr lang="sv-S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objekt 10" descr="Mönster ppt.png"/>
          <p:cNvPicPr>
            <a:picLocks noChangeAspect="1"/>
          </p:cNvPicPr>
          <p:nvPr userDrawn="1"/>
        </p:nvPicPr>
        <p:blipFill>
          <a:blip r:embed="rId2"/>
          <a:srcRect t="20093" r="4333" b="28800"/>
          <a:stretch>
            <a:fillRect/>
          </a:stretch>
        </p:blipFill>
        <p:spPr>
          <a:xfrm>
            <a:off x="325651" y="1031279"/>
            <a:ext cx="8513549" cy="5217122"/>
          </a:xfrm>
          <a:prstGeom prst="rect">
            <a:avLst/>
          </a:prstGeom>
        </p:spPr>
      </p:pic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35B4F-7340-084E-9A20-41CC95C47BFC}" type="datetimeFigureOut">
              <a:rPr lang="sv-SE" smtClean="0"/>
              <a:pPr/>
              <a:t>2015-03-11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3B4AB-545D-4141-9538-2D9081CC3DD4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Rubrik 1"/>
          <p:cNvSpPr>
            <a:spLocks noGrp="1"/>
          </p:cNvSpPr>
          <p:nvPr>
            <p:ph type="ctrTitle" hasCustomPrompt="1"/>
          </p:nvPr>
        </p:nvSpPr>
        <p:spPr>
          <a:xfrm>
            <a:off x="1415020" y="2683131"/>
            <a:ext cx="6400800" cy="147002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0" i="0">
                <a:solidFill>
                  <a:schemeClr val="bg1"/>
                </a:solidFill>
                <a:latin typeface="Gill Sans Std"/>
                <a:cs typeface="Gill Sans Std"/>
              </a:defRPr>
            </a:lvl1pPr>
          </a:lstStyle>
          <a:p>
            <a:r>
              <a:rPr lang="sv-SE" dirty="0" smtClean="0"/>
              <a:t>Klicka här för att ändra format</a:t>
            </a:r>
            <a:br>
              <a:rPr lang="sv-SE" dirty="0" smtClean="0"/>
            </a:br>
            <a:r>
              <a:rPr lang="sv-SE" dirty="0" smtClean="0"/>
              <a:t>klicka här för att ändra</a:t>
            </a:r>
            <a:endParaRPr lang="sv-S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325651" y="1031279"/>
            <a:ext cx="8513549" cy="5217122"/>
          </a:xfrm>
          <a:prstGeom prst="rect">
            <a:avLst/>
          </a:prstGeom>
          <a:solidFill>
            <a:srgbClr val="00498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6219928" y="6356350"/>
            <a:ext cx="2619272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sv-SE" dirty="0" smtClean="0"/>
              <a:t> Namn på föredragshållaren  </a:t>
            </a:r>
            <a:fld id="{B5B35B4F-7340-084E-9A20-41CC95C47BFC}" type="datetimeFigureOut">
              <a:rPr lang="sv-SE" smtClean="0"/>
              <a:pPr/>
              <a:t>2015-03-11</a:t>
            </a:fld>
            <a:endParaRPr lang="sv-SE" dirty="0"/>
          </a:p>
        </p:txBody>
      </p:sp>
      <p:sp>
        <p:nvSpPr>
          <p:cNvPr id="9" name="Rubrik 1"/>
          <p:cNvSpPr>
            <a:spLocks noGrp="1"/>
          </p:cNvSpPr>
          <p:nvPr>
            <p:ph type="ctrTitle" hasCustomPrompt="1"/>
          </p:nvPr>
        </p:nvSpPr>
        <p:spPr>
          <a:xfrm>
            <a:off x="1393310" y="2650563"/>
            <a:ext cx="6400800" cy="1470025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>
            <a:lvl1pPr algn="l">
              <a:defRPr sz="3600" b="0" i="0">
                <a:solidFill>
                  <a:schemeClr val="bg1"/>
                </a:solidFill>
                <a:latin typeface="Gill Sans Std"/>
                <a:cs typeface="Gill Sans Std"/>
              </a:defRPr>
            </a:lvl1pPr>
          </a:lstStyle>
          <a:p>
            <a:r>
              <a:rPr lang="sv-SE" dirty="0" smtClean="0"/>
              <a:t>Klicka här för att ändra format</a:t>
            </a:r>
            <a:br>
              <a:rPr lang="sv-SE" dirty="0" smtClean="0"/>
            </a:br>
            <a:r>
              <a:rPr lang="sv-SE" dirty="0" smtClean="0"/>
              <a:t>klicka här för att ändra</a:t>
            </a:r>
            <a:endParaRPr lang="sv-S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20530" y="2076323"/>
            <a:ext cx="4038600" cy="1927869"/>
          </a:xfrm>
        </p:spPr>
        <p:txBody>
          <a:bodyPr vert="horz">
            <a:normAutofit/>
          </a:bodyPr>
          <a:lstStyle>
            <a:lvl1pPr>
              <a:buNone/>
              <a:defRPr sz="1200" b="0" i="0">
                <a:latin typeface="Gill Sans Std"/>
                <a:cs typeface="Gill Sans Std"/>
              </a:defRPr>
            </a:lvl1pPr>
            <a:lvl2pPr>
              <a:buNone/>
              <a:defRPr sz="1200" b="0" i="0">
                <a:latin typeface="Gill Sans Std"/>
                <a:cs typeface="Gill Sans Std"/>
              </a:defRPr>
            </a:lvl2pPr>
            <a:lvl3pPr>
              <a:buNone/>
              <a:defRPr sz="1200" b="0" i="0">
                <a:latin typeface="Gill Sans Std"/>
                <a:cs typeface="Gill Sans Std"/>
              </a:defRPr>
            </a:lvl3pPr>
            <a:lvl4pPr>
              <a:buNone/>
              <a:defRPr sz="1200" b="0" i="0">
                <a:latin typeface="Gill Sans Std"/>
                <a:cs typeface="Gill Sans Std"/>
              </a:defRPr>
            </a:lvl4pPr>
            <a:lvl5pPr>
              <a:buNone/>
              <a:defRPr sz="1200" b="0" i="0">
                <a:latin typeface="Gill Sans Std"/>
                <a:cs typeface="Gill Sans Std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35B4F-7340-084E-9A20-41CC95C47BFC}" type="datetimeFigureOut">
              <a:rPr lang="sv-SE" smtClean="0"/>
              <a:pPr/>
              <a:t>2015-03-11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3B4AB-545D-4141-9538-2D9081CC3DD4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text 2"/>
          <p:cNvSpPr>
            <a:spLocks noGrp="1"/>
          </p:cNvSpPr>
          <p:nvPr>
            <p:ph type="body" idx="13"/>
          </p:nvPr>
        </p:nvSpPr>
        <p:spPr>
          <a:xfrm>
            <a:off x="820530" y="1423877"/>
            <a:ext cx="4038600" cy="652445"/>
          </a:xfrm>
        </p:spPr>
        <p:txBody>
          <a:bodyPr anchor="t">
            <a:noAutofit/>
          </a:bodyPr>
          <a:lstStyle>
            <a:lvl1pPr marL="0" indent="0">
              <a:buNone/>
              <a:defRPr sz="2000" b="1" i="0">
                <a:latin typeface="Gill Sans Std"/>
                <a:cs typeface="Gill Sans Std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 smtClean="0"/>
              <a:t>Klicka här för att ändra format</a:t>
            </a:r>
          </a:p>
        </p:txBody>
      </p:sp>
      <p:sp>
        <p:nvSpPr>
          <p:cNvPr id="9" name="Platshållare för innehåll 2"/>
          <p:cNvSpPr>
            <a:spLocks noGrp="1"/>
          </p:cNvSpPr>
          <p:nvPr>
            <p:ph sz="half" idx="14"/>
          </p:nvPr>
        </p:nvSpPr>
        <p:spPr>
          <a:xfrm>
            <a:off x="820530" y="4004192"/>
            <a:ext cx="4038600" cy="2019093"/>
          </a:xfrm>
        </p:spPr>
        <p:txBody>
          <a:bodyPr vert="horz">
            <a:normAutofit/>
          </a:bodyPr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1200" b="1" i="0">
                <a:solidFill>
                  <a:srgbClr val="004985"/>
                </a:solidFill>
                <a:latin typeface="Gill Sans Std"/>
                <a:cs typeface="Gill Sans Std"/>
              </a:defRPr>
            </a:lvl1pPr>
            <a:lvl2pPr>
              <a:buNone/>
              <a:defRPr sz="1200" b="1" i="0">
                <a:solidFill>
                  <a:srgbClr val="004985"/>
                </a:solidFill>
                <a:latin typeface="Gill Sans"/>
                <a:cs typeface="Gill Sans"/>
              </a:defRPr>
            </a:lvl2pPr>
            <a:lvl3pPr>
              <a:buNone/>
              <a:defRPr sz="1200" b="1" i="0">
                <a:solidFill>
                  <a:srgbClr val="004985"/>
                </a:solidFill>
                <a:latin typeface="Gill Sans"/>
                <a:cs typeface="Gill Sans"/>
              </a:defRPr>
            </a:lvl3pPr>
            <a:lvl4pPr>
              <a:buNone/>
              <a:defRPr sz="1200" b="1" i="0">
                <a:solidFill>
                  <a:srgbClr val="004985"/>
                </a:solidFill>
                <a:latin typeface="Gill Sans"/>
                <a:cs typeface="Gill Sans"/>
              </a:defRPr>
            </a:lvl4pPr>
            <a:lvl5pPr>
              <a:buNone/>
              <a:defRPr sz="1200" b="1" i="0">
                <a:solidFill>
                  <a:srgbClr val="004985"/>
                </a:solidFill>
                <a:latin typeface="Gill Sans"/>
                <a:cs typeface="Gill San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 smtClean="0"/>
              <a:t>Klicka här för att ändra format på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sv-SE" dirty="0" smtClean="0"/>
              <a:t>Klicka här för att ändra format på</a:t>
            </a:r>
          </a:p>
          <a:p>
            <a:pPr lvl="0"/>
            <a:endParaRPr lang="sv-S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83456" y="1441905"/>
            <a:ext cx="3540539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0" i="0">
                <a:latin typeface="Gill Sans Std"/>
                <a:cs typeface="Gill Sans Std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 hasCustomPrompt="1"/>
          </p:nvPr>
        </p:nvSpPr>
        <p:spPr>
          <a:xfrm>
            <a:off x="771804" y="2104969"/>
            <a:ext cx="3540539" cy="1411155"/>
          </a:xfrm>
        </p:spPr>
        <p:txBody>
          <a:bodyPr wrap="none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sv-SE" sz="1200" b="0" i="0" smtClean="0">
                <a:latin typeface="Gill Sans Std"/>
                <a:cs typeface="Gill Sans Std"/>
              </a:defRPr>
            </a:lvl1pPr>
            <a:lvl2pPr>
              <a:buNone/>
              <a:defRPr sz="1200" b="0" i="0">
                <a:latin typeface="Gill Sans"/>
                <a:cs typeface="Gill Sans"/>
              </a:defRPr>
            </a:lvl2pPr>
            <a:lvl3pPr>
              <a:buNone/>
              <a:defRPr sz="1200" b="0" i="0">
                <a:latin typeface="Gill Sans"/>
                <a:cs typeface="Gill Sans"/>
              </a:defRPr>
            </a:lvl3pPr>
            <a:lvl4pPr>
              <a:buNone/>
              <a:defRPr sz="1200" b="0" i="0">
                <a:latin typeface="Gill Sans"/>
                <a:cs typeface="Gill Sans"/>
              </a:defRPr>
            </a:lvl4pPr>
            <a:lvl5pPr>
              <a:buNone/>
              <a:defRPr sz="1200" b="0" i="0">
                <a:latin typeface="Gill Sans"/>
                <a:cs typeface="Gill San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dirty="0" smtClean="0"/>
              <a:t>Klicka här för att ändra format på bakgrundstexten.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endParaRPr lang="sv-SE" dirty="0" smtClean="0"/>
          </a:p>
          <a:p>
            <a:pPr lvl="0"/>
            <a:endParaRPr lang="sv-SE" dirty="0" smtClean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35B4F-7340-084E-9A20-41CC95C47BFC}" type="datetimeFigureOut">
              <a:rPr lang="sv-SE" smtClean="0"/>
              <a:pPr/>
              <a:t>2015-03-11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3B4AB-545D-4141-9538-2D9081CC3DD4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35B4F-7340-084E-9A20-41CC95C47BFC}" type="datetimeFigureOut">
              <a:rPr lang="sv-SE" smtClean="0"/>
              <a:pPr/>
              <a:t>2015-03-11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3B4AB-545D-4141-9538-2D9081CC3DD4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83456" y="1652054"/>
            <a:ext cx="8229600" cy="619871"/>
          </a:xfrm>
        </p:spPr>
        <p:txBody>
          <a:bodyPr anchor="t"/>
          <a:lstStyle>
            <a:lvl1pPr>
              <a:spcBef>
                <a:spcPts val="0"/>
              </a:spcBef>
              <a:buNone/>
              <a:defRPr sz="2800" b="1" i="0">
                <a:latin typeface="Gill Sans Std"/>
                <a:cs typeface="Gill Sans Std"/>
              </a:defRPr>
            </a:lvl1pPr>
            <a:lvl2pPr algn="l">
              <a:buNone/>
              <a:defRPr sz="1600" b="0" i="0">
                <a:latin typeface="Gill Sans"/>
                <a:cs typeface="Gill Sans"/>
              </a:defRPr>
            </a:lvl2pPr>
            <a:lvl3pPr algn="l">
              <a:buNone/>
              <a:defRPr sz="1600" b="0" i="0">
                <a:latin typeface="Gill Sans"/>
                <a:cs typeface="Gill Sans"/>
              </a:defRPr>
            </a:lvl3pPr>
            <a:lvl4pPr algn="l">
              <a:buNone/>
              <a:defRPr sz="1600" b="0" i="0">
                <a:latin typeface="Gill Sans"/>
                <a:cs typeface="Gill Sans"/>
              </a:defRPr>
            </a:lvl4pPr>
            <a:lvl5pPr algn="l">
              <a:buNone/>
              <a:defRPr sz="1600" b="0" i="0">
                <a:latin typeface="Gill Sans"/>
                <a:cs typeface="Gill Sans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 smtClean="0"/>
              <a:t>Klicka här för att ändra format på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35B4F-7340-084E-9A20-41CC95C47BFC}" type="datetimeFigureOut">
              <a:rPr lang="sv-SE" smtClean="0"/>
              <a:pPr/>
              <a:t>2015-03-11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3B4AB-545D-4141-9538-2D9081CC3DD4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2"/>
          <p:cNvSpPr>
            <a:spLocks noGrp="1"/>
          </p:cNvSpPr>
          <p:nvPr>
            <p:ph sz="half" idx="13"/>
          </p:nvPr>
        </p:nvSpPr>
        <p:spPr>
          <a:xfrm>
            <a:off x="783455" y="2271925"/>
            <a:ext cx="4604973" cy="2019093"/>
          </a:xfrm>
        </p:spPr>
        <p:txBody>
          <a:bodyPr vert="horz">
            <a:normAutofit/>
          </a:bodyPr>
          <a:lstStyle>
            <a:lvl1pPr>
              <a:buNone/>
              <a:defRPr sz="1600" b="0" i="0">
                <a:latin typeface="Gill Sans Std"/>
                <a:cs typeface="Gill Sans Std"/>
              </a:defRPr>
            </a:lvl1pPr>
            <a:lvl2pPr>
              <a:buNone/>
              <a:defRPr sz="1600" b="0" i="0">
                <a:latin typeface="Gill Sans Std"/>
                <a:cs typeface="Gill Sans Std"/>
              </a:defRPr>
            </a:lvl2pPr>
            <a:lvl3pPr>
              <a:buNone/>
              <a:defRPr sz="1600" b="0" i="0">
                <a:latin typeface="Gill Sans Std"/>
                <a:cs typeface="Gill Sans Std"/>
              </a:defRPr>
            </a:lvl3pPr>
            <a:lvl4pPr>
              <a:buNone/>
              <a:defRPr sz="1600" b="0" i="0">
                <a:latin typeface="Gill Sans Std"/>
                <a:cs typeface="Gill Sans Std"/>
              </a:defRPr>
            </a:lvl4pPr>
            <a:lvl5pPr>
              <a:buNone/>
              <a:defRPr sz="1600" b="0" i="0">
                <a:latin typeface="Gill Sans Std"/>
                <a:cs typeface="Gill Sans Std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objekt 9" descr="HH_ENG_Liggande.png"/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318093" y="223136"/>
            <a:ext cx="1780736" cy="587681"/>
          </a:xfrm>
          <a:prstGeom prst="rect">
            <a:avLst/>
          </a:prstGeom>
        </p:spPr>
      </p:pic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35B4F-7340-084E-9A20-41CC95C47BFC}" type="datetimeFigureOut">
              <a:rPr lang="sv-SE" smtClean="0"/>
              <a:pPr/>
              <a:t>2015-03-11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3B4AB-545D-4141-9538-2D9081CC3DD4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9" name="Bildobjekt 8" descr="Sidfot_lång.png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1" y="6480431"/>
            <a:ext cx="1600200" cy="24104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0" i="0" kern="1200">
          <a:solidFill>
            <a:schemeClr val="tx1"/>
          </a:solidFill>
          <a:latin typeface="Gill Sans Std"/>
          <a:ea typeface="+mn-ea"/>
          <a:cs typeface="Gill Sans Std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0" i="0" kern="1200">
          <a:solidFill>
            <a:schemeClr val="tx1"/>
          </a:solidFill>
          <a:latin typeface="Gill Sans Std"/>
          <a:ea typeface="+mn-ea"/>
          <a:cs typeface="Gill Sans Std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0" i="0" kern="1200">
          <a:solidFill>
            <a:schemeClr val="tx1"/>
          </a:solidFill>
          <a:latin typeface="Gill Sans Std"/>
          <a:ea typeface="+mn-ea"/>
          <a:cs typeface="Gill Sans Std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0" i="0" kern="1200">
          <a:solidFill>
            <a:schemeClr val="tx1"/>
          </a:solidFill>
          <a:latin typeface="Gill Sans Std"/>
          <a:ea typeface="+mn-ea"/>
          <a:cs typeface="Gill Sans Std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0" i="0" kern="1200">
          <a:solidFill>
            <a:schemeClr val="tx1"/>
          </a:solidFill>
          <a:latin typeface="Gill Sans Std"/>
          <a:ea typeface="+mn-ea"/>
          <a:cs typeface="Gill Sans Std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ctrTitle"/>
          </p:nvPr>
        </p:nvSpPr>
        <p:spPr>
          <a:xfrm>
            <a:off x="1402191" y="2659444"/>
            <a:ext cx="7012466" cy="1922947"/>
          </a:xfrm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en-GB" dirty="0" smtClean="0"/>
              <a:t>SASMI</a:t>
            </a:r>
            <a:br>
              <a:rPr lang="en-GB" dirty="0" smtClean="0"/>
            </a:br>
            <a:r>
              <a:rPr lang="en-GB" dirty="0" smtClean="0"/>
              <a:t>Self-Awareness </a:t>
            </a:r>
            <a:r>
              <a:rPr lang="en-GB" dirty="0"/>
              <a:t>and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Self-Monitoring </a:t>
            </a:r>
            <a:r>
              <a:rPr lang="en-GB" dirty="0"/>
              <a:t>for </a:t>
            </a:r>
            <a:r>
              <a:rPr lang="en-GB" dirty="0" smtClean="0"/>
              <a:t>Innovation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2239047" y="232858"/>
            <a:ext cx="4060433" cy="746742"/>
          </a:xfrm>
        </p:spPr>
        <p:txBody>
          <a:bodyPr>
            <a:normAutofit/>
          </a:bodyPr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6749314"/>
              </p:ext>
            </p:extLst>
          </p:nvPr>
        </p:nvGraphicFramePr>
        <p:xfrm>
          <a:off x="249382" y="2456411"/>
          <a:ext cx="8544293" cy="4008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46909"/>
                <a:gridCol w="7297384"/>
              </a:tblGrid>
              <a:tr h="38158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Industry</a:t>
                      </a:r>
                      <a:endParaRPr lang="en-US" sz="24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Co-production Opportunities</a:t>
                      </a:r>
                      <a:endParaRPr lang="en-US" sz="24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1946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District Heating</a:t>
                      </a:r>
                      <a:endParaRPr lang="en-US" sz="1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To identify malfunctioning</a:t>
                      </a:r>
                      <a:r>
                        <a:rPr lang="en-US" sz="1900" baseline="0" dirty="0" smtClean="0"/>
                        <a:t> substations and/or to discover inappropriate configurations in the network. </a:t>
                      </a:r>
                    </a:p>
                    <a:p>
                      <a:r>
                        <a:rPr lang="en-US" sz="1900" b="1" baseline="0" dirty="0" smtClean="0"/>
                        <a:t>Goal</a:t>
                      </a:r>
                      <a:r>
                        <a:rPr lang="en-US" sz="1900" b="0" baseline="0" dirty="0" smtClean="0"/>
                        <a:t>: to increase efficiency and </a:t>
                      </a:r>
                      <a:r>
                        <a:rPr lang="en-US" sz="1900" baseline="0" dirty="0" smtClean="0"/>
                        <a:t>reduce the temperature in the system.</a:t>
                      </a:r>
                      <a:endParaRPr lang="en-US" sz="19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862812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Heat</a:t>
                      </a:r>
                      <a:br>
                        <a:rPr lang="en-US" sz="1800" dirty="0" smtClean="0"/>
                      </a:br>
                      <a:r>
                        <a:rPr lang="en-US" sz="1800" dirty="0" smtClean="0"/>
                        <a:t>Pumps</a:t>
                      </a:r>
                      <a:endParaRPr lang="en-US" sz="1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To</a:t>
                      </a:r>
                      <a:r>
                        <a:rPr lang="en-US" sz="1900" baseline="0" dirty="0" smtClean="0"/>
                        <a:t> discover early symptoms of faults before they become a serious problem, or to highlight unexpected events. </a:t>
                      </a:r>
                    </a:p>
                    <a:p>
                      <a:r>
                        <a:rPr lang="en-US" sz="1900" b="1" baseline="0" dirty="0" smtClean="0"/>
                        <a:t>Goal</a:t>
                      </a:r>
                      <a:r>
                        <a:rPr lang="en-US" sz="1900" b="0" baseline="0" dirty="0" smtClean="0"/>
                        <a:t>: to support technicians in the maintenance operations</a:t>
                      </a:r>
                      <a:r>
                        <a:rPr lang="en-US" sz="1900" baseline="0" dirty="0" smtClean="0"/>
                        <a:t>.</a:t>
                      </a:r>
                      <a:endParaRPr lang="en-US" sz="19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78892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Industrial Networks</a:t>
                      </a:r>
                      <a:endParaRPr lang="en-US" sz="1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To </a:t>
                      </a:r>
                      <a:r>
                        <a:rPr lang="en-US" sz="1900" baseline="0" dirty="0" smtClean="0"/>
                        <a:t>discover early symptoms of faults before they become a serious problem, or to highlight unexpected events. </a:t>
                      </a:r>
                    </a:p>
                    <a:p>
                      <a:r>
                        <a:rPr lang="en-US" sz="1900" b="1" baseline="0" dirty="0" smtClean="0"/>
                        <a:t>Goal</a:t>
                      </a:r>
                      <a:r>
                        <a:rPr lang="en-US" sz="1900" b="0" baseline="0" dirty="0" smtClean="0"/>
                        <a:t>:</a:t>
                      </a:r>
                      <a:r>
                        <a:rPr lang="en-US" sz="1900" baseline="0" dirty="0" smtClean="0"/>
                        <a:t> to </a:t>
                      </a:r>
                      <a:r>
                        <a:rPr lang="en-US" sz="1900" b="0" baseline="0" dirty="0" smtClean="0"/>
                        <a:t>support technicians in the maintenance operations</a:t>
                      </a:r>
                      <a:r>
                        <a:rPr lang="en-US" sz="1900" baseline="0" dirty="0" smtClean="0"/>
                        <a:t>.</a:t>
                      </a:r>
                      <a:endParaRPr lang="en-US" sz="1900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0463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Health</a:t>
                      </a:r>
                      <a:br>
                        <a:rPr lang="en-US" sz="1800" dirty="0" smtClean="0"/>
                      </a:br>
                      <a:r>
                        <a:rPr lang="en-US" sz="1800" dirty="0" smtClean="0"/>
                        <a:t>Care</a:t>
                      </a:r>
                      <a:endParaRPr lang="en-US" sz="1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To </a:t>
                      </a:r>
                      <a:r>
                        <a:rPr lang="en-US" sz="1900" baseline="0" dirty="0" smtClean="0"/>
                        <a:t>monitor health changes and warn about unexpected events. </a:t>
                      </a:r>
                    </a:p>
                    <a:p>
                      <a:r>
                        <a:rPr lang="en-US" sz="1900" b="1" baseline="0" dirty="0" smtClean="0"/>
                        <a:t>Goal:</a:t>
                      </a:r>
                      <a:r>
                        <a:rPr lang="en-US" sz="1900" baseline="0" dirty="0" smtClean="0"/>
                        <a:t> to </a:t>
                      </a:r>
                      <a:r>
                        <a:rPr lang="en-US" sz="1900" b="0" baseline="0" dirty="0" smtClean="0"/>
                        <a:t>reduce risks and support independent living of seniors.</a:t>
                      </a:r>
                      <a:endParaRPr lang="en-US" sz="1900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4655" y="1159267"/>
            <a:ext cx="8940800" cy="110799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2200" dirty="0" smtClean="0">
                <a:solidFill>
                  <a:schemeClr val="accent1"/>
                </a:solidFill>
              </a:rPr>
              <a:t>Inspecting operation of many modern </a:t>
            </a:r>
            <a:r>
              <a:rPr lang="en-US" sz="2200" dirty="0">
                <a:solidFill>
                  <a:schemeClr val="accent1"/>
                </a:solidFill>
              </a:rPr>
              <a:t>systems </a:t>
            </a:r>
            <a:r>
              <a:rPr lang="en-US" sz="2200" dirty="0" smtClean="0">
                <a:solidFill>
                  <a:schemeClr val="accent1"/>
                </a:solidFill>
              </a:rPr>
              <a:t>becomes impossible as they grow more </a:t>
            </a:r>
            <a:r>
              <a:rPr lang="en-US" sz="2200" dirty="0">
                <a:solidFill>
                  <a:schemeClr val="accent1"/>
                </a:solidFill>
              </a:rPr>
              <a:t>and more </a:t>
            </a:r>
            <a:r>
              <a:rPr lang="en-US" sz="2200" dirty="0" smtClean="0">
                <a:solidFill>
                  <a:schemeClr val="accent1"/>
                </a:solidFill>
              </a:rPr>
              <a:t>complex. However, they also continuously </a:t>
            </a:r>
            <a:r>
              <a:rPr lang="en-US" sz="2200" dirty="0">
                <a:solidFill>
                  <a:schemeClr val="accent1"/>
                </a:solidFill>
              </a:rPr>
              <a:t>produce </a:t>
            </a:r>
            <a:r>
              <a:rPr lang="en-US" sz="2200" b="1" dirty="0" smtClean="0">
                <a:solidFill>
                  <a:schemeClr val="accent1"/>
                </a:solidFill>
              </a:rPr>
              <a:t>data </a:t>
            </a:r>
            <a:r>
              <a:rPr lang="en-US" sz="2200" b="1" dirty="0">
                <a:solidFill>
                  <a:schemeClr val="accent1"/>
                </a:solidFill>
              </a:rPr>
              <a:t>describing their </a:t>
            </a:r>
            <a:r>
              <a:rPr lang="en-US" sz="2200" b="1" dirty="0" smtClean="0">
                <a:solidFill>
                  <a:schemeClr val="accent1"/>
                </a:solidFill>
              </a:rPr>
              <a:t>behavior</a:t>
            </a:r>
            <a:r>
              <a:rPr lang="en-US" sz="2200" dirty="0" smtClean="0">
                <a:solidFill>
                  <a:schemeClr val="accent1"/>
                </a:solidFill>
              </a:rPr>
              <a:t>, and thus should be </a:t>
            </a:r>
            <a:r>
              <a:rPr lang="en-US" sz="2200" i="1" dirty="0" smtClean="0">
                <a:solidFill>
                  <a:schemeClr val="accent1"/>
                </a:solidFill>
              </a:rPr>
              <a:t>self-monitoring</a:t>
            </a:r>
            <a:r>
              <a:rPr lang="en-US" sz="2200" dirty="0">
                <a:solidFill>
                  <a:schemeClr val="accent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01449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2590739" y="331334"/>
            <a:ext cx="4539406" cy="746352"/>
          </a:xfrm>
        </p:spPr>
        <p:txBody>
          <a:bodyPr>
            <a:normAutofit/>
          </a:bodyPr>
          <a:lstStyle/>
          <a:p>
            <a:r>
              <a:rPr lang="en-US" dirty="0" smtClean="0"/>
              <a:t>Research Question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8939" y="3056416"/>
            <a:ext cx="6710208" cy="267765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goals of SASMI </a:t>
            </a:r>
            <a:r>
              <a:rPr lang="en-US" sz="2400" dirty="0"/>
              <a:t>are to develop and </a:t>
            </a:r>
            <a:r>
              <a:rPr lang="en-US" sz="2400" dirty="0" smtClean="0"/>
              <a:t>evaluate: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en-US" sz="2400" dirty="0" smtClean="0"/>
              <a:t>a number of data representation formalisms that are useful across many different domains</a:t>
            </a:r>
            <a:endParaRPr lang="en-US" sz="2400" dirty="0"/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en-US" sz="2400" dirty="0" smtClean="0"/>
              <a:t>new methods for selecting the best representation based on data, application, goals, constraints, etc.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en-US" sz="2400" dirty="0" smtClean="0"/>
              <a:t>techniques for using expert </a:t>
            </a:r>
            <a:r>
              <a:rPr lang="en-US" sz="2400" dirty="0"/>
              <a:t>knowledge </a:t>
            </a:r>
            <a:r>
              <a:rPr lang="en-US" sz="2400" dirty="0" smtClean="0"/>
              <a:t>to augment </a:t>
            </a:r>
            <a:r>
              <a:rPr lang="en-US" sz="2400" dirty="0"/>
              <a:t>and interactively guide data-driven </a:t>
            </a:r>
            <a:r>
              <a:rPr lang="en-US" sz="2400" dirty="0" smtClean="0"/>
              <a:t>methods</a:t>
            </a:r>
            <a:endParaRPr lang="en-US" sz="2400" dirty="0"/>
          </a:p>
        </p:txBody>
      </p:sp>
      <p:grpSp>
        <p:nvGrpSpPr>
          <p:cNvPr id="15" name="Group 14"/>
          <p:cNvGrpSpPr/>
          <p:nvPr/>
        </p:nvGrpSpPr>
        <p:grpSpPr>
          <a:xfrm>
            <a:off x="6601882" y="3088731"/>
            <a:ext cx="2498909" cy="3023517"/>
            <a:chOff x="6130429" y="2599017"/>
            <a:chExt cx="1404257" cy="1393093"/>
          </a:xfrm>
        </p:grpSpPr>
        <p:sp>
          <p:nvSpPr>
            <p:cNvPr id="6" name="Isosceles Triangle 5"/>
            <p:cNvSpPr/>
            <p:nvPr/>
          </p:nvSpPr>
          <p:spPr>
            <a:xfrm flipV="1">
              <a:off x="6130429" y="2599017"/>
              <a:ext cx="1404257" cy="1393093"/>
            </a:xfrm>
            <a:prstGeom prst="triangle">
              <a:avLst/>
            </a:prstGeom>
            <a:gradFill>
              <a:gsLst>
                <a:gs pos="25000">
                  <a:schemeClr val="bg1"/>
                </a:gs>
                <a:gs pos="75000">
                  <a:schemeClr val="bg1"/>
                </a:gs>
                <a:gs pos="50000">
                  <a:schemeClr val="accent3"/>
                </a:gs>
                <a:gs pos="0">
                  <a:schemeClr val="accent1">
                    <a:tint val="100000"/>
                    <a:shade val="100000"/>
                    <a:satMod val="130000"/>
                    <a:lumMod val="100000"/>
                  </a:schemeClr>
                </a:gs>
                <a:gs pos="100000">
                  <a:schemeClr val="accent2"/>
                </a:gs>
              </a:gsLst>
            </a:gra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577323" y="2599415"/>
              <a:ext cx="510469" cy="1843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0000"/>
                  </a:solidFill>
                </a:rPr>
                <a:t>Data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6328393" y="3673041"/>
              <a:ext cx="1008328" cy="1843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0000"/>
                  </a:solidFill>
                </a:rPr>
                <a:t>Reasoning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178205" y="3136228"/>
              <a:ext cx="1308705" cy="1843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0000"/>
                  </a:solidFill>
                </a:rPr>
                <a:t>Representation</a:t>
              </a:r>
              <a:endParaRPr lang="en-US" sz="16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1840444" y="5966757"/>
            <a:ext cx="6009706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1"/>
                </a:solidFill>
              </a:rPr>
              <a:t>Different domains we have selected present both interesting similarities and differences. 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2299" y="1023279"/>
            <a:ext cx="8639403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Develop new methods for self-monitoring systems whose </a:t>
            </a:r>
            <a:r>
              <a:rPr lang="en-US" sz="2800" dirty="0"/>
              <a:t>operation </a:t>
            </a:r>
            <a:r>
              <a:rPr lang="en-US" sz="2800" dirty="0" smtClean="0"/>
              <a:t>can be described by streaming multivariate </a:t>
            </a:r>
            <a:r>
              <a:rPr lang="en-US" sz="2800" dirty="0"/>
              <a:t>time-series </a:t>
            </a:r>
            <a:r>
              <a:rPr lang="en-US" sz="2800" dirty="0" smtClean="0"/>
              <a:t>data, </a:t>
            </a:r>
            <a:r>
              <a:rPr lang="en-US" sz="2800" dirty="0"/>
              <a:t>based on comparisons </a:t>
            </a:r>
            <a:r>
              <a:rPr lang="en-US" sz="2800" dirty="0" smtClean="0"/>
              <a:t>against a</a:t>
            </a:r>
            <a:br>
              <a:rPr lang="en-US" sz="2800" dirty="0" smtClean="0"/>
            </a:br>
            <a:r>
              <a:rPr lang="en-US" sz="2800" dirty="0" smtClean="0"/>
              <a:t>number of similar but not identical elements.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2590739" y="331334"/>
            <a:ext cx="4060433" cy="746352"/>
          </a:xfrm>
        </p:spPr>
        <p:txBody>
          <a:bodyPr/>
          <a:lstStyle/>
          <a:p>
            <a:r>
              <a:rPr lang="en-US" dirty="0" smtClean="0"/>
              <a:t>Synergy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4721081"/>
              </p:ext>
            </p:extLst>
          </p:nvPr>
        </p:nvGraphicFramePr>
        <p:xfrm>
          <a:off x="303765" y="1441626"/>
          <a:ext cx="8430803" cy="47138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97269"/>
                <a:gridCol w="1229989"/>
                <a:gridCol w="882032"/>
                <a:gridCol w="1051964"/>
                <a:gridCol w="1302818"/>
                <a:gridCol w="979136"/>
                <a:gridCol w="1087595"/>
              </a:tblGrid>
              <a:tr h="357194"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mpd="sng">
                      <a:noFill/>
                    </a:lnL>
                    <a:lnT w="12700" cmpd="sng">
                      <a:noFill/>
                    </a:lnT>
                    <a:noFill/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Domain Characteristics</a:t>
                      </a:r>
                      <a:endParaRPr lang="en-US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537728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Industry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accent1"/>
                          </a:solidFill>
                        </a:rPr>
                        <a:t>Data</a:t>
                      </a:r>
                      <a:endParaRPr lang="en-US" sz="1500" b="1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accent1"/>
                          </a:solidFill>
                        </a:rPr>
                        <a:t>Systems</a:t>
                      </a:r>
                      <a:endParaRPr lang="en-US" sz="1500" b="1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accent1"/>
                          </a:solidFill>
                        </a:rPr>
                        <a:t>Reference</a:t>
                      </a:r>
                      <a:endParaRPr lang="en-US" sz="1500" b="1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accent1"/>
                          </a:solidFill>
                        </a:rPr>
                        <a:t>Dimensions</a:t>
                      </a:r>
                      <a:endParaRPr lang="en-US" sz="1500" b="1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accent1"/>
                          </a:solidFill>
                        </a:rPr>
                        <a:t>Control  loop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accent1"/>
                          </a:solidFill>
                        </a:rPr>
                        <a:t>Complexity</a:t>
                      </a:r>
                      <a:endParaRPr lang="en-US" sz="1500" b="1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79115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accent1"/>
                          </a:solidFill>
                        </a:rPr>
                        <a:t>District Heating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streaming</a:t>
                      </a:r>
                    </a:p>
                    <a:p>
                      <a:pPr algn="ctr"/>
                      <a:r>
                        <a:rPr lang="en-US" sz="1600" dirty="0" smtClean="0"/>
                        <a:t>multivariate</a:t>
                      </a:r>
                    </a:p>
                    <a:p>
                      <a:pPr algn="ctr"/>
                      <a:r>
                        <a:rPr lang="en-US" sz="1600" dirty="0" smtClean="0"/>
                        <a:t>time series</a:t>
                      </a:r>
                      <a:endParaRPr lang="en-US" sz="16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many</a:t>
                      </a:r>
                      <a:endParaRPr lang="en-US" sz="16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available</a:t>
                      </a:r>
                      <a:endParaRPr lang="en-US" sz="16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sensors &amp; few events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several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days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large network,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simple elements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84293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accent1"/>
                          </a:solidFill>
                        </a:rPr>
                        <a:t>Heat Pumps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streaming multivariate</a:t>
                      </a:r>
                    </a:p>
                    <a:p>
                      <a:pPr algn="ctr"/>
                      <a:r>
                        <a:rPr lang="en-US" sz="1600" dirty="0" smtClean="0"/>
                        <a:t>time series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many</a:t>
                      </a:r>
                      <a:endParaRPr lang="en-US" sz="16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available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10 sensors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&amp; some events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hours and/or minutes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single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complex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element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65437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accent1"/>
                          </a:solidFill>
                        </a:rPr>
                        <a:t>Industrial Networks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streaming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multivariate</a:t>
                      </a:r>
                    </a:p>
                    <a:p>
                      <a:pPr algn="ctr"/>
                      <a:r>
                        <a:rPr lang="en-US" sz="1600" dirty="0" smtClean="0"/>
                        <a:t>time series</a:t>
                      </a:r>
                      <a:endParaRPr lang="en-US" sz="16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many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available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100 sensors, primarily events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seconds or less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small network, complex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elements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59773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accent1"/>
                          </a:solidFill>
                        </a:rPr>
                        <a:t>Health Care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streaming multivariate</a:t>
                      </a:r>
                    </a:p>
                    <a:p>
                      <a:pPr algn="ctr"/>
                      <a:r>
                        <a:rPr lang="en-US" sz="1600" dirty="0" smtClean="0"/>
                        <a:t>time series</a:t>
                      </a:r>
                      <a:endParaRPr lang="en-US" sz="16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many</a:t>
                      </a:r>
                      <a:endParaRPr lang="en-US" sz="16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available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20 sensors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&amp; many events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none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(years)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single very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complex element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1449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2590739" y="331334"/>
            <a:ext cx="4060433" cy="746352"/>
          </a:xfrm>
        </p:spPr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59348" y="1346760"/>
            <a:ext cx="8723214" cy="498598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2400" dirty="0" smtClean="0"/>
              <a:t>Our </a:t>
            </a:r>
            <a:r>
              <a:rPr lang="en-US" sz="2400" b="1" dirty="0" smtClean="0"/>
              <a:t>goal</a:t>
            </a:r>
            <a:r>
              <a:rPr lang="en-US" sz="2400" dirty="0" smtClean="0"/>
              <a:t> is </a:t>
            </a:r>
            <a:r>
              <a:rPr lang="en-US" sz="2400" dirty="0"/>
              <a:t>t</a:t>
            </a:r>
            <a:r>
              <a:rPr lang="en-US" sz="2400" dirty="0" smtClean="0"/>
              <a:t>o automatically </a:t>
            </a:r>
            <a:r>
              <a:rPr lang="en-US" sz="2400" dirty="0"/>
              <a:t>detect </a:t>
            </a:r>
            <a:r>
              <a:rPr lang="en-US" sz="2400" dirty="0" smtClean="0"/>
              <a:t>unexpected/undesired situations by </a:t>
            </a:r>
            <a:r>
              <a:rPr lang="en-US" sz="2400" dirty="0"/>
              <a:t>monitoring interesting signals, </a:t>
            </a:r>
            <a:r>
              <a:rPr lang="en-US" sz="2400" dirty="0" smtClean="0"/>
              <a:t>and comparing or contrasting </a:t>
            </a:r>
            <a:r>
              <a:rPr lang="en-US" sz="2400" dirty="0"/>
              <a:t>the </a:t>
            </a:r>
            <a:r>
              <a:rPr lang="en-US" sz="2400" dirty="0" smtClean="0"/>
              <a:t>behavior of </a:t>
            </a:r>
            <a:r>
              <a:rPr lang="en-US" sz="2400" dirty="0"/>
              <a:t>a </a:t>
            </a:r>
            <a:r>
              <a:rPr lang="en-US" sz="2400" dirty="0" smtClean="0"/>
              <a:t>given element against </a:t>
            </a:r>
            <a:r>
              <a:rPr lang="en-US" sz="2400" dirty="0"/>
              <a:t>similar </a:t>
            </a:r>
            <a:r>
              <a:rPr lang="en-US" sz="2400" dirty="0" smtClean="0"/>
              <a:t>ones.</a:t>
            </a:r>
          </a:p>
          <a:p>
            <a:endParaRPr lang="en-US" sz="1000" dirty="0" smtClean="0"/>
          </a:p>
          <a:p>
            <a:pPr marL="342900" indent="-342900">
              <a:buAutoNum type="arabicParenR"/>
            </a:pPr>
            <a:r>
              <a:rPr lang="en-US" sz="2400" dirty="0" smtClean="0"/>
              <a:t>Investigate </a:t>
            </a:r>
            <a:r>
              <a:rPr lang="en-US" sz="2400" b="1" dirty="0" smtClean="0"/>
              <a:t>different data representations </a:t>
            </a:r>
            <a:r>
              <a:rPr lang="en-US" sz="2400" dirty="0" smtClean="0"/>
              <a:t>that can </a:t>
            </a:r>
            <a:r>
              <a:rPr lang="en-US" sz="2400" dirty="0"/>
              <a:t>capture different </a:t>
            </a:r>
            <a:r>
              <a:rPr lang="en-US" sz="2400" dirty="0" smtClean="0"/>
              <a:t>characteristics of the data. Design methods to select and summarize information from different subsets of data.</a:t>
            </a:r>
          </a:p>
          <a:p>
            <a:pPr marL="342900" indent="-342900">
              <a:buAutoNum type="arabicParenR"/>
            </a:pPr>
            <a:endParaRPr lang="en-US" sz="1000" dirty="0" smtClean="0"/>
          </a:p>
          <a:p>
            <a:pPr marL="342900" indent="-342900">
              <a:buAutoNum type="arabicParenR"/>
            </a:pPr>
            <a:r>
              <a:rPr lang="en-US" sz="2400" dirty="0" smtClean="0"/>
              <a:t>Develop algorithms for </a:t>
            </a:r>
            <a:r>
              <a:rPr lang="en-US" sz="2400" b="1" dirty="0" smtClean="0"/>
              <a:t>comparing elements using these representations</a:t>
            </a:r>
            <a:r>
              <a:rPr lang="en-US" sz="2400" dirty="0" smtClean="0"/>
              <a:t>. </a:t>
            </a:r>
            <a:r>
              <a:rPr lang="en-US" sz="2400" dirty="0" smtClean="0"/>
              <a:t>Create methods </a:t>
            </a:r>
            <a:r>
              <a:rPr lang="en-US" sz="2400" dirty="0" smtClean="0"/>
              <a:t>to compute the likelihood that an individual system is deviating from the group (i.e. from normal behavior), </a:t>
            </a:r>
            <a:r>
              <a:rPr lang="en-US" sz="2400" dirty="0"/>
              <a:t>as well as </a:t>
            </a:r>
            <a:r>
              <a:rPr lang="en-US" sz="2400" dirty="0" smtClean="0"/>
              <a:t>the degree of this deviation.</a:t>
            </a:r>
          </a:p>
          <a:p>
            <a:pPr marL="342900" indent="-342900">
              <a:buAutoNum type="arabicParenR"/>
            </a:pPr>
            <a:endParaRPr lang="en-US" sz="1000" dirty="0" smtClean="0"/>
          </a:p>
          <a:p>
            <a:pPr marL="342900" indent="-342900">
              <a:buAutoNum type="arabicParenR"/>
            </a:pPr>
            <a:r>
              <a:rPr lang="en-US" sz="2400" dirty="0" smtClean="0"/>
              <a:t>Design ways to</a:t>
            </a:r>
            <a:r>
              <a:rPr lang="en-US" sz="2400" b="1" dirty="0" smtClean="0"/>
              <a:t> register and describe deviations </a:t>
            </a:r>
            <a:r>
              <a:rPr lang="en-US" sz="2400" dirty="0" smtClean="0"/>
              <a:t>so that they can be compared later and similar deviations be grouped together.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01449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672</TotalTime>
  <Words>726</Words>
  <Application>Microsoft Office PowerPoint</Application>
  <PresentationFormat>On-screen Show (4:3)</PresentationFormat>
  <Paragraphs>95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Gill Sans</vt:lpstr>
      <vt:lpstr>Gill Sans Std</vt:lpstr>
      <vt:lpstr>Office-tema</vt:lpstr>
      <vt:lpstr>SASMI Self-Awareness and  Self-Monitoring for Innovation</vt:lpstr>
      <vt:lpstr>Motivation</vt:lpstr>
      <vt:lpstr>Research Question</vt:lpstr>
      <vt:lpstr>Synergy</vt:lpstr>
      <vt:lpstr>Methodology</vt:lpstr>
    </vt:vector>
  </TitlesOfParts>
  <Company>hstd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Dan Bergmark</dc:creator>
  <cp:lastModifiedBy>Slawomir Nowaczyk</cp:lastModifiedBy>
  <cp:revision>74</cp:revision>
  <cp:lastPrinted>2013-11-14T10:43:56Z</cp:lastPrinted>
  <dcterms:created xsi:type="dcterms:W3CDTF">2013-11-14T10:35:07Z</dcterms:created>
  <dcterms:modified xsi:type="dcterms:W3CDTF">2015-03-11T09:37:01Z</dcterms:modified>
</cp:coreProperties>
</file>