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2"/>
  </p:notesMasterIdLst>
  <p:sldIdLst>
    <p:sldId id="322" r:id="rId5"/>
    <p:sldId id="321" r:id="rId6"/>
    <p:sldId id="335" r:id="rId7"/>
    <p:sldId id="324" r:id="rId8"/>
    <p:sldId id="325" r:id="rId9"/>
    <p:sldId id="326" r:id="rId10"/>
    <p:sldId id="339" r:id="rId11"/>
    <p:sldId id="329" r:id="rId12"/>
    <p:sldId id="338" r:id="rId13"/>
    <p:sldId id="330" r:id="rId14"/>
    <p:sldId id="331" r:id="rId15"/>
    <p:sldId id="332" r:id="rId16"/>
    <p:sldId id="333" r:id="rId17"/>
    <p:sldId id="336" r:id="rId18"/>
    <p:sldId id="334" r:id="rId19"/>
    <p:sldId id="337" r:id="rId20"/>
    <p:sldId id="30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A8122F7-2B61-8964-C6BE-B2ED9FF29D3C}" name="Kevin Hernández Diaz" initials="KH" userId="S::kevin.hernandez-diaz@hh.se::3febdc78-7fc5-46b6-a990-f39d31c73b9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vin Hernández Diaz" initials="KHD" lastIdx="1" clrIdx="0">
    <p:extLst>
      <p:ext uri="{19B8F6BF-5375-455C-9EA6-DF929625EA0E}">
        <p15:presenceInfo xmlns:p15="http://schemas.microsoft.com/office/powerpoint/2012/main" userId="S::kevin.hernandez-diaz@hh.se::3febdc78-7fc5-46b6-a990-f39d31c73b9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B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6" autoAdjust="0"/>
    <p:restoredTop sz="94619" autoAdjust="0"/>
  </p:normalViewPr>
  <p:slideViewPr>
    <p:cSldViewPr snapToGrid="0">
      <p:cViewPr varScale="1">
        <p:scale>
          <a:sx n="105" d="100"/>
          <a:sy n="105" d="100"/>
        </p:scale>
        <p:origin x="546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01546-198A-4195-BCF8-F0FF54C90E5E}" type="datetimeFigureOut">
              <a:rPr lang="en-US" smtClean="0"/>
              <a:t>02/11/2024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DE88F-1F85-4A27-9D34-D74A50E7B0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091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help achieve this, all platform specific code is confined inside the API wrappers. Everything else is either layered on top of those wrappers or is written in pure ISO standard C++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6DE88F-1F85-4A27-9D34-D74A50E7B0D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467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6DE88F-1F85-4A27-9D34-D74A50E7B0D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1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help achieve this, all platform specific code is confined inside the API wrappers. Everything else is either layered on top of those wrappers or is written in pure ISO standard C++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6DE88F-1F85-4A27-9D34-D74A50E7B0D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947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help achieve this, all platform specific code is confined inside the API wrappers. Everything else is either layered on top of those wrappers or is written in pure ISO standard C++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6DE88F-1F85-4A27-9D34-D74A50E7B0D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6040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help achieve this, all platform specific code is confined inside the API wrappers. Everything else is either layered on top of those wrappers or is written in pure ISO standard C++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6DE88F-1F85-4A27-9D34-D74A50E7B0D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0164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help achieve this, all platform specific code is confined inside the API wrappers. Everything else is either layered on top of those wrappers or is written in pure ISO standard C++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6DE88F-1F85-4A27-9D34-D74A50E7B0D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1802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help achieve this, all platform specific code is confined inside the API wrappers. Everything else is either layered on top of those wrappers or is written in pure ISO standard C++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6DE88F-1F85-4A27-9D34-D74A50E7B0D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125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02/11/2024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746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02/11/2024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50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02/11/2024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85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02/11/2024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5291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02/11/2024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092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02/11/2024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647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02/11/2024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254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02/11/2024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865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02/11/2024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40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02/11/2024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20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02/11/2024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120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02/11/2024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94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02/11/2024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130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02/11/2024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55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02/11/2024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5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02/11/2024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9783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98ECB-CF56-92B3-BBBD-B600D7EF04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Embedded Intelligent Systems Languages and Tools:</a:t>
            </a:r>
            <a:br>
              <a:rPr lang="sv-SE" dirty="0"/>
            </a:br>
            <a:r>
              <a:rPr lang="sv-SE" dirty="0"/>
              <a:t>Dlib</a:t>
            </a:r>
            <a:endParaRPr lang="nb-NO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D1BF47-11B4-93A6-06AD-0B4B621826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Kevin Hernández Díaz</a:t>
            </a:r>
            <a:endParaRPr lang="nb-NO" dirty="0"/>
          </a:p>
        </p:txBody>
      </p:sp>
      <p:pic>
        <p:nvPicPr>
          <p:cNvPr id="4" name="Picture 2" descr="Halmstad University – Thai-Swedish Chamber of Commerce">
            <a:extLst>
              <a:ext uri="{FF2B5EF4-FFF2-40B4-BE49-F238E27FC236}">
                <a16:creationId xmlns:a16="http://schemas.microsoft.com/office/drawing/2014/main" id="{647EB5A0-A90A-3D23-008D-26CE4400B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21" y="5715981"/>
            <a:ext cx="874729" cy="103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088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A1B84-4C18-DD72-70E4-86EFAE48E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Lab case: Face Biometrics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52DDF7-B2B5-22C5-BB44-7B07E8034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Face detection</a:t>
            </a:r>
          </a:p>
          <a:p>
            <a:r>
              <a:rPr lang="sv-SE" dirty="0"/>
              <a:t>Landmark detection</a:t>
            </a:r>
          </a:p>
          <a:p>
            <a:r>
              <a:rPr lang="sv-SE" dirty="0"/>
              <a:t>Face alignment</a:t>
            </a:r>
          </a:p>
          <a:p>
            <a:r>
              <a:rPr lang="sv-SE" dirty="0"/>
              <a:t>Face data augmentation</a:t>
            </a:r>
          </a:p>
          <a:p>
            <a:r>
              <a:rPr lang="sv-SE" dirty="0"/>
              <a:t>Face recognition</a:t>
            </a:r>
          </a:p>
          <a:p>
            <a:r>
              <a:rPr lang="sv-SE" dirty="0"/>
              <a:t>Applications (drowsiness detection)</a:t>
            </a:r>
            <a:endParaRPr lang="nb-NO" dirty="0"/>
          </a:p>
        </p:txBody>
      </p:sp>
      <p:pic>
        <p:nvPicPr>
          <p:cNvPr id="4" name="Picture 2" descr="Halmstad University – Thai-Swedish Chamber of Commerce">
            <a:extLst>
              <a:ext uri="{FF2B5EF4-FFF2-40B4-BE49-F238E27FC236}">
                <a16:creationId xmlns:a16="http://schemas.microsoft.com/office/drawing/2014/main" id="{A45B9FC3-2D4A-D7A0-997D-B3E9E6353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21" y="5715981"/>
            <a:ext cx="874729" cy="103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artoon of a yellow and brown animal&#10;&#10;Description automatically generated">
            <a:extLst>
              <a:ext uri="{FF2B5EF4-FFF2-40B4-BE49-F238E27FC236}">
                <a16:creationId xmlns:a16="http://schemas.microsoft.com/office/drawing/2014/main" id="{CBB30CB6-9F84-77B8-9173-1B2541D4A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5397" y="4896267"/>
            <a:ext cx="1502808" cy="163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743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91E3E68-B79D-4D0B-9917-2CDE4CDF5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24617E-02AB-1629-E519-A63355A60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9472" y="609598"/>
            <a:ext cx="5844759" cy="1598540"/>
          </a:xfrm>
        </p:spPr>
        <p:txBody>
          <a:bodyPr>
            <a:normAutofit/>
          </a:bodyPr>
          <a:lstStyle/>
          <a:p>
            <a:r>
              <a:rPr lang="sv-SE"/>
              <a:t>Face Detection</a:t>
            </a:r>
            <a:endParaRPr lang="nb-NO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405F23C-C82E-4181-95EA-321F3D891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" r="2807" b="1446"/>
          <a:stretch/>
        </p:blipFill>
        <p:spPr>
          <a:xfrm>
            <a:off x="-10650" y="1"/>
            <a:ext cx="4966697" cy="6858000"/>
          </a:xfrm>
          <a:prstGeom prst="rect">
            <a:avLst/>
          </a:prstGeom>
        </p:spPr>
      </p:pic>
      <p:pic>
        <p:nvPicPr>
          <p:cNvPr id="5" name="Picture 4" descr="A group of people smiling&#10;&#10;Description automatically generated">
            <a:extLst>
              <a:ext uri="{FF2B5EF4-FFF2-40B4-BE49-F238E27FC236}">
                <a16:creationId xmlns:a16="http://schemas.microsoft.com/office/drawing/2014/main" id="{8B31C962-D1A9-D156-1422-5340854271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815" y="2054038"/>
            <a:ext cx="4003193" cy="228222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44610-CCE5-53B7-5F73-05DC1A852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9472" y="2396565"/>
            <a:ext cx="5844760" cy="3298283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sv-SE" sz="1500" dirty="0"/>
              <a:t>Is there a face in the image? How many, and where?</a:t>
            </a:r>
            <a:endParaRPr lang="nb-NO" sz="1500" dirty="0"/>
          </a:p>
          <a:p>
            <a:pPr>
              <a:lnSpc>
                <a:spcPct val="90000"/>
              </a:lnSpc>
            </a:pPr>
            <a:endParaRPr lang="nb-NO" sz="1500" dirty="0"/>
          </a:p>
          <a:p>
            <a:pPr>
              <a:lnSpc>
                <a:spcPct val="90000"/>
              </a:lnSpc>
            </a:pPr>
            <a:r>
              <a:rPr lang="nb-NO" sz="1500" dirty="0"/>
              <a:t>Dlib provides 2 different face detectors</a:t>
            </a:r>
          </a:p>
          <a:p>
            <a:pPr lvl="1">
              <a:lnSpc>
                <a:spcPct val="90000"/>
              </a:lnSpc>
            </a:pPr>
            <a:r>
              <a:rPr lang="nb-NO" sz="1500" dirty="0"/>
              <a:t>One is based on traditional object detector method (HOG+classifier over pyramid image)</a:t>
            </a:r>
          </a:p>
          <a:p>
            <a:pPr lvl="2">
              <a:lnSpc>
                <a:spcPct val="90000"/>
              </a:lnSpc>
            </a:pPr>
            <a:r>
              <a:rPr lang="nb-NO" sz="1500" b="1" dirty="0">
                <a:effectLst/>
              </a:rPr>
              <a:t>Detector = dlib.get_frontal_face_detector()</a:t>
            </a:r>
            <a:endParaRPr lang="nb-NO" sz="1500" dirty="0"/>
          </a:p>
          <a:p>
            <a:pPr lvl="1">
              <a:lnSpc>
                <a:spcPct val="90000"/>
              </a:lnSpc>
            </a:pPr>
            <a:r>
              <a:rPr lang="nb-NO" sz="1500" dirty="0"/>
              <a:t>The other is based on CNNs</a:t>
            </a:r>
          </a:p>
          <a:p>
            <a:pPr lvl="2">
              <a:lnSpc>
                <a:spcPct val="90000"/>
              </a:lnSpc>
            </a:pPr>
            <a:r>
              <a:rPr lang="sv-SE" sz="1500" dirty="0"/>
              <a:t>Detector = dlib.cnn_face_detection_model_v1(”model_file.dat”)</a:t>
            </a:r>
          </a:p>
          <a:p>
            <a:pPr>
              <a:lnSpc>
                <a:spcPct val="90000"/>
              </a:lnSpc>
            </a:pPr>
            <a:r>
              <a:rPr lang="sv-SE" sz="1400" dirty="0"/>
              <a:t>Dets = Detector(img,1)</a:t>
            </a:r>
          </a:p>
          <a:p>
            <a:pPr lvl="2">
              <a:lnSpc>
                <a:spcPct val="90000"/>
              </a:lnSpc>
            </a:pPr>
            <a:endParaRPr lang="sv-SE" sz="1500" dirty="0"/>
          </a:p>
        </p:txBody>
      </p:sp>
    </p:spTree>
    <p:extLst>
      <p:ext uri="{BB962C8B-B14F-4D97-AF65-F5344CB8AC3E}">
        <p14:creationId xmlns:p14="http://schemas.microsoft.com/office/powerpoint/2010/main" val="3417930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4617E-02AB-1629-E519-A63355A60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9472" y="609598"/>
            <a:ext cx="5844759" cy="1598540"/>
          </a:xfrm>
        </p:spPr>
        <p:txBody>
          <a:bodyPr>
            <a:normAutofit/>
          </a:bodyPr>
          <a:lstStyle/>
          <a:p>
            <a:r>
              <a:rPr lang="sv-SE" dirty="0"/>
              <a:t>Landmark Detection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44610-CCE5-53B7-5F73-05DC1A852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9472" y="2396565"/>
            <a:ext cx="5844760" cy="3298283"/>
          </a:xfrm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sv-SE" sz="1500" dirty="0"/>
              <a:t>Extract the landmark points of the face in the image</a:t>
            </a:r>
            <a:endParaRPr lang="nb-NO" sz="1500" dirty="0"/>
          </a:p>
          <a:p>
            <a:pPr>
              <a:lnSpc>
                <a:spcPct val="90000"/>
              </a:lnSpc>
            </a:pPr>
            <a:endParaRPr lang="nb-NO" sz="1500" dirty="0"/>
          </a:p>
          <a:p>
            <a:pPr>
              <a:lnSpc>
                <a:spcPct val="90000"/>
              </a:lnSpc>
            </a:pPr>
            <a:r>
              <a:rPr lang="nb-NO" sz="1500" dirty="0"/>
              <a:t>Dlib provides 2 different face landmark detectors/predictor</a:t>
            </a:r>
          </a:p>
          <a:p>
            <a:pPr lvl="1">
              <a:lnSpc>
                <a:spcPct val="90000"/>
              </a:lnSpc>
            </a:pPr>
            <a:r>
              <a:rPr lang="nb-NO" sz="1500" dirty="0"/>
              <a:t>One is just to extract 5 points. Both eye corners and nose center</a:t>
            </a:r>
          </a:p>
          <a:p>
            <a:pPr lvl="2">
              <a:lnSpc>
                <a:spcPct val="90000"/>
              </a:lnSpc>
            </a:pPr>
            <a:r>
              <a:rPr lang="nb-NO" sz="1500" b="1" dirty="0">
                <a:effectLst/>
              </a:rPr>
              <a:t>sp = dlib.shape_predictor(shape_predictor_5_face_landmarks.dat)</a:t>
            </a:r>
            <a:endParaRPr lang="nb-NO" sz="1500" dirty="0"/>
          </a:p>
          <a:p>
            <a:pPr lvl="1">
              <a:lnSpc>
                <a:spcPct val="90000"/>
              </a:lnSpc>
            </a:pPr>
            <a:r>
              <a:rPr lang="nb-NO" sz="1500" dirty="0"/>
              <a:t>The other is 68 points across the face</a:t>
            </a:r>
          </a:p>
          <a:p>
            <a:pPr lvl="2">
              <a:lnSpc>
                <a:spcPct val="90000"/>
              </a:lnSpc>
            </a:pPr>
            <a:r>
              <a:rPr lang="nb-NO" sz="1500" b="1" dirty="0">
                <a:effectLst/>
              </a:rPr>
              <a:t>sp = dlib.shape_predictor(shape_predictor_68_face_landmarks.dat)</a:t>
            </a:r>
            <a:endParaRPr lang="nb-NO" sz="1500" dirty="0"/>
          </a:p>
          <a:p>
            <a:pPr>
              <a:lnSpc>
                <a:spcPct val="90000"/>
              </a:lnSpc>
            </a:pPr>
            <a:r>
              <a:rPr lang="sv-SE" sz="1400" dirty="0"/>
              <a:t>Landmarks = sp(img, detected_face)</a:t>
            </a:r>
          </a:p>
          <a:p>
            <a:pPr lvl="2">
              <a:lnSpc>
                <a:spcPct val="90000"/>
              </a:lnSpc>
            </a:pPr>
            <a:endParaRPr lang="sv-SE" sz="1500" dirty="0"/>
          </a:p>
        </p:txBody>
      </p:sp>
      <p:pic>
        <p:nvPicPr>
          <p:cNvPr id="6" name="Picture 5" descr="A collage of a person with yellow dots&#10;&#10;Description automatically generated">
            <a:extLst>
              <a:ext uri="{FF2B5EF4-FFF2-40B4-BE49-F238E27FC236}">
                <a16:creationId xmlns:a16="http://schemas.microsoft.com/office/drawing/2014/main" id="{B18F2344-8808-7AAB-9AB7-94404033D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124" y="2396565"/>
            <a:ext cx="4038600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139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4617E-02AB-1629-E519-A63355A60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9472" y="609598"/>
            <a:ext cx="5844759" cy="1598540"/>
          </a:xfrm>
        </p:spPr>
        <p:txBody>
          <a:bodyPr>
            <a:normAutofit/>
          </a:bodyPr>
          <a:lstStyle/>
          <a:p>
            <a:r>
              <a:rPr lang="sv-SE" dirty="0"/>
              <a:t>Face alignment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44610-CCE5-53B7-5F73-05DC1A852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9472" y="2396565"/>
            <a:ext cx="5844760" cy="3298283"/>
          </a:xfrm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sv-SE" sz="2000" dirty="0"/>
              <a:t>Align faces to improve recognition</a:t>
            </a:r>
          </a:p>
          <a:p>
            <a:pPr lvl="1">
              <a:lnSpc>
                <a:spcPct val="90000"/>
              </a:lnSpc>
            </a:pPr>
            <a:r>
              <a:rPr lang="nb-NO" sz="2000" dirty="0"/>
              <a:t>Detect faces</a:t>
            </a:r>
          </a:p>
          <a:p>
            <a:pPr lvl="1">
              <a:lnSpc>
                <a:spcPct val="90000"/>
              </a:lnSpc>
            </a:pPr>
            <a:r>
              <a:rPr lang="nb-NO" sz="2000" dirty="0"/>
              <a:t>Extract landmarks</a:t>
            </a:r>
          </a:p>
          <a:p>
            <a:pPr lvl="1">
              <a:lnSpc>
                <a:spcPct val="90000"/>
              </a:lnSpc>
            </a:pPr>
            <a:r>
              <a:rPr lang="nb-NO" sz="2000" dirty="0"/>
              <a:t>align</a:t>
            </a:r>
          </a:p>
          <a:p>
            <a:pPr lvl="2">
              <a:lnSpc>
                <a:spcPct val="90000"/>
              </a:lnSpc>
            </a:pPr>
            <a:endParaRPr lang="sv-SE" sz="1500" dirty="0"/>
          </a:p>
          <a:p>
            <a:pPr>
              <a:lnSpc>
                <a:spcPct val="90000"/>
              </a:lnSpc>
            </a:pPr>
            <a:r>
              <a:rPr lang="sv-SE" sz="2000" dirty="0"/>
              <a:t>You can implement your own alignment method</a:t>
            </a:r>
          </a:p>
          <a:p>
            <a:pPr>
              <a:lnSpc>
                <a:spcPct val="90000"/>
              </a:lnSpc>
            </a:pPr>
            <a:r>
              <a:rPr lang="sv-SE" sz="2000" dirty="0"/>
              <a:t>Dlib provides some functions for this</a:t>
            </a:r>
          </a:p>
          <a:p>
            <a:pPr lvl="1">
              <a:lnSpc>
                <a:spcPct val="90000"/>
              </a:lnSpc>
            </a:pPr>
            <a:r>
              <a:rPr lang="sv-SE" sz="1800" dirty="0"/>
              <a:t>Aligned = dlib.get_face_chips(img, landmarks_per_face, other parameters)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C34EA08-7BFE-5906-8CD1-496CC656ABCE}"/>
              </a:ext>
            </a:extLst>
          </p:cNvPr>
          <p:cNvGrpSpPr/>
          <p:nvPr/>
        </p:nvGrpSpPr>
        <p:grpSpPr>
          <a:xfrm>
            <a:off x="393192" y="2396565"/>
            <a:ext cx="4169664" cy="2638425"/>
            <a:chOff x="393192" y="2396565"/>
            <a:chExt cx="4169664" cy="2638425"/>
          </a:xfrm>
        </p:grpSpPr>
        <p:pic>
          <p:nvPicPr>
            <p:cNvPr id="5" name="Picture 4" descr="A collage of a person with yellow dots&#10;&#10;Description automatically generated">
              <a:extLst>
                <a:ext uri="{FF2B5EF4-FFF2-40B4-BE49-F238E27FC236}">
                  <a16:creationId xmlns:a16="http://schemas.microsoft.com/office/drawing/2014/main" id="{4E381C9C-0693-E7A0-DB38-D01D1AFE77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9623"/>
            <a:stretch/>
          </p:blipFill>
          <p:spPr>
            <a:xfrm>
              <a:off x="393192" y="2396565"/>
              <a:ext cx="2034540" cy="2638425"/>
            </a:xfrm>
            <a:prstGeom prst="rect">
              <a:avLst/>
            </a:prstGeom>
          </p:spPr>
        </p:pic>
        <p:pic>
          <p:nvPicPr>
            <p:cNvPr id="7" name="Picture 6" descr="A person with yellow eyes&#10;&#10;Description automatically generated">
              <a:extLst>
                <a:ext uri="{FF2B5EF4-FFF2-40B4-BE49-F238E27FC236}">
                  <a16:creationId xmlns:a16="http://schemas.microsoft.com/office/drawing/2014/main" id="{84496EE4-F55D-79B9-FFDE-EEBB47E54F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5104"/>
            <a:stretch/>
          </p:blipFill>
          <p:spPr>
            <a:xfrm>
              <a:off x="2427732" y="2396565"/>
              <a:ext cx="2135124" cy="26384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769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4617E-02AB-1629-E519-A63355A60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9472" y="609598"/>
            <a:ext cx="5844759" cy="1598540"/>
          </a:xfrm>
        </p:spPr>
        <p:txBody>
          <a:bodyPr>
            <a:normAutofit/>
          </a:bodyPr>
          <a:lstStyle/>
          <a:p>
            <a:r>
              <a:rPr lang="sv-SE" dirty="0"/>
              <a:t>Data augmentation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44610-CCE5-53B7-5F73-05DC1A852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9472" y="2396565"/>
            <a:ext cx="5844760" cy="3298283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sv-SE" sz="1800" dirty="0"/>
              <a:t>Dlib provides out-of-the-box functions to perform data augmentation. Doing random rotation, scaling, translation and flips.</a:t>
            </a:r>
          </a:p>
          <a:p>
            <a:pPr>
              <a:lnSpc>
                <a:spcPct val="90000"/>
              </a:lnSpc>
            </a:pPr>
            <a:endParaRPr lang="sv-SE" sz="1800" dirty="0"/>
          </a:p>
          <a:p>
            <a:pPr>
              <a:lnSpc>
                <a:spcPct val="90000"/>
              </a:lnSpc>
            </a:pPr>
            <a:r>
              <a:rPr lang="sv-SE" sz="1800" dirty="0"/>
              <a:t>Aug_data = dlib.jitter_image(image, num_jitters)</a:t>
            </a:r>
          </a:p>
        </p:txBody>
      </p:sp>
    </p:spTree>
    <p:extLst>
      <p:ext uri="{BB962C8B-B14F-4D97-AF65-F5344CB8AC3E}">
        <p14:creationId xmlns:p14="http://schemas.microsoft.com/office/powerpoint/2010/main" val="1650746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4617E-02AB-1629-E519-A63355A60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9472" y="609598"/>
            <a:ext cx="5844759" cy="1598540"/>
          </a:xfrm>
        </p:spPr>
        <p:txBody>
          <a:bodyPr>
            <a:normAutofit/>
          </a:bodyPr>
          <a:lstStyle/>
          <a:p>
            <a:r>
              <a:rPr lang="sv-SE" dirty="0"/>
              <a:t>Face recognition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44610-CCE5-53B7-5F73-05DC1A852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9472" y="2396565"/>
            <a:ext cx="5844760" cy="4214547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sv-SE" sz="1900" dirty="0"/>
              <a:t>Recognition process</a:t>
            </a:r>
          </a:p>
          <a:p>
            <a:pPr lvl="1">
              <a:lnSpc>
                <a:spcPct val="90000"/>
              </a:lnSpc>
            </a:pPr>
            <a:r>
              <a:rPr lang="nb-NO" sz="1900" dirty="0"/>
              <a:t>Detect faces</a:t>
            </a:r>
          </a:p>
          <a:p>
            <a:pPr lvl="1">
              <a:lnSpc>
                <a:spcPct val="90000"/>
              </a:lnSpc>
            </a:pPr>
            <a:r>
              <a:rPr lang="nb-NO" sz="1900" dirty="0"/>
              <a:t>Extract landmarks</a:t>
            </a:r>
          </a:p>
          <a:p>
            <a:pPr lvl="1">
              <a:lnSpc>
                <a:spcPct val="90000"/>
              </a:lnSpc>
            </a:pPr>
            <a:r>
              <a:rPr lang="nb-NO" sz="1900" dirty="0"/>
              <a:t>Align</a:t>
            </a:r>
          </a:p>
          <a:p>
            <a:pPr lvl="1">
              <a:lnSpc>
                <a:spcPct val="90000"/>
              </a:lnSpc>
            </a:pPr>
            <a:r>
              <a:rPr lang="nb-NO" sz="1900" dirty="0"/>
              <a:t>Perform face recognition</a:t>
            </a:r>
          </a:p>
          <a:p>
            <a:pPr lvl="2">
              <a:lnSpc>
                <a:spcPct val="90000"/>
              </a:lnSpc>
            </a:pPr>
            <a:endParaRPr lang="sv-SE" sz="1500" dirty="0"/>
          </a:p>
          <a:p>
            <a:pPr>
              <a:lnSpc>
                <a:spcPct val="90000"/>
              </a:lnSpc>
            </a:pPr>
            <a:r>
              <a:rPr lang="sv-SE" sz="2000" dirty="0"/>
              <a:t>You can implement your own recognition method with dlib functions:</a:t>
            </a:r>
          </a:p>
          <a:p>
            <a:pPr lvl="1">
              <a:lnSpc>
                <a:spcPct val="90000"/>
              </a:lnSpc>
            </a:pPr>
            <a:r>
              <a:rPr lang="sv-SE" sz="1800" dirty="0"/>
              <a:t>Feature extraction methods: LBP, HOG, SURF...</a:t>
            </a:r>
          </a:p>
          <a:p>
            <a:pPr lvl="1">
              <a:lnSpc>
                <a:spcPct val="90000"/>
              </a:lnSpc>
            </a:pPr>
            <a:r>
              <a:rPr lang="sv-SE" sz="1800" dirty="0"/>
              <a:t>Classification methods: SVMs, NN...</a:t>
            </a:r>
          </a:p>
          <a:p>
            <a:pPr>
              <a:lnSpc>
                <a:spcPct val="90000"/>
              </a:lnSpc>
            </a:pPr>
            <a:r>
              <a:rPr lang="sv-SE" sz="2000" dirty="0"/>
              <a:t>Dlib provides a especific face recognition CNN model based on resnet</a:t>
            </a:r>
          </a:p>
          <a:p>
            <a:pPr lvl="1">
              <a:lnSpc>
                <a:spcPct val="90000"/>
              </a:lnSpc>
            </a:pPr>
            <a:r>
              <a:rPr lang="sv-SE" sz="1800" dirty="0"/>
              <a:t>Facerec = dlib.face_recognition_model_v1(model.dat)</a:t>
            </a:r>
          </a:p>
          <a:p>
            <a:pPr>
              <a:lnSpc>
                <a:spcPct val="90000"/>
              </a:lnSpc>
            </a:pPr>
            <a:endParaRPr lang="sv-SE" sz="1800" dirty="0"/>
          </a:p>
        </p:txBody>
      </p:sp>
      <p:pic>
        <p:nvPicPr>
          <p:cNvPr id="9" name="Picture 8" descr="A person with yellow eyes&#10;&#10;Description automatically generated">
            <a:extLst>
              <a:ext uri="{FF2B5EF4-FFF2-40B4-BE49-F238E27FC236}">
                <a16:creationId xmlns:a16="http://schemas.microsoft.com/office/drawing/2014/main" id="{93B82E07-8B48-9208-486F-04F7953C5F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04"/>
          <a:stretch/>
        </p:blipFill>
        <p:spPr>
          <a:xfrm>
            <a:off x="1067768" y="2396565"/>
            <a:ext cx="2135124" cy="26384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718DF6-1CD8-01B4-DE86-8F7AB2EA43A3}"/>
              </a:ext>
            </a:extLst>
          </p:cNvPr>
          <p:cNvSpPr txBox="1"/>
          <p:nvPr/>
        </p:nvSpPr>
        <p:spPr>
          <a:xfrm>
            <a:off x="1706366" y="2023472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rgbClr val="FF0000"/>
                </a:solidFill>
              </a:rPr>
              <a:t>Obama</a:t>
            </a:r>
            <a:endParaRPr lang="nb-N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483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B001E-E611-7CB0-B837-3BF9777DB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Application drowsiness detection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13690-4C9C-0CD3-EA6B-B5834683C9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A simple approach to detect drowsiness while driving is monitoring eye closure.</a:t>
            </a:r>
          </a:p>
          <a:p>
            <a:r>
              <a:rPr lang="nb-NO" dirty="0"/>
              <a:t>We saw/will see how to extract landmark points that include the eye shape</a:t>
            </a:r>
          </a:p>
          <a:p>
            <a:r>
              <a:rPr lang="sv-SE" dirty="0"/>
              <a:t>There is a metric called Eye Aspect Ratio (EAR) as shown below </a:t>
            </a:r>
          </a:p>
          <a:p>
            <a:r>
              <a:rPr lang="sv-SE" dirty="0"/>
              <a:t>Monitoring how many frames in a video the eye is closed or mostly closed can help detect drowsiness</a:t>
            </a:r>
          </a:p>
          <a:p>
            <a:endParaRPr lang="nb-NO" dirty="0"/>
          </a:p>
          <a:p>
            <a:endParaRPr lang="nb-NO" dirty="0"/>
          </a:p>
        </p:txBody>
      </p:sp>
      <p:pic>
        <p:nvPicPr>
          <p:cNvPr id="5" name="Picture 4" descr="A close up of a person's eye&#10;&#10;Description automatically generated">
            <a:extLst>
              <a:ext uri="{FF2B5EF4-FFF2-40B4-BE49-F238E27FC236}">
                <a16:creationId xmlns:a16="http://schemas.microsoft.com/office/drawing/2014/main" id="{59A1FB0E-D281-CCD7-9FFD-7B924B100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031" y="4680204"/>
            <a:ext cx="4841289" cy="186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131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65C9A8-841F-49AA-8FA1-A985AEE68FCD}"/>
              </a:ext>
            </a:extLst>
          </p:cNvPr>
          <p:cNvSpPr txBox="1"/>
          <p:nvPr/>
        </p:nvSpPr>
        <p:spPr>
          <a:xfrm>
            <a:off x="4244210" y="2474893"/>
            <a:ext cx="37035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dirty="0" err="1"/>
              <a:t>Thanks</a:t>
            </a:r>
            <a:r>
              <a:rPr lang="sv-SE" sz="2800" dirty="0"/>
              <a:t>!</a:t>
            </a:r>
          </a:p>
          <a:p>
            <a:pPr algn="ctr"/>
            <a:r>
              <a:rPr lang="sv-SE" sz="2800" dirty="0" err="1"/>
              <a:t>Questions</a:t>
            </a:r>
            <a:r>
              <a:rPr lang="sv-SE" sz="2800" dirty="0"/>
              <a:t>?</a:t>
            </a:r>
            <a:endParaRPr lang="en-US" sz="2800" dirty="0"/>
          </a:p>
        </p:txBody>
      </p:sp>
      <p:pic>
        <p:nvPicPr>
          <p:cNvPr id="4" name="Picture 2" descr="Halmstad University – Thai-Swedish Chamber of Commerce">
            <a:extLst>
              <a:ext uri="{FF2B5EF4-FFF2-40B4-BE49-F238E27FC236}">
                <a16:creationId xmlns:a16="http://schemas.microsoft.com/office/drawing/2014/main" id="{B5D31F03-AAD2-4F5E-B666-81521D574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21" y="5715981"/>
            <a:ext cx="874729" cy="103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380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054DE-06D6-D2DD-0451-A9C601379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Dlib-ml: A Machine Learning Toolkit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2D4A2-0059-4AF2-AC8F-9735A766BB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General purpose cross-platform open source library</a:t>
            </a:r>
          </a:p>
          <a:p>
            <a:r>
              <a:rPr lang="en-US" dirty="0"/>
              <a:t>Written in C++ but with a Python API</a:t>
            </a:r>
          </a:p>
          <a:p>
            <a:r>
              <a:rPr lang="en-US" dirty="0"/>
              <a:t>Built to be as portable and easy to use as possible without further installation or configuration or extra packages needed</a:t>
            </a:r>
          </a:p>
          <a:p>
            <a:pPr lvl="1"/>
            <a:r>
              <a:rPr lang="en-US" dirty="0"/>
              <a:t>Works on OS X, MS Windows, Linux, Solaris, the BSDs, and HP-UX</a:t>
            </a:r>
          </a:p>
          <a:p>
            <a:pPr marL="36900" indent="0">
              <a:buNone/>
            </a:pPr>
            <a:endParaRPr lang="en-US" dirty="0"/>
          </a:p>
          <a:p>
            <a:r>
              <a:rPr lang="en-US" dirty="0"/>
              <a:t>King, D. E. (2009). </a:t>
            </a:r>
            <a:r>
              <a:rPr lang="en-US" dirty="0" err="1"/>
              <a:t>Dlib</a:t>
            </a:r>
            <a:r>
              <a:rPr lang="en-US" dirty="0"/>
              <a:t>-ml: A machine learning toolkit. </a:t>
            </a:r>
            <a:r>
              <a:rPr lang="en-US" i="1" dirty="0"/>
              <a:t>The Journal of Machine Learning Research</a:t>
            </a:r>
            <a:r>
              <a:rPr lang="en-US" dirty="0"/>
              <a:t>, </a:t>
            </a:r>
            <a:r>
              <a:rPr lang="en-US" i="1" dirty="0"/>
              <a:t>10</a:t>
            </a:r>
            <a:r>
              <a:rPr lang="en-US" dirty="0"/>
              <a:t>, 1755-1758.</a:t>
            </a:r>
            <a:endParaRPr lang="nb-NO" dirty="0"/>
          </a:p>
        </p:txBody>
      </p:sp>
      <p:pic>
        <p:nvPicPr>
          <p:cNvPr id="4" name="Picture 2" descr="Halmstad University – Thai-Swedish Chamber of Commerce">
            <a:extLst>
              <a:ext uri="{FF2B5EF4-FFF2-40B4-BE49-F238E27FC236}">
                <a16:creationId xmlns:a16="http://schemas.microsoft.com/office/drawing/2014/main" id="{79EB3BD6-D357-6D56-5485-705AA767B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21" y="5715981"/>
            <a:ext cx="874729" cy="103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681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054DE-06D6-D2DD-0451-A9C601379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Library content categories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2D4A2-0059-4AF2-AC8F-9735A766BB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076450"/>
            <a:ext cx="5249261" cy="3714749"/>
          </a:xfrm>
        </p:spPr>
        <p:txBody>
          <a:bodyPr>
            <a:normAutofit fontScale="92500"/>
          </a:bodyPr>
          <a:lstStyle/>
          <a:p>
            <a:r>
              <a:rPr lang="en-US" dirty="0"/>
              <a:t>Really general purpose:</a:t>
            </a:r>
          </a:p>
          <a:p>
            <a:pPr lvl="1"/>
            <a:r>
              <a:rPr lang="sv-SE" dirty="0"/>
              <a:t>Algorithms (maths and other that does not fit other categories)</a:t>
            </a:r>
          </a:p>
          <a:p>
            <a:pPr lvl="1"/>
            <a:r>
              <a:rPr lang="sv-SE" dirty="0"/>
              <a:t>API Wrappers</a:t>
            </a:r>
          </a:p>
          <a:p>
            <a:pPr lvl="1"/>
            <a:r>
              <a:rPr lang="sv-SE" dirty="0"/>
              <a:t>Bayesian Nets</a:t>
            </a:r>
          </a:p>
          <a:p>
            <a:pPr lvl="1"/>
            <a:r>
              <a:rPr lang="sv-SE" dirty="0"/>
              <a:t>Compression</a:t>
            </a:r>
          </a:p>
          <a:p>
            <a:pPr lvl="1"/>
            <a:r>
              <a:rPr lang="sv-SE" dirty="0"/>
              <a:t>Containers</a:t>
            </a:r>
          </a:p>
          <a:p>
            <a:pPr lvl="1"/>
            <a:r>
              <a:rPr lang="sv-SE" dirty="0"/>
              <a:t>Graph Tools</a:t>
            </a:r>
          </a:p>
          <a:p>
            <a:pPr lvl="1"/>
            <a:r>
              <a:rPr lang="sv-SE" b="1" dirty="0"/>
              <a:t>Image Processing</a:t>
            </a:r>
          </a:p>
        </p:txBody>
      </p:sp>
      <p:pic>
        <p:nvPicPr>
          <p:cNvPr id="4" name="Picture 2" descr="Halmstad University – Thai-Swedish Chamber of Commerce">
            <a:extLst>
              <a:ext uri="{FF2B5EF4-FFF2-40B4-BE49-F238E27FC236}">
                <a16:creationId xmlns:a16="http://schemas.microsoft.com/office/drawing/2014/main" id="{79EB3BD6-D357-6D56-5485-705AA767B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21" y="5715981"/>
            <a:ext cx="874729" cy="103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877702-D8DC-6808-AF9E-769C96C93546}"/>
              </a:ext>
            </a:extLst>
          </p:cNvPr>
          <p:cNvSpPr txBox="1">
            <a:spLocks/>
          </p:cNvSpPr>
          <p:nvPr/>
        </p:nvSpPr>
        <p:spPr>
          <a:xfrm>
            <a:off x="6090676" y="2076450"/>
            <a:ext cx="5249261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3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21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sv-SE" dirty="0"/>
          </a:p>
          <a:p>
            <a:pPr lvl="1"/>
            <a:r>
              <a:rPr lang="nb-NO" dirty="0"/>
              <a:t>Linear algebra</a:t>
            </a:r>
            <a:endParaRPr lang="sv-SE" dirty="0"/>
          </a:p>
          <a:p>
            <a:pPr lvl="1"/>
            <a:r>
              <a:rPr lang="nb-NO" b="1" dirty="0"/>
              <a:t>Machine Learning</a:t>
            </a:r>
          </a:p>
          <a:p>
            <a:pPr lvl="1"/>
            <a:r>
              <a:rPr lang="nb-NO" dirty="0"/>
              <a:t>Metaprogramming</a:t>
            </a:r>
          </a:p>
          <a:p>
            <a:pPr lvl="1"/>
            <a:r>
              <a:rPr lang="nb-NO" dirty="0"/>
              <a:t>Miscellaneous</a:t>
            </a:r>
          </a:p>
          <a:p>
            <a:pPr lvl="1"/>
            <a:r>
              <a:rPr lang="nb-NO" dirty="0"/>
              <a:t>Networking</a:t>
            </a:r>
          </a:p>
          <a:p>
            <a:pPr lvl="1"/>
            <a:r>
              <a:rPr lang="nb-NO" dirty="0"/>
              <a:t>Optimization</a:t>
            </a:r>
          </a:p>
          <a:p>
            <a:pPr lvl="1"/>
            <a:r>
              <a:rPr lang="nb-NO" dirty="0"/>
              <a:t>Parsing</a:t>
            </a:r>
          </a:p>
        </p:txBody>
      </p:sp>
    </p:spTree>
    <p:extLst>
      <p:ext uri="{BB962C8B-B14F-4D97-AF65-F5344CB8AC3E}">
        <p14:creationId xmlns:p14="http://schemas.microsoft.com/office/powerpoint/2010/main" val="92822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054DE-06D6-D2DD-0451-A9C601379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Image Processing Tools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2D4A2-0059-4AF2-AC8F-9735A766BB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Basic Pixel functions and structures</a:t>
            </a:r>
          </a:p>
          <a:p>
            <a:pPr lvl="1"/>
            <a:r>
              <a:rPr lang="sv-SE" dirty="0"/>
              <a:t>assign_pixel, bgr_pixel, rgb_pixel</a:t>
            </a:r>
          </a:p>
          <a:p>
            <a:r>
              <a:rPr lang="sv-SE" dirty="0"/>
              <a:t>Image I/O</a:t>
            </a:r>
          </a:p>
          <a:p>
            <a:pPr lvl="1"/>
            <a:r>
              <a:rPr lang="sv-SE" dirty="0"/>
              <a:t>Load_image, load_png, save_bmp...</a:t>
            </a:r>
          </a:p>
          <a:p>
            <a:r>
              <a:rPr lang="sv-SE" dirty="0"/>
              <a:t>Object Detection</a:t>
            </a:r>
          </a:p>
          <a:p>
            <a:pPr lvl="1"/>
            <a:r>
              <a:rPr lang="sv-SE" dirty="0"/>
              <a:t>Find_candidate_object_locations, remove_unobtainable_rectangles, traditional object detector based on hog and pyramids</a:t>
            </a:r>
            <a:r>
              <a:rPr lang="nb-NO" dirty="0"/>
              <a:t>Linear algebra</a:t>
            </a:r>
          </a:p>
          <a:p>
            <a:pPr lvl="1"/>
            <a:endParaRPr lang="nb-NO" dirty="0"/>
          </a:p>
        </p:txBody>
      </p:sp>
      <p:pic>
        <p:nvPicPr>
          <p:cNvPr id="4" name="Picture 2" descr="Halmstad University – Thai-Swedish Chamber of Commerce">
            <a:extLst>
              <a:ext uri="{FF2B5EF4-FFF2-40B4-BE49-F238E27FC236}">
                <a16:creationId xmlns:a16="http://schemas.microsoft.com/office/drawing/2014/main" id="{79EB3BD6-D357-6D56-5485-705AA767B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21" y="5715981"/>
            <a:ext cx="874729" cy="103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018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054DE-06D6-D2DD-0451-A9C601379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Image Processing Tools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2D4A2-0059-4AF2-AC8F-9735A766BB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Feature Extraction</a:t>
            </a:r>
          </a:p>
          <a:p>
            <a:pPr lvl="1"/>
            <a:r>
              <a:rPr lang="sv-SE" dirty="0"/>
              <a:t>HOG, lbp, histograms, find keypoints, SURF, shape_predictor...</a:t>
            </a:r>
          </a:p>
          <a:p>
            <a:r>
              <a:rPr lang="sv-SE" dirty="0"/>
              <a:t>Edges and Thresholds</a:t>
            </a:r>
          </a:p>
          <a:p>
            <a:pPr lvl="1"/>
            <a:r>
              <a:rPr lang="sv-SE" dirty="0"/>
              <a:t>Find_bright_lines, find_dark_lines, sobel, hough_transform...</a:t>
            </a:r>
          </a:p>
          <a:p>
            <a:r>
              <a:rPr lang="sv-SE" dirty="0"/>
              <a:t>Morphology</a:t>
            </a:r>
          </a:p>
          <a:p>
            <a:pPr lvl="1"/>
            <a:r>
              <a:rPr lang="sv-SE" dirty="0"/>
              <a:t>Close, open, dilation, erosion, union, find_line_endpoints, label_connected_blobs...</a:t>
            </a:r>
          </a:p>
          <a:p>
            <a:endParaRPr lang="nb-NO" dirty="0"/>
          </a:p>
          <a:p>
            <a:pPr lvl="1"/>
            <a:endParaRPr lang="nb-NO" dirty="0"/>
          </a:p>
        </p:txBody>
      </p:sp>
      <p:pic>
        <p:nvPicPr>
          <p:cNvPr id="4" name="Picture 2" descr="Halmstad University – Thai-Swedish Chamber of Commerce">
            <a:extLst>
              <a:ext uri="{FF2B5EF4-FFF2-40B4-BE49-F238E27FC236}">
                <a16:creationId xmlns:a16="http://schemas.microsoft.com/office/drawing/2014/main" id="{79EB3BD6-D357-6D56-5485-705AA767B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21" y="5715981"/>
            <a:ext cx="874729" cy="103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erson looking up with green lines on his face&#10;&#10;Description automatically generated">
            <a:extLst>
              <a:ext uri="{FF2B5EF4-FFF2-40B4-BE49-F238E27FC236}">
                <a16:creationId xmlns:a16="http://schemas.microsoft.com/office/drawing/2014/main" id="{E18894C7-6341-65C9-1269-DB907EA278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5520" y="2207356"/>
            <a:ext cx="1532428" cy="164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463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054DE-06D6-D2DD-0451-A9C601379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Image Processing Tools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2D4A2-0059-4AF2-AC8F-9735A766BB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076450"/>
            <a:ext cx="10353762" cy="4171950"/>
          </a:xfrm>
        </p:spPr>
        <p:txBody>
          <a:bodyPr>
            <a:normAutofit/>
          </a:bodyPr>
          <a:lstStyle/>
          <a:p>
            <a:r>
              <a:rPr lang="sv-SE" dirty="0"/>
              <a:t>Filtering</a:t>
            </a:r>
          </a:p>
          <a:p>
            <a:pPr lvl="1"/>
            <a:r>
              <a:rPr lang="sv-SE" dirty="0"/>
              <a:t>Gaussian_blur, max_filter, sum_filter, apply custom filters...</a:t>
            </a:r>
          </a:p>
          <a:p>
            <a:r>
              <a:rPr lang="sv-SE" dirty="0"/>
              <a:t>Scaling and Rotating</a:t>
            </a:r>
          </a:p>
          <a:p>
            <a:pPr lvl="1"/>
            <a:r>
              <a:rPr lang="sv-SE" dirty="0"/>
              <a:t>Flip images, rotate, resize, create image pyramids, random jittering</a:t>
            </a:r>
          </a:p>
          <a:p>
            <a:r>
              <a:rPr lang="sv-SE" dirty="0"/>
              <a:t>Visualization</a:t>
            </a:r>
          </a:p>
          <a:p>
            <a:pPr lvl="1"/>
            <a:r>
              <a:rPr lang="sv-SE" dirty="0"/>
              <a:t>Draw lines, rectangles, circles, keypoints, heatmaps, HOG features... On images</a:t>
            </a:r>
          </a:p>
          <a:p>
            <a:r>
              <a:rPr lang="sv-SE" dirty="0"/>
              <a:t>Miscellaneous</a:t>
            </a:r>
          </a:p>
          <a:p>
            <a:pPr lvl="1"/>
            <a:r>
              <a:rPr lang="sv-SE" dirty="0"/>
              <a:t>Wrapper for OpenCV images, histogram equalization, image padding...</a:t>
            </a:r>
          </a:p>
          <a:p>
            <a:endParaRPr lang="nb-NO" dirty="0"/>
          </a:p>
          <a:p>
            <a:pPr lvl="1"/>
            <a:endParaRPr lang="nb-NO" dirty="0"/>
          </a:p>
        </p:txBody>
      </p:sp>
      <p:pic>
        <p:nvPicPr>
          <p:cNvPr id="4" name="Picture 2" descr="Halmstad University – Thai-Swedish Chamber of Commerce">
            <a:extLst>
              <a:ext uri="{FF2B5EF4-FFF2-40B4-BE49-F238E27FC236}">
                <a16:creationId xmlns:a16="http://schemas.microsoft.com/office/drawing/2014/main" id="{79EB3BD6-D357-6D56-5485-705AA767B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21" y="5715981"/>
            <a:ext cx="874729" cy="103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701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054DE-06D6-D2DD-0451-A9C601379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Machine Learning Tools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2D4A2-0059-4AF2-AC8F-9735A766BB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076450"/>
            <a:ext cx="10353762" cy="4171950"/>
          </a:xfrm>
        </p:spPr>
        <p:txBody>
          <a:bodyPr>
            <a:normAutofit/>
          </a:bodyPr>
          <a:lstStyle/>
          <a:p>
            <a:r>
              <a:rPr lang="sv-SE" dirty="0"/>
              <a:t>Binary and Multiclass classification</a:t>
            </a:r>
          </a:p>
          <a:p>
            <a:pPr lvl="1"/>
            <a:r>
              <a:rPr lang="sv-SE" dirty="0"/>
              <a:t>Mostly SVMs, but also tools like one_vs_all_trainer, one_vs_one_trainer</a:t>
            </a:r>
          </a:p>
          <a:p>
            <a:r>
              <a:rPr lang="sv-SE" dirty="0"/>
              <a:t>Regression</a:t>
            </a:r>
          </a:p>
          <a:p>
            <a:pPr lvl="1"/>
            <a:r>
              <a:rPr lang="sv-SE" dirty="0"/>
              <a:t>RF, MLP, SVM...</a:t>
            </a:r>
          </a:p>
          <a:p>
            <a:r>
              <a:rPr lang="sv-SE" dirty="0"/>
              <a:t>Clustering</a:t>
            </a:r>
          </a:p>
          <a:p>
            <a:pPr lvl="1"/>
            <a:r>
              <a:rPr lang="sv-SE" dirty="0"/>
              <a:t>Chinese_whispers, kkmeans, nearest_center...</a:t>
            </a:r>
          </a:p>
          <a:p>
            <a:r>
              <a:rPr lang="sv-SE" dirty="0"/>
              <a:t>Unsupervised and Semi-Supervised, and Reinforcement Learning</a:t>
            </a:r>
          </a:p>
          <a:p>
            <a:endParaRPr lang="nb-NO" dirty="0"/>
          </a:p>
          <a:p>
            <a:pPr lvl="1"/>
            <a:endParaRPr lang="nb-NO" dirty="0"/>
          </a:p>
        </p:txBody>
      </p:sp>
      <p:pic>
        <p:nvPicPr>
          <p:cNvPr id="4" name="Picture 2" descr="Halmstad University – Thai-Swedish Chamber of Commerce">
            <a:extLst>
              <a:ext uri="{FF2B5EF4-FFF2-40B4-BE49-F238E27FC236}">
                <a16:creationId xmlns:a16="http://schemas.microsoft.com/office/drawing/2014/main" id="{79EB3BD6-D357-6D56-5485-705AA767B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21" y="5715981"/>
            <a:ext cx="874729" cy="103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553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054DE-06D6-D2DD-0451-A9C601379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Machine Learning Tools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2D4A2-0059-4AF2-AC8F-9735A766BB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076450"/>
            <a:ext cx="10353762" cy="4171950"/>
          </a:xfrm>
        </p:spPr>
        <p:txBody>
          <a:bodyPr>
            <a:normAutofit/>
          </a:bodyPr>
          <a:lstStyle/>
          <a:p>
            <a:r>
              <a:rPr lang="sv-SE" dirty="0"/>
              <a:t>Other tools</a:t>
            </a:r>
          </a:p>
          <a:p>
            <a:pPr lvl="1"/>
            <a:r>
              <a:rPr lang="sv-SE" dirty="0"/>
              <a:t>Feature selection, validation, data IO...</a:t>
            </a:r>
          </a:p>
          <a:p>
            <a:pPr lvl="1"/>
            <a:endParaRPr lang="sv-SE" dirty="0"/>
          </a:p>
          <a:p>
            <a:r>
              <a:rPr lang="sv-SE" dirty="0"/>
              <a:t>Deep Learning</a:t>
            </a:r>
          </a:p>
          <a:p>
            <a:pPr lvl="1"/>
            <a:r>
              <a:rPr lang="nb-NO" dirty="0"/>
              <a:t>Basic tools that allows to create, load, train NNs, and to create predictions with them</a:t>
            </a:r>
          </a:p>
          <a:p>
            <a:pPr lvl="1"/>
            <a:r>
              <a:rPr lang="nb-NO" dirty="0"/>
              <a:t>Each network is form by three components: </a:t>
            </a:r>
          </a:p>
          <a:p>
            <a:pPr lvl="2"/>
            <a:r>
              <a:rPr lang="nb-NO" dirty="0"/>
              <a:t>Input_layer, Computational layers, and a loss layer.</a:t>
            </a:r>
          </a:p>
          <a:p>
            <a:pPr lvl="1"/>
            <a:endParaRPr lang="nb-NO" dirty="0"/>
          </a:p>
          <a:p>
            <a:pPr lvl="1"/>
            <a:endParaRPr lang="nb-NO" dirty="0"/>
          </a:p>
        </p:txBody>
      </p:sp>
      <p:pic>
        <p:nvPicPr>
          <p:cNvPr id="4" name="Picture 2" descr="Halmstad University – Thai-Swedish Chamber of Commerce">
            <a:extLst>
              <a:ext uri="{FF2B5EF4-FFF2-40B4-BE49-F238E27FC236}">
                <a16:creationId xmlns:a16="http://schemas.microsoft.com/office/drawing/2014/main" id="{79EB3BD6-D357-6D56-5485-705AA767B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21" y="5715981"/>
            <a:ext cx="874729" cy="103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941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FF875-7A0F-2391-A46C-DF63FD471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Conclusions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52AE6-C876-BD66-4053-61F8E01B71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Pros:</a:t>
            </a:r>
          </a:p>
          <a:p>
            <a:pPr lvl="1"/>
            <a:r>
              <a:rPr lang="sv-SE" dirty="0"/>
              <a:t>Self-contained. Capable of coding whole apps with just one light library without extra packages.</a:t>
            </a:r>
          </a:p>
          <a:p>
            <a:pPr lvl="1"/>
            <a:r>
              <a:rPr lang="sv-SE" dirty="0"/>
              <a:t>Many different functionalities</a:t>
            </a:r>
          </a:p>
          <a:p>
            <a:pPr lvl="1"/>
            <a:r>
              <a:rPr lang="sv-SE" dirty="0"/>
              <a:t>Compartamentalzied and transparent with the methods</a:t>
            </a:r>
          </a:p>
          <a:p>
            <a:r>
              <a:rPr lang="nb-NO" dirty="0"/>
              <a:t>Cons:</a:t>
            </a:r>
          </a:p>
          <a:p>
            <a:pPr lvl="1"/>
            <a:r>
              <a:rPr lang="nb-NO" dirty="0"/>
              <a:t>«Jack of all trades, master of none.» Decent, but probably not the best in any form</a:t>
            </a:r>
          </a:p>
          <a:p>
            <a:pPr lvl="1"/>
            <a:r>
              <a:rPr lang="nb-NO" dirty="0"/>
              <a:t>Bloated library. Many similar functions with slightly different behaviors</a:t>
            </a:r>
          </a:p>
        </p:txBody>
      </p:sp>
    </p:spTree>
    <p:extLst>
      <p:ext uri="{BB962C8B-B14F-4D97-AF65-F5344CB8AC3E}">
        <p14:creationId xmlns:p14="http://schemas.microsoft.com/office/powerpoint/2010/main" val="4727829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Custom 35">
      <a:dk1>
        <a:sysClr val="windowText" lastClr="000000"/>
      </a:dk1>
      <a:lt1>
        <a:sysClr val="window" lastClr="FFFFFF"/>
      </a:lt1>
      <a:dk2>
        <a:srgbClr val="4E3B30"/>
      </a:dk2>
      <a:lt2>
        <a:srgbClr val="F4EDD8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ustom 4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4C00F4-06E9-43E3-AD97-88A857CEFA82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64B270AB-C138-415C-897E-3C24487DEC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585E981-8C91-4205-A0C3-C991F42B4C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9574</TotalTime>
  <Words>1125</Words>
  <Application>Microsoft Office PowerPoint</Application>
  <PresentationFormat>Widescreen</PresentationFormat>
  <Paragraphs>144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Goudy Old Style</vt:lpstr>
      <vt:lpstr>Wingdings 2</vt:lpstr>
      <vt:lpstr>SlateVTI</vt:lpstr>
      <vt:lpstr>Embedded Intelligent Systems Languages and Tools: Dlib</vt:lpstr>
      <vt:lpstr>Dlib-ml: A Machine Learning Toolkit</vt:lpstr>
      <vt:lpstr>Library content categories</vt:lpstr>
      <vt:lpstr>Image Processing Tools</vt:lpstr>
      <vt:lpstr>Image Processing Tools</vt:lpstr>
      <vt:lpstr>Image Processing Tools</vt:lpstr>
      <vt:lpstr>Machine Learning Tools</vt:lpstr>
      <vt:lpstr>Machine Learning Tools</vt:lpstr>
      <vt:lpstr>Conclusions</vt:lpstr>
      <vt:lpstr>Lab case: Face Biometrics</vt:lpstr>
      <vt:lpstr>Face Detection</vt:lpstr>
      <vt:lpstr>Landmark Detection</vt:lpstr>
      <vt:lpstr>Face alignment</vt:lpstr>
      <vt:lpstr>Data augmentation</vt:lpstr>
      <vt:lpstr>Face recognition</vt:lpstr>
      <vt:lpstr>Application drowsiness detection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GAN GANG</dc:title>
  <dc:creator>Kevin Hernández Diaz</dc:creator>
  <cp:lastModifiedBy>Kevin Hernández Diaz</cp:lastModifiedBy>
  <cp:revision>58</cp:revision>
  <dcterms:created xsi:type="dcterms:W3CDTF">2021-04-29T05:17:19Z</dcterms:created>
  <dcterms:modified xsi:type="dcterms:W3CDTF">2024-02-11T22:36:10Z</dcterms:modified>
</cp:coreProperties>
</file>