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sldIdLst>
    <p:sldId id="256" r:id="rId5"/>
    <p:sldId id="257" r:id="rId6"/>
    <p:sldId id="276" r:id="rId7"/>
    <p:sldId id="275" r:id="rId8"/>
    <p:sldId id="277" r:id="rId9"/>
    <p:sldId id="278" r:id="rId10"/>
    <p:sldId id="279" r:id="rId11"/>
    <p:sldId id="288" r:id="rId12"/>
    <p:sldId id="289" r:id="rId13"/>
    <p:sldId id="290" r:id="rId14"/>
    <p:sldId id="291" r:id="rId15"/>
    <p:sldId id="281" r:id="rId16"/>
    <p:sldId id="302" r:id="rId17"/>
    <p:sldId id="280" r:id="rId18"/>
    <p:sldId id="293" r:id="rId19"/>
    <p:sldId id="283" r:id="rId20"/>
    <p:sldId id="294" r:id="rId21"/>
    <p:sldId id="282" r:id="rId22"/>
    <p:sldId id="296" r:id="rId23"/>
    <p:sldId id="295" r:id="rId24"/>
    <p:sldId id="285" r:id="rId25"/>
    <p:sldId id="299" r:id="rId26"/>
    <p:sldId id="298" r:id="rId27"/>
    <p:sldId id="297" r:id="rId28"/>
    <p:sldId id="300" r:id="rId29"/>
    <p:sldId id="274" r:id="rId30"/>
  </p:sldIdLst>
  <p:sldSz cx="12192000" cy="6858000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4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48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12" descr="HH_ENG_Liggande.png">
            <a:extLst>
              <a:ext uri="{FF2B5EF4-FFF2-40B4-BE49-F238E27FC236}">
                <a16:creationId xmlns:a16="http://schemas.microsoft.com/office/drawing/2014/main" id="{72DBF608-B0BB-429B-AF4F-58D00291C05C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4124" y="273602"/>
            <a:ext cx="2374315" cy="77638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 marL="342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Bildobjekt 9" descr="Sidfot_lån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9" t="35675" r="27372" b="35858"/>
          <a:stretch/>
        </p:blipFill>
        <p:spPr>
          <a:xfrm>
            <a:off x="424139" y="1325231"/>
            <a:ext cx="11345476" cy="478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223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858" indent="0">
              <a:buNone/>
              <a:defRPr sz="2100"/>
            </a:lvl2pPr>
            <a:lvl3pPr marL="685718" indent="0">
              <a:buNone/>
              <a:defRPr sz="1800"/>
            </a:lvl3pPr>
            <a:lvl4pPr marL="1028573" indent="0">
              <a:buNone/>
              <a:defRPr sz="1500"/>
            </a:lvl4pPr>
            <a:lvl5pPr marL="1371430" indent="0">
              <a:buNone/>
              <a:defRPr sz="1500"/>
            </a:lvl5pPr>
            <a:lvl6pPr marL="1714286" indent="0">
              <a:buNone/>
              <a:defRPr sz="1500"/>
            </a:lvl6pPr>
            <a:lvl7pPr marL="2057143" indent="0">
              <a:buNone/>
              <a:defRPr sz="1500"/>
            </a:lvl7pPr>
            <a:lvl8pPr marL="2400000" indent="0">
              <a:buNone/>
              <a:defRPr sz="1500"/>
            </a:lvl8pPr>
            <a:lvl9pPr marL="2742858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46"/>
            <a:ext cx="7315200" cy="804863"/>
          </a:xfrm>
        </p:spPr>
        <p:txBody>
          <a:bodyPr/>
          <a:lstStyle>
            <a:lvl1pPr marL="0" indent="0">
              <a:buNone/>
              <a:defRPr sz="1051"/>
            </a:lvl1pPr>
            <a:lvl2pPr marL="342858" indent="0">
              <a:buNone/>
              <a:defRPr sz="900"/>
            </a:lvl2pPr>
            <a:lvl3pPr marL="685718" indent="0">
              <a:buNone/>
              <a:defRPr sz="751"/>
            </a:lvl3pPr>
            <a:lvl4pPr marL="1028573" indent="0">
              <a:buNone/>
              <a:defRPr sz="675"/>
            </a:lvl4pPr>
            <a:lvl5pPr marL="1371430" indent="0">
              <a:buNone/>
              <a:defRPr sz="675"/>
            </a:lvl5pPr>
            <a:lvl6pPr marL="1714286" indent="0">
              <a:buNone/>
              <a:defRPr sz="675"/>
            </a:lvl6pPr>
            <a:lvl7pPr marL="2057143" indent="0">
              <a:buNone/>
              <a:defRPr sz="675"/>
            </a:lvl7pPr>
            <a:lvl8pPr marL="2400000" indent="0">
              <a:buNone/>
              <a:defRPr sz="675"/>
            </a:lvl8pPr>
            <a:lvl9pPr marL="2742858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18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300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08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5" y="273600"/>
            <a:ext cx="11158332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09600" y="1602000"/>
            <a:ext cx="11158331" cy="452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45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-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HH_ENG_Liggande.png">
            <a:extLst>
              <a:ext uri="{FF2B5EF4-FFF2-40B4-BE49-F238E27FC236}">
                <a16:creationId xmlns:a16="http://schemas.microsoft.com/office/drawing/2014/main" id="{791754D1-64E3-47E2-B04B-4E37731F9CF2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4124" y="273602"/>
            <a:ext cx="2374315" cy="77638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 marL="342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Bildobjekt 10" descr="Sidfot_lån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sp>
        <p:nvSpPr>
          <p:cNvPr id="13" name="Rektangel 12"/>
          <p:cNvSpPr/>
          <p:nvPr userDrawn="1"/>
        </p:nvSpPr>
        <p:spPr>
          <a:xfrm>
            <a:off x="424125" y="1338989"/>
            <a:ext cx="11345475" cy="4766613"/>
          </a:xfrm>
          <a:prstGeom prst="rect">
            <a:avLst/>
          </a:prstGeom>
          <a:solidFill>
            <a:srgbClr val="00498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St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308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 descr="HH_ENG_Liggande.png">
            <a:extLst>
              <a:ext uri="{FF2B5EF4-FFF2-40B4-BE49-F238E27FC236}">
                <a16:creationId xmlns:a16="http://schemas.microsoft.com/office/drawing/2014/main" id="{C3A63BEE-F745-43F4-8589-9E449731EC14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4124" y="273602"/>
            <a:ext cx="2374315" cy="77638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342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Bildobjekt 8" descr="Sidfot_lång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03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2000"/>
            <a:ext cx="5472000" cy="45252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287080" y="1602000"/>
            <a:ext cx="5472000" cy="45252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218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7" y="273600"/>
            <a:ext cx="1115833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485143"/>
            <a:ext cx="5472000" cy="531604"/>
          </a:xfrm>
        </p:spPr>
        <p:txBody>
          <a:bodyPr anchor="b">
            <a:normAutofit/>
          </a:bodyPr>
          <a:lstStyle>
            <a:lvl1pPr marL="0" indent="0">
              <a:buNone/>
              <a:defRPr sz="1500" b="1"/>
            </a:lvl1pPr>
            <a:lvl2pPr marL="342858" indent="0">
              <a:buNone/>
              <a:defRPr sz="1500" b="1"/>
            </a:lvl2pPr>
            <a:lvl3pPr marL="685718" indent="0">
              <a:buNone/>
              <a:defRPr sz="1351" b="1"/>
            </a:lvl3pPr>
            <a:lvl4pPr marL="1028573" indent="0">
              <a:buNone/>
              <a:defRPr sz="1200" b="1"/>
            </a:lvl4pPr>
            <a:lvl5pPr marL="1371430" indent="0">
              <a:buNone/>
              <a:defRPr sz="1200" b="1"/>
            </a:lvl5pPr>
            <a:lvl6pPr marL="1714286" indent="0">
              <a:buNone/>
              <a:defRPr sz="1200" b="1"/>
            </a:lvl6pPr>
            <a:lvl7pPr marL="2057143" indent="0">
              <a:buNone/>
              <a:defRPr sz="1200" b="1"/>
            </a:lvl7pPr>
            <a:lvl8pPr marL="2400000" indent="0">
              <a:buNone/>
              <a:defRPr sz="1200" b="1"/>
            </a:lvl8pPr>
            <a:lvl9pPr marL="2742858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0" y="2084400"/>
            <a:ext cx="5472000" cy="40186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278429" y="1485143"/>
            <a:ext cx="5472000" cy="531604"/>
          </a:xfrm>
        </p:spPr>
        <p:txBody>
          <a:bodyPr anchor="b">
            <a:normAutofit/>
          </a:bodyPr>
          <a:lstStyle>
            <a:lvl1pPr marL="0" indent="0">
              <a:buNone/>
              <a:defRPr sz="1500" b="1"/>
            </a:lvl1pPr>
            <a:lvl2pPr marL="342858" indent="0">
              <a:buNone/>
              <a:defRPr sz="1500" b="1"/>
            </a:lvl2pPr>
            <a:lvl3pPr marL="685718" indent="0">
              <a:buNone/>
              <a:defRPr sz="1351" b="1"/>
            </a:lvl3pPr>
            <a:lvl4pPr marL="1028573" indent="0">
              <a:buNone/>
              <a:defRPr sz="1200" b="1"/>
            </a:lvl4pPr>
            <a:lvl5pPr marL="1371430" indent="0">
              <a:buNone/>
              <a:defRPr sz="1200" b="1"/>
            </a:lvl5pPr>
            <a:lvl6pPr marL="1714286" indent="0">
              <a:buNone/>
              <a:defRPr sz="1200" b="1"/>
            </a:lvl6pPr>
            <a:lvl7pPr marL="2057143" indent="0">
              <a:buNone/>
              <a:defRPr sz="1200" b="1"/>
            </a:lvl7pPr>
            <a:lvl8pPr marL="2400000" indent="0">
              <a:buNone/>
              <a:defRPr sz="1200" b="1"/>
            </a:lvl8pPr>
            <a:lvl9pPr marL="2742858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278429" y="2084400"/>
            <a:ext cx="5472000" cy="40186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97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56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566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7" y="273050"/>
            <a:ext cx="4011084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17" y="1435104"/>
            <a:ext cx="4011084" cy="4691063"/>
          </a:xfrm>
        </p:spPr>
        <p:txBody>
          <a:bodyPr/>
          <a:lstStyle>
            <a:lvl1pPr marL="0" indent="0">
              <a:buNone/>
              <a:defRPr sz="1051"/>
            </a:lvl1pPr>
            <a:lvl2pPr marL="342858" indent="0">
              <a:buNone/>
              <a:defRPr sz="900"/>
            </a:lvl2pPr>
            <a:lvl3pPr marL="685718" indent="0">
              <a:buNone/>
              <a:defRPr sz="751"/>
            </a:lvl3pPr>
            <a:lvl4pPr marL="1028573" indent="0">
              <a:buNone/>
              <a:defRPr sz="675"/>
            </a:lvl4pPr>
            <a:lvl5pPr marL="1371430" indent="0">
              <a:buNone/>
              <a:defRPr sz="675"/>
            </a:lvl5pPr>
            <a:lvl6pPr marL="1714286" indent="0">
              <a:buNone/>
              <a:defRPr sz="675"/>
            </a:lvl6pPr>
            <a:lvl7pPr marL="2057143" indent="0">
              <a:buNone/>
              <a:defRPr sz="675"/>
            </a:lvl7pPr>
            <a:lvl8pPr marL="2400000" indent="0">
              <a:buNone/>
              <a:defRPr sz="675"/>
            </a:lvl8pPr>
            <a:lvl9pPr marL="2742858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35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HH_ENG_Liggande.png">
            <a:extLst>
              <a:ext uri="{FF2B5EF4-FFF2-40B4-BE49-F238E27FC236}">
                <a16:creationId xmlns:a16="http://schemas.microsoft.com/office/drawing/2014/main" id="{21BD49B8-EF50-442D-A836-3AC997E2FA4C}"/>
              </a:ext>
            </a:extLst>
          </p:cNvPr>
          <p:cNvPicPr>
            <a:picLocks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988008" y="6102007"/>
            <a:ext cx="1861681" cy="606553"/>
          </a:xfrm>
          <a:prstGeom prst="rect">
            <a:avLst/>
          </a:prstGeom>
        </p:spPr>
      </p:pic>
      <p:pic>
        <p:nvPicPr>
          <p:cNvPr id="13" name="Bildobjekt 12" descr="Sidfot_lång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" y="6400083"/>
            <a:ext cx="2133600" cy="321392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09615" y="273600"/>
            <a:ext cx="111583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602000"/>
            <a:ext cx="11158331" cy="452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2291094" y="6356353"/>
            <a:ext cx="1509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ill Sans Std Light" pitchFamily="34" charset="0"/>
              </a:defRPr>
            </a:lvl1pPr>
          </a:lstStyle>
          <a:p>
            <a:fld id="{E77EB496-ABEF-44ED-A2F0-F0CF274C688E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2021-01-12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885138" y="6356353"/>
            <a:ext cx="50126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ill Sans Std Light" pitchFamily="34" charset="0"/>
              </a:defRPr>
            </a:lvl1pPr>
          </a:lstStyle>
          <a:p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981894" y="6356353"/>
            <a:ext cx="8197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ill Sans Std Light" pitchFamily="34" charset="0"/>
              </a:defRPr>
            </a:lvl1pPr>
          </a:lstStyle>
          <a:p>
            <a:fld id="{7F1778D9-81D2-4496-A352-7CD7B16C1ED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6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685734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50" indent="-257150" algn="l" defTabSz="6857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557157" indent="-214292" algn="l" defTabSz="685734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j-lt"/>
          <a:ea typeface="+mn-ea"/>
          <a:cs typeface="+mn-cs"/>
        </a:defRPr>
      </a:lvl2pPr>
      <a:lvl3pPr marL="857165" indent="-171434" algn="l" defTabSz="6857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200031" indent="-171434" algn="l" defTabSz="685734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1542896" indent="-171434" algn="l" defTabSz="685734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1885764" indent="-171434" algn="l" defTabSz="6857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7" indent="-171434" algn="l" defTabSz="6857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2" indent="-171434" algn="l" defTabSz="6857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718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58" algn="l" defTabSz="685718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18" algn="l" defTabSz="685718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573" algn="l" defTabSz="685718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430" algn="l" defTabSz="685718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286" algn="l" defTabSz="685718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143" algn="l" defTabSz="685718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000" algn="l" defTabSz="685718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2858" algn="l" defTabSz="685718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GENSIM: Topic modelling for humans</a:t>
            </a:r>
            <a:br>
              <a:rPr lang="en-GB" dirty="0"/>
            </a:br>
            <a:r>
              <a:rPr lang="en-GB" dirty="0"/>
              <a:t>(and more)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Alexander Galozy– Doctoral Student</a:t>
            </a:r>
          </a:p>
          <a:p>
            <a:r>
              <a:rPr lang="sv-SE" dirty="0"/>
              <a:t>Course - </a:t>
            </a:r>
            <a:r>
              <a:rPr lang="sv-SE" dirty="0" err="1"/>
              <a:t>Introduction</a:t>
            </a:r>
            <a:r>
              <a:rPr lang="sv-SE" dirty="0"/>
              <a:t> to Research in </a:t>
            </a:r>
            <a:r>
              <a:rPr lang="sv-SE" dirty="0" err="1"/>
              <a:t>Embedded</a:t>
            </a:r>
            <a:r>
              <a:rPr lang="sv-SE" dirty="0"/>
              <a:t> and Intelligent Systems</a:t>
            </a:r>
          </a:p>
          <a:p>
            <a:r>
              <a:rPr lang="sv-SE" dirty="0"/>
              <a:t>Email: alexander.galozy@hh.se</a:t>
            </a:r>
          </a:p>
        </p:txBody>
      </p:sp>
    </p:spTree>
    <p:extLst>
      <p:ext uri="{BB962C8B-B14F-4D97-AF65-F5344CB8AC3E}">
        <p14:creationId xmlns:p14="http://schemas.microsoft.com/office/powerpoint/2010/main" val="4191655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5696F-C23F-45E5-9583-D5C9BA924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Natural Language Processing Pipeline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506B72D-5A5A-4448-92B5-F2BDBB940DDC}"/>
              </a:ext>
            </a:extLst>
          </p:cNvPr>
          <p:cNvSpPr/>
          <p:nvPr/>
        </p:nvSpPr>
        <p:spPr>
          <a:xfrm>
            <a:off x="1354414" y="2853203"/>
            <a:ext cx="1663795" cy="8250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Load Data</a:t>
            </a: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332EFC-163A-4EFE-BA78-DEEE4512F7D9}"/>
              </a:ext>
            </a:extLst>
          </p:cNvPr>
          <p:cNvSpPr/>
          <p:nvPr/>
        </p:nvSpPr>
        <p:spPr>
          <a:xfrm>
            <a:off x="3818022" y="2853203"/>
            <a:ext cx="1663795" cy="8250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/>
              <a:t>Preprocessing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BFD14D9-324F-4D13-8360-945A255E5D27}"/>
              </a:ext>
            </a:extLst>
          </p:cNvPr>
          <p:cNvSpPr/>
          <p:nvPr/>
        </p:nvSpPr>
        <p:spPr>
          <a:xfrm>
            <a:off x="6336631" y="2853202"/>
            <a:ext cx="1663795" cy="8250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Train Model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4B59E9D-4834-4358-A47E-A6AF291BC031}"/>
              </a:ext>
            </a:extLst>
          </p:cNvPr>
          <p:cNvSpPr/>
          <p:nvPr/>
        </p:nvSpPr>
        <p:spPr>
          <a:xfrm>
            <a:off x="8936597" y="2853201"/>
            <a:ext cx="1663795" cy="8250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Analysis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28C75A-2FCA-4021-8F2F-BB260F4F29AE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3018209" y="3265715"/>
            <a:ext cx="79981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6D03628-96F5-4CF5-A7A7-1B2ACB069ECC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5481817" y="3265714"/>
            <a:ext cx="854814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C74BF5D-A609-429C-A2DA-5EF8BF1AB6D2}"/>
              </a:ext>
            </a:extLst>
          </p:cNvPr>
          <p:cNvCxnSpPr>
            <a:stCxn id="6" idx="3"/>
            <a:endCxn id="7" idx="1"/>
          </p:cNvCxnSpPr>
          <p:nvPr/>
        </p:nvCxnSpPr>
        <p:spPr>
          <a:xfrm flipV="1">
            <a:off x="8000426" y="3265713"/>
            <a:ext cx="93617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748304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0D5D7-07E8-47F6-96A8-034491BF6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Load Data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5DC69-A091-4A1B-945C-682285C0C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The </a:t>
            </a:r>
            <a:r>
              <a:rPr lang="de-DE" dirty="0" err="1">
                <a:solidFill>
                  <a:schemeClr val="bg1"/>
                </a:solidFill>
              </a:rPr>
              <a:t>corpus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can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loaded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directly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into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memory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through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streaming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0CDE59-D033-41D1-94E6-9FC28C48FAB0}"/>
              </a:ext>
            </a:extLst>
          </p:cNvPr>
          <p:cNvSpPr/>
          <p:nvPr/>
        </p:nvSpPr>
        <p:spPr>
          <a:xfrm>
            <a:off x="1011795" y="2179434"/>
            <a:ext cx="8441589" cy="40701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gensim</a:t>
            </a:r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gensim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corpora</a:t>
            </a:r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de-DE" sz="11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smart_open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open</a:t>
            </a:r>
          </a:p>
          <a:p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load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into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memory</a:t>
            </a:r>
            <a:endParaRPr lang="de-DE" sz="11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sz="11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de-DE" sz="11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“This is a sentence about important things”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US" altLang="en-US" sz="1100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“Another sentence about important things”</a:t>
            </a:r>
            <a:r>
              <a:rPr lang="en-US" altLang="en-US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			“Again, another sentence”</a:t>
            </a:r>
            <a:r>
              <a:rPr lang="en-US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corpus_2 = [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open(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“sample.txt”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)]</a:t>
            </a:r>
            <a:r>
              <a:rPr lang="de-DE" sz="11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endParaRPr lang="de-DE" sz="11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#load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via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streaming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</a:t>
            </a:r>
            <a:endParaRPr lang="de-DE" sz="11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#first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define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that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iterates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over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</a:t>
            </a:r>
            <a:endParaRPr lang="de-DE" sz="11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b="1" dirty="0" err="1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de-DE" sz="1100" b="1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MyCorpus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iter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__(</a:t>
            </a:r>
            <a:r>
              <a:rPr lang="de-DE" sz="1100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self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open(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“sample.txt”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r>
              <a:rPr lang="en-US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</a:t>
            </a:r>
            <a:r>
              <a:rPr lang="en-US" sz="11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yield</a:t>
            </a:r>
            <a:r>
              <a:rPr lang="en-US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line</a:t>
            </a:r>
          </a:p>
          <a:p>
            <a:endParaRPr lang="en-US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endParaRPr lang="de-DE" sz="11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corpus_3 =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MyCorpus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#Memory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friendly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object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streams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iterated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over</a:t>
            </a:r>
            <a:endParaRPr lang="de-DE" sz="11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83155D-5B6D-4299-93FE-23D0E3AC2A21}"/>
              </a:ext>
            </a:extLst>
          </p:cNvPr>
          <p:cNvSpPr/>
          <p:nvPr/>
        </p:nvSpPr>
        <p:spPr>
          <a:xfrm>
            <a:off x="8167822" y="2791210"/>
            <a:ext cx="3414578" cy="229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The </a:t>
            </a:r>
            <a:r>
              <a:rPr lang="de-DE" dirty="0" err="1"/>
              <a:t>corpus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! Any </a:t>
            </a: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iterated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yields</a:t>
            </a:r>
            <a:r>
              <a:rPr lang="de-DE" dirty="0"/>
              <a:t> a </a:t>
            </a:r>
            <a:r>
              <a:rPr lang="de-DE" dirty="0" err="1"/>
              <a:t>document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156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D6497-4392-440E-BE16-451975346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59850"/>
            <a:ext cx="11158332" cy="1143000"/>
          </a:xfrm>
        </p:spPr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Preprocessing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C4377-DE71-4E6B-9E1B-941BD0996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Often</a:t>
            </a:r>
            <a:r>
              <a:rPr lang="de-DE" dirty="0">
                <a:solidFill>
                  <a:schemeClr val="bg1"/>
                </a:solidFill>
              </a:rPr>
              <a:t> a </a:t>
            </a:r>
            <a:r>
              <a:rPr lang="de-DE" dirty="0" err="1">
                <a:solidFill>
                  <a:schemeClr val="bg1"/>
                </a:solidFill>
              </a:rPr>
              <a:t>required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step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prepare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data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training</a:t>
            </a:r>
            <a:endParaRPr lang="de-DE" dirty="0">
              <a:solidFill>
                <a:schemeClr val="bg1"/>
              </a:solidFill>
            </a:endParaRPr>
          </a:p>
          <a:p>
            <a:pPr lvl="1"/>
            <a:r>
              <a:rPr lang="de-DE" dirty="0" err="1">
                <a:solidFill>
                  <a:schemeClr val="bg1"/>
                </a:solidFill>
              </a:rPr>
              <a:t>Depending</a:t>
            </a:r>
            <a:r>
              <a:rPr lang="de-DE" dirty="0">
                <a:solidFill>
                  <a:schemeClr val="bg1"/>
                </a:solidFill>
              </a:rPr>
              <a:t> on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language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task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might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include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de-DE" dirty="0" err="1">
                <a:solidFill>
                  <a:schemeClr val="bg1"/>
                </a:solidFill>
              </a:rPr>
              <a:t>Removal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frequent </a:t>
            </a:r>
            <a:r>
              <a:rPr lang="de-DE" dirty="0" err="1">
                <a:solidFill>
                  <a:schemeClr val="bg1"/>
                </a:solidFill>
              </a:rPr>
              <a:t>words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stop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words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text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normalization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remove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whitespaces</a:t>
            </a:r>
            <a:r>
              <a:rPr lang="de-DE" dirty="0">
                <a:solidFill>
                  <a:schemeClr val="bg1"/>
                </a:solidFill>
              </a:rPr>
              <a:t>, etc.</a:t>
            </a:r>
            <a:r>
              <a:rPr lang="de-DE" dirty="0"/>
              <a:t> </a:t>
            </a:r>
          </a:p>
          <a:p>
            <a:pPr lvl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2C407B-2362-40AF-B808-1BDD4543C99D}"/>
              </a:ext>
            </a:extLst>
          </p:cNvPr>
          <p:cNvSpPr/>
          <p:nvPr/>
        </p:nvSpPr>
        <p:spPr>
          <a:xfrm>
            <a:off x="1245551" y="2715697"/>
            <a:ext cx="10428518" cy="40701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gensim</a:t>
            </a:r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de-DE" sz="11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gensim.parsing.preprocessing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de-DE" sz="11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preprocess_string</a:t>
            </a:r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gensim.parsing.preprocessing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strip_punctuation</a:t>
            </a:r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gensim.parsing.preprocessing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de-DE" sz="11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remove_stopwords</a:t>
            </a:r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endParaRPr lang="de-DE" sz="11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1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de-DE" sz="11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[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“This is a sentence. Again, it is very important. More important than everything else”</a:t>
            </a:r>
            <a:r>
              <a:rPr lang="en-US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endParaRPr lang="en-US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#remove punctuations</a:t>
            </a:r>
          </a:p>
          <a:p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doc_pros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preprocess_string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 =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filters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strip_punctuation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&gt;&gt;&gt; [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sentence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Again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it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very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important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More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important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than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everything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#remove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stop</a:t>
            </a:r>
            <a:r>
              <a:rPr lang="de-DE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words</a:t>
            </a:r>
            <a:endParaRPr lang="de-DE" sz="11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doc_pros</a:t>
            </a:r>
            <a:r>
              <a:rPr lang="en-US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preprocess_string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 =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filters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remove_stopwords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&gt;&gt;&gt; [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sentence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Again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important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‘</a:t>
            </a:r>
            <a:r>
              <a:rPr lang="en-US" altLang="en-US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More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'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important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endParaRPr lang="en-US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#preprocess_string applies many filters as standard</a:t>
            </a:r>
          </a:p>
          <a:p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doc_pros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preprocess_string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 = </a:t>
            </a:r>
            <a:r>
              <a:rPr lang="de-DE" sz="11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sz="11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&gt;&gt;&gt; [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rgbClr val="0A0A0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sentenc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', 'import', '</a:t>
            </a:r>
            <a:r>
              <a:rPr lang="en-US" altLang="en-US" sz="1100" dirty="0">
                <a:solidFill>
                  <a:srgbClr val="0A0A0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JetBrainsMonoregular"/>
              </a:rPr>
              <a:t> '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A0A0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de-DE" sz="11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sz="11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DE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BF8A6C-E141-461B-9119-A97E9EC12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219" y="5256000"/>
            <a:ext cx="1744793" cy="137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374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7F0B0-9921-4AE5-8EF2-82D049EAB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>
                <a:solidFill>
                  <a:schemeClr val="bg1"/>
                </a:solidFill>
              </a:rPr>
              <a:t>What</a:t>
            </a:r>
            <a:r>
              <a:rPr lang="sv-SE" dirty="0">
                <a:solidFill>
                  <a:schemeClr val="bg1"/>
                </a:solidFill>
              </a:rPr>
              <a:t> is the </a:t>
            </a:r>
            <a:r>
              <a:rPr lang="sv-SE" dirty="0" err="1">
                <a:solidFill>
                  <a:schemeClr val="bg1"/>
                </a:solidFill>
              </a:rPr>
              <a:t>goal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of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Topic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modeling</a:t>
            </a:r>
            <a:r>
              <a:rPr lang="sv-SE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4BF8A-26B2-4CD5-9AAD-9062E8C9F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>
                <a:solidFill>
                  <a:schemeClr val="bg1"/>
                </a:solidFill>
              </a:rPr>
              <a:t>Find</a:t>
            </a:r>
            <a:r>
              <a:rPr lang="sv-SE" dirty="0">
                <a:solidFill>
                  <a:schemeClr val="bg1"/>
                </a:solidFill>
              </a:rPr>
              <a:t> the ”</a:t>
            </a:r>
            <a:r>
              <a:rPr lang="sv-SE" dirty="0" err="1">
                <a:solidFill>
                  <a:schemeClr val="bg1"/>
                </a:solidFill>
              </a:rPr>
              <a:t>topics</a:t>
            </a:r>
            <a:r>
              <a:rPr lang="sv-SE" dirty="0">
                <a:solidFill>
                  <a:schemeClr val="bg1"/>
                </a:solidFill>
              </a:rPr>
              <a:t>” in text data. </a:t>
            </a:r>
            <a:r>
              <a:rPr lang="sv-SE" dirty="0" err="1">
                <a:solidFill>
                  <a:schemeClr val="bg1"/>
                </a:solidFill>
              </a:rPr>
              <a:t>Certain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words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are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more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likely</a:t>
            </a:r>
            <a:r>
              <a:rPr lang="sv-SE" dirty="0">
                <a:solidFill>
                  <a:schemeClr val="bg1"/>
                </a:solidFill>
              </a:rPr>
              <a:t> to </a:t>
            </a:r>
            <a:r>
              <a:rPr lang="sv-SE" dirty="0" err="1">
                <a:solidFill>
                  <a:schemeClr val="bg1"/>
                </a:solidFill>
              </a:rPr>
              <a:t>occur</a:t>
            </a:r>
            <a:r>
              <a:rPr lang="sv-SE" dirty="0">
                <a:solidFill>
                  <a:schemeClr val="bg1"/>
                </a:solidFill>
              </a:rPr>
              <a:t> in </a:t>
            </a:r>
            <a:r>
              <a:rPr lang="sv-SE" dirty="0" err="1">
                <a:solidFill>
                  <a:schemeClr val="bg1"/>
                </a:solidFill>
              </a:rPr>
              <a:t>particular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topics</a:t>
            </a:r>
            <a:r>
              <a:rPr lang="sv-SE" dirty="0">
                <a:solidFill>
                  <a:schemeClr val="bg1"/>
                </a:solidFill>
              </a:rPr>
              <a:t>.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dirty="0">
                <a:solidFill>
                  <a:schemeClr val="bg1"/>
                </a:solidFill>
              </a:rPr>
              <a:t>For </a:t>
            </a:r>
            <a:r>
              <a:rPr lang="sv-SE" dirty="0" err="1">
                <a:solidFill>
                  <a:schemeClr val="bg1"/>
                </a:solidFill>
              </a:rPr>
              <a:t>example</a:t>
            </a:r>
            <a:r>
              <a:rPr lang="sv-SE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sv-SE" dirty="0">
                <a:solidFill>
                  <a:schemeClr val="bg1"/>
                </a:solidFill>
              </a:rPr>
              <a:t>Words like ”</a:t>
            </a:r>
            <a:r>
              <a:rPr lang="sv-SE" dirty="0" err="1">
                <a:solidFill>
                  <a:schemeClr val="bg1"/>
                </a:solidFill>
              </a:rPr>
              <a:t>engine</a:t>
            </a:r>
            <a:r>
              <a:rPr lang="sv-SE" dirty="0">
                <a:solidFill>
                  <a:schemeClr val="bg1"/>
                </a:solidFill>
              </a:rPr>
              <a:t>”, ”</a:t>
            </a:r>
            <a:r>
              <a:rPr lang="sv-SE" dirty="0" err="1">
                <a:solidFill>
                  <a:schemeClr val="bg1"/>
                </a:solidFill>
              </a:rPr>
              <a:t>car</a:t>
            </a:r>
            <a:r>
              <a:rPr lang="sv-SE" dirty="0">
                <a:solidFill>
                  <a:schemeClr val="bg1"/>
                </a:solidFill>
              </a:rPr>
              <a:t>” or ”</a:t>
            </a:r>
            <a:r>
              <a:rPr lang="sv-SE" dirty="0" err="1">
                <a:solidFill>
                  <a:schemeClr val="bg1"/>
                </a:solidFill>
              </a:rPr>
              <a:t>mileage</a:t>
            </a:r>
            <a:r>
              <a:rPr lang="sv-SE" dirty="0">
                <a:solidFill>
                  <a:schemeClr val="bg1"/>
                </a:solidFill>
              </a:rPr>
              <a:t>” </a:t>
            </a:r>
            <a:r>
              <a:rPr lang="sv-SE" dirty="0" err="1">
                <a:solidFill>
                  <a:schemeClr val="bg1"/>
                </a:solidFill>
              </a:rPr>
              <a:t>are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more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likely</a:t>
            </a:r>
            <a:r>
              <a:rPr lang="sv-SE" dirty="0">
                <a:solidFill>
                  <a:schemeClr val="bg1"/>
                </a:solidFill>
              </a:rPr>
              <a:t> to </a:t>
            </a:r>
            <a:r>
              <a:rPr lang="sv-SE" dirty="0" err="1">
                <a:solidFill>
                  <a:schemeClr val="bg1"/>
                </a:solidFill>
              </a:rPr>
              <a:t>appear</a:t>
            </a:r>
            <a:r>
              <a:rPr lang="sv-SE" dirty="0">
                <a:solidFill>
                  <a:schemeClr val="bg1"/>
                </a:solidFill>
              </a:rPr>
              <a:t> in </a:t>
            </a:r>
            <a:r>
              <a:rPr lang="sv-SE" dirty="0" err="1">
                <a:solidFill>
                  <a:schemeClr val="bg1"/>
                </a:solidFill>
              </a:rPr>
              <a:t>documents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about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automobiles</a:t>
            </a:r>
            <a:endParaRPr lang="sv-SE" dirty="0">
              <a:solidFill>
                <a:schemeClr val="bg1"/>
              </a:solidFill>
            </a:endParaRPr>
          </a:p>
          <a:p>
            <a:pPr lvl="1"/>
            <a:endParaRPr lang="sv-SE" dirty="0">
              <a:solidFill>
                <a:schemeClr val="bg1"/>
              </a:solidFill>
            </a:endParaRPr>
          </a:p>
          <a:p>
            <a:r>
              <a:rPr lang="sv-SE" dirty="0" err="1">
                <a:solidFill>
                  <a:schemeClr val="bg1"/>
                </a:solidFill>
              </a:rPr>
              <a:t>Documents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are</a:t>
            </a:r>
            <a:r>
              <a:rPr lang="sv-SE" dirty="0">
                <a:solidFill>
                  <a:schemeClr val="bg1"/>
                </a:solidFill>
              </a:rPr>
              <a:t> a </a:t>
            </a:r>
            <a:r>
              <a:rPr lang="sv-SE" dirty="0" err="1">
                <a:solidFill>
                  <a:schemeClr val="bg1"/>
                </a:solidFill>
              </a:rPr>
              <a:t>mixture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of</a:t>
            </a:r>
            <a:r>
              <a:rPr lang="sv-SE" dirty="0">
                <a:solidFill>
                  <a:schemeClr val="bg1"/>
                </a:solidFill>
              </a:rPr>
              <a:t> ”</a:t>
            </a:r>
            <a:r>
              <a:rPr lang="sv-SE" dirty="0" err="1">
                <a:solidFill>
                  <a:schemeClr val="bg1"/>
                </a:solidFill>
              </a:rPr>
              <a:t>topics</a:t>
            </a:r>
            <a:r>
              <a:rPr lang="sv-SE" dirty="0">
                <a:solidFill>
                  <a:schemeClr val="bg1"/>
                </a:solidFill>
              </a:rPr>
              <a:t>”, </a:t>
            </a:r>
            <a:r>
              <a:rPr lang="sv-SE" dirty="0" err="1">
                <a:solidFill>
                  <a:schemeClr val="bg1"/>
                </a:solidFill>
              </a:rPr>
              <a:t>each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topic</a:t>
            </a:r>
            <a:r>
              <a:rPr lang="sv-SE" dirty="0">
                <a:solidFill>
                  <a:schemeClr val="bg1"/>
                </a:solidFill>
              </a:rPr>
              <a:t> is </a:t>
            </a:r>
            <a:r>
              <a:rPr lang="sv-SE" dirty="0" err="1">
                <a:solidFill>
                  <a:schemeClr val="bg1"/>
                </a:solidFill>
              </a:rPr>
              <a:t>associated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with</a:t>
            </a:r>
            <a:r>
              <a:rPr lang="sv-SE" dirty="0">
                <a:solidFill>
                  <a:schemeClr val="bg1"/>
                </a:solidFill>
              </a:rPr>
              <a:t> a ”cluster” </a:t>
            </a:r>
            <a:r>
              <a:rPr lang="sv-SE" dirty="0" err="1">
                <a:solidFill>
                  <a:schemeClr val="bg1"/>
                </a:solidFill>
              </a:rPr>
              <a:t>of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words</a:t>
            </a:r>
            <a:r>
              <a:rPr lang="sv-SE" dirty="0">
                <a:solidFill>
                  <a:schemeClr val="bg1"/>
                </a:solidFill>
              </a:rPr>
              <a:t>. </a:t>
            </a:r>
            <a:r>
              <a:rPr lang="sv-SE" dirty="0" err="1">
                <a:solidFill>
                  <a:schemeClr val="bg1"/>
                </a:solidFill>
              </a:rPr>
              <a:t>Topic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models</a:t>
            </a:r>
            <a:r>
              <a:rPr lang="sv-SE" dirty="0">
                <a:solidFill>
                  <a:schemeClr val="bg1"/>
                </a:solidFill>
              </a:rPr>
              <a:t> try to </a:t>
            </a:r>
            <a:r>
              <a:rPr lang="sv-SE" dirty="0" err="1">
                <a:solidFill>
                  <a:schemeClr val="bg1"/>
                </a:solidFill>
              </a:rPr>
              <a:t>learn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this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hidden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topic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structure</a:t>
            </a:r>
            <a:r>
              <a:rPr lang="sv-SE" dirty="0">
                <a:solidFill>
                  <a:schemeClr val="bg1"/>
                </a:solidFill>
              </a:rPr>
              <a:t>.</a:t>
            </a:r>
          </a:p>
          <a:p>
            <a:endParaRPr lang="sv-S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448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1DBF1-66BD-46EE-99BF-2BF84FCAB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Model: LSA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7209D-0137-4CEA-A449-F7C9266BF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90626"/>
            <a:ext cx="11158331" cy="1775979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Latent </a:t>
            </a:r>
            <a:r>
              <a:rPr lang="de-DE" dirty="0" err="1">
                <a:solidFill>
                  <a:schemeClr val="bg1"/>
                </a:solidFill>
              </a:rPr>
              <a:t>Semantic</a:t>
            </a:r>
            <a:r>
              <a:rPr lang="de-DE" dirty="0">
                <a:solidFill>
                  <a:schemeClr val="bg1"/>
                </a:solidFill>
              </a:rPr>
              <a:t> Analysis (</a:t>
            </a:r>
            <a:r>
              <a:rPr lang="de-DE" dirty="0" err="1">
                <a:solidFill>
                  <a:schemeClr val="bg1"/>
                </a:solidFill>
              </a:rPr>
              <a:t>or</a:t>
            </a:r>
            <a:r>
              <a:rPr lang="de-DE" dirty="0">
                <a:solidFill>
                  <a:schemeClr val="bg1"/>
                </a:solidFill>
              </a:rPr>
              <a:t> LSI)</a:t>
            </a:r>
          </a:p>
          <a:p>
            <a:r>
              <a:rPr lang="de-DE" dirty="0" err="1">
                <a:solidFill>
                  <a:schemeClr val="bg1"/>
                </a:solidFill>
              </a:rPr>
              <a:t>Dimentionally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reduction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de-DE" dirty="0" err="1">
                <a:solidFill>
                  <a:schemeClr val="bg1"/>
                </a:solidFill>
              </a:rPr>
              <a:t>Factorizing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document</a:t>
            </a:r>
            <a:r>
              <a:rPr lang="de-DE" dirty="0">
                <a:solidFill>
                  <a:schemeClr val="bg1"/>
                </a:solidFill>
              </a:rPr>
              <a:t>-term Matrix </a:t>
            </a:r>
            <a:r>
              <a:rPr lang="de-DE" dirty="0" err="1">
                <a:solidFill>
                  <a:schemeClr val="bg1"/>
                </a:solidFill>
              </a:rPr>
              <a:t>using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truncated</a:t>
            </a:r>
            <a:r>
              <a:rPr lang="de-DE" dirty="0">
                <a:solidFill>
                  <a:schemeClr val="bg1"/>
                </a:solidFill>
              </a:rPr>
              <a:t> SVD</a:t>
            </a:r>
          </a:p>
          <a:p>
            <a:r>
              <a:rPr lang="de-DE" dirty="0">
                <a:solidFill>
                  <a:schemeClr val="bg1"/>
                </a:solidFill>
              </a:rPr>
              <a:t>Keeping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k </a:t>
            </a:r>
            <a:r>
              <a:rPr lang="de-DE" dirty="0" err="1">
                <a:solidFill>
                  <a:schemeClr val="bg1"/>
                </a:solidFill>
              </a:rPr>
              <a:t>highest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eigenvalues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form a </a:t>
            </a:r>
            <a:r>
              <a:rPr lang="de-DE" dirty="0" err="1">
                <a:solidFill>
                  <a:schemeClr val="bg1"/>
                </a:solidFill>
              </a:rPr>
              <a:t>low</a:t>
            </a:r>
            <a:r>
              <a:rPr lang="de-DE" dirty="0">
                <a:solidFill>
                  <a:schemeClr val="bg1"/>
                </a:solidFill>
              </a:rPr>
              <a:t> rank </a:t>
            </a:r>
            <a:r>
              <a:rPr lang="de-DE" dirty="0" err="1">
                <a:solidFill>
                  <a:schemeClr val="bg1"/>
                </a:solidFill>
              </a:rPr>
              <a:t>approximation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document</a:t>
            </a:r>
            <a:r>
              <a:rPr lang="de-DE" dirty="0">
                <a:solidFill>
                  <a:schemeClr val="bg1"/>
                </a:solidFill>
              </a:rPr>
              <a:t>-term </a:t>
            </a:r>
            <a:r>
              <a:rPr lang="de-DE" dirty="0" err="1">
                <a:solidFill>
                  <a:schemeClr val="bg1"/>
                </a:solidFill>
              </a:rPr>
              <a:t>matrix</a:t>
            </a:r>
            <a:r>
              <a:rPr lang="de-DE" dirty="0">
                <a:solidFill>
                  <a:schemeClr val="bg1"/>
                </a:solidFill>
              </a:rPr>
              <a:t> C.  A </a:t>
            </a:r>
            <a:r>
              <a:rPr lang="de-DE" dirty="0" err="1">
                <a:solidFill>
                  <a:schemeClr val="bg1"/>
                </a:solidFill>
              </a:rPr>
              <a:t>topic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linear </a:t>
            </a:r>
            <a:r>
              <a:rPr lang="de-DE" dirty="0" err="1">
                <a:solidFill>
                  <a:schemeClr val="bg1"/>
                </a:solidFill>
              </a:rPr>
              <a:t>combination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words</a:t>
            </a:r>
            <a:r>
              <a:rPr lang="de-DE" dirty="0">
                <a:solidFill>
                  <a:schemeClr val="bg1"/>
                </a:solidFill>
              </a:rPr>
              <a:t> (</a:t>
            </a:r>
            <a:r>
              <a:rPr lang="de-DE" dirty="0" err="1">
                <a:solidFill>
                  <a:schemeClr val="bg1"/>
                </a:solidFill>
              </a:rPr>
              <a:t>terms</a:t>
            </a:r>
            <a:r>
              <a:rPr lang="de-DE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62E70-FF1E-4D58-9088-95B0FC909973}"/>
              </a:ext>
            </a:extLst>
          </p:cNvPr>
          <p:cNvSpPr/>
          <p:nvPr/>
        </p:nvSpPr>
        <p:spPr>
          <a:xfrm>
            <a:off x="2143125" y="3562044"/>
            <a:ext cx="1209675" cy="197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</a:rPr>
              <a:t>C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838A0F-37D5-40F7-B7E1-8675CB4F7BC1}"/>
              </a:ext>
            </a:extLst>
          </p:cNvPr>
          <p:cNvSpPr/>
          <p:nvPr/>
        </p:nvSpPr>
        <p:spPr>
          <a:xfrm>
            <a:off x="4216353" y="3562042"/>
            <a:ext cx="1796200" cy="197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</a:rPr>
              <a:t>U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F1920F-7C5A-409D-931B-590507DE9208}"/>
              </a:ext>
            </a:extLst>
          </p:cNvPr>
          <p:cNvSpPr/>
          <p:nvPr/>
        </p:nvSpPr>
        <p:spPr>
          <a:xfrm>
            <a:off x="8248458" y="3881467"/>
            <a:ext cx="1209675" cy="12001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200" dirty="0">
              <a:solidFill>
                <a:schemeClr val="bg1"/>
              </a:solidFill>
            </a:endParaRPr>
          </a:p>
          <a:p>
            <a:pPr algn="ctr"/>
            <a:r>
              <a:rPr lang="de-DE" sz="3200" dirty="0">
                <a:solidFill>
                  <a:schemeClr val="bg1"/>
                </a:solidFill>
              </a:rPr>
              <a:t>V</a:t>
            </a:r>
            <a:r>
              <a:rPr lang="de-DE" sz="3200" baseline="30000" dirty="0">
                <a:solidFill>
                  <a:schemeClr val="bg1"/>
                </a:solidFill>
              </a:rPr>
              <a:t>T</a:t>
            </a:r>
            <a:endParaRPr lang="en-US" sz="3200" baseline="300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6C4D77-8EE2-43E7-8458-5A75A0044A7C}"/>
              </a:ext>
            </a:extLst>
          </p:cNvPr>
          <p:cNvSpPr/>
          <p:nvPr/>
        </p:nvSpPr>
        <p:spPr>
          <a:xfrm>
            <a:off x="6552993" y="3562040"/>
            <a:ext cx="1209675" cy="1971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∑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DB040E-AF9A-433D-A544-8FF12282E0F1}"/>
              </a:ext>
            </a:extLst>
          </p:cNvPr>
          <p:cNvSpPr txBox="1"/>
          <p:nvPr/>
        </p:nvSpPr>
        <p:spPr>
          <a:xfrm>
            <a:off x="3525381" y="4162117"/>
            <a:ext cx="485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=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96B488-2219-4EFB-BA70-032D3FED0942}"/>
              </a:ext>
            </a:extLst>
          </p:cNvPr>
          <p:cNvSpPr txBox="1"/>
          <p:nvPr/>
        </p:nvSpPr>
        <p:spPr>
          <a:xfrm>
            <a:off x="6067203" y="4162117"/>
            <a:ext cx="485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X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E1443B-65A1-48A9-A556-C16F2A267334}"/>
              </a:ext>
            </a:extLst>
          </p:cNvPr>
          <p:cNvSpPr txBox="1"/>
          <p:nvPr/>
        </p:nvSpPr>
        <p:spPr>
          <a:xfrm>
            <a:off x="7734016" y="4162117"/>
            <a:ext cx="485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X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734763-BF7B-4198-8DD3-3E514F4BCB75}"/>
              </a:ext>
            </a:extLst>
          </p:cNvPr>
          <p:cNvSpPr txBox="1"/>
          <p:nvPr/>
        </p:nvSpPr>
        <p:spPr>
          <a:xfrm>
            <a:off x="7507647" y="3300412"/>
            <a:ext cx="2899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	</a:t>
            </a:r>
            <a:r>
              <a:rPr lang="de-DE" b="1" dirty="0" err="1">
                <a:solidFill>
                  <a:schemeClr val="bg1"/>
                </a:solidFill>
              </a:rPr>
              <a:t>term</a:t>
            </a:r>
            <a:r>
              <a:rPr lang="de-DE" b="1" dirty="0">
                <a:solidFill>
                  <a:schemeClr val="bg1"/>
                </a:solidFill>
              </a:rPr>
              <a:t>-topic </a:t>
            </a:r>
            <a:r>
              <a:rPr lang="de-DE" b="1" dirty="0" err="1">
                <a:solidFill>
                  <a:schemeClr val="bg1"/>
                </a:solidFill>
              </a:rPr>
              <a:t>matrix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5B4E65-8062-44A2-82F6-5FD6E0FC9A3A}"/>
              </a:ext>
            </a:extLst>
          </p:cNvPr>
          <p:cNvSpPr txBox="1"/>
          <p:nvPr/>
        </p:nvSpPr>
        <p:spPr>
          <a:xfrm>
            <a:off x="3813531" y="2975250"/>
            <a:ext cx="2934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document</a:t>
            </a:r>
            <a:r>
              <a:rPr lang="de-DE" b="1" dirty="0">
                <a:solidFill>
                  <a:schemeClr val="bg1"/>
                </a:solidFill>
              </a:rPr>
              <a:t>-term </a:t>
            </a:r>
            <a:r>
              <a:rPr lang="de-DE" b="1" dirty="0" err="1">
                <a:solidFill>
                  <a:schemeClr val="bg1"/>
                </a:solidFill>
              </a:rPr>
              <a:t>matrix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710E3E-6748-41F3-8274-9EA9E62D066C}"/>
              </a:ext>
            </a:extLst>
          </p:cNvPr>
          <p:cNvSpPr txBox="1"/>
          <p:nvPr/>
        </p:nvSpPr>
        <p:spPr>
          <a:xfrm>
            <a:off x="2374545" y="3196778"/>
            <a:ext cx="784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terms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491D26-624A-49D5-8FA3-6608C0D8C269}"/>
              </a:ext>
            </a:extLst>
          </p:cNvPr>
          <p:cNvSpPr txBox="1"/>
          <p:nvPr/>
        </p:nvSpPr>
        <p:spPr>
          <a:xfrm rot="16200000">
            <a:off x="1239321" y="4272527"/>
            <a:ext cx="132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documents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9340D2-05C8-4A48-A569-09F4B9D3EF21}"/>
              </a:ext>
            </a:extLst>
          </p:cNvPr>
          <p:cNvSpPr txBox="1"/>
          <p:nvPr/>
        </p:nvSpPr>
        <p:spPr>
          <a:xfrm>
            <a:off x="2143125" y="6427113"/>
            <a:ext cx="9831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https://www.analyticsvidhya.com/blog/2018/10/stepwise-guide-topic-modeling-latent-semantic-analysis/</a:t>
            </a:r>
          </a:p>
          <a:p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D017D9F-04F3-45CD-AA82-A5AF2B00B09F}"/>
              </a:ext>
            </a:extLst>
          </p:cNvPr>
          <p:cNvSpPr/>
          <p:nvPr/>
        </p:nvSpPr>
        <p:spPr>
          <a:xfrm>
            <a:off x="4218105" y="3558880"/>
            <a:ext cx="694073" cy="197483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bg1"/>
                </a:solidFill>
              </a:rPr>
              <a:t>U</a:t>
            </a:r>
            <a:r>
              <a:rPr lang="de-DE" baseline="-25000" dirty="0" err="1">
                <a:solidFill>
                  <a:schemeClr val="bg1"/>
                </a:solidFill>
              </a:rPr>
              <a:t>k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E47B0C-3598-4A35-94A4-C42236339E63}"/>
              </a:ext>
            </a:extLst>
          </p:cNvPr>
          <p:cNvSpPr/>
          <p:nvPr/>
        </p:nvSpPr>
        <p:spPr>
          <a:xfrm>
            <a:off x="6552993" y="3579043"/>
            <a:ext cx="628857" cy="60196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∑</a:t>
            </a:r>
            <a:r>
              <a:rPr lang="en-US" sz="1800" baseline="-25000" dirty="0">
                <a:solidFill>
                  <a:schemeClr val="bg1"/>
                </a:solidFill>
              </a:rPr>
              <a:t>k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A9A44B6-9D75-45B9-B26F-27B426550C10}"/>
              </a:ext>
            </a:extLst>
          </p:cNvPr>
          <p:cNvSpPr/>
          <p:nvPr/>
        </p:nvSpPr>
        <p:spPr>
          <a:xfrm>
            <a:off x="8248457" y="3892666"/>
            <a:ext cx="1209675" cy="49996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 err="1">
                <a:solidFill>
                  <a:schemeClr val="bg1"/>
                </a:solidFill>
              </a:rPr>
              <a:t>V</a:t>
            </a:r>
            <a:r>
              <a:rPr lang="de-DE" sz="1800" baseline="-25000" dirty="0" err="1">
                <a:solidFill>
                  <a:schemeClr val="bg1"/>
                </a:solidFill>
              </a:rPr>
              <a:t>k</a:t>
            </a:r>
            <a:r>
              <a:rPr lang="de-DE" sz="1800" baseline="30000" dirty="0" err="1">
                <a:solidFill>
                  <a:schemeClr val="bg1"/>
                </a:solidFill>
              </a:rPr>
              <a:t>T</a:t>
            </a:r>
            <a:endParaRPr lang="en-US" sz="1800" baseline="300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FF2A84-723A-4AB2-BB9F-698BA472E107}"/>
              </a:ext>
            </a:extLst>
          </p:cNvPr>
          <p:cNvSpPr txBox="1"/>
          <p:nvPr/>
        </p:nvSpPr>
        <p:spPr>
          <a:xfrm>
            <a:off x="9458132" y="3957980"/>
            <a:ext cx="226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305AD48-4E85-4ECE-88B1-F3B6A89C2AAD}"/>
              </a:ext>
            </a:extLst>
          </p:cNvPr>
          <p:cNvSpPr txBox="1"/>
          <p:nvPr/>
        </p:nvSpPr>
        <p:spPr>
          <a:xfrm>
            <a:off x="8676945" y="3558880"/>
            <a:ext cx="226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1AFA15-87C1-435F-A97C-CB4DAD871705}"/>
              </a:ext>
            </a:extLst>
          </p:cNvPr>
          <p:cNvSpPr txBox="1"/>
          <p:nvPr/>
        </p:nvSpPr>
        <p:spPr>
          <a:xfrm>
            <a:off x="6747813" y="3223236"/>
            <a:ext cx="226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DC79E6-E444-4429-B10D-B72E357F042A}"/>
              </a:ext>
            </a:extLst>
          </p:cNvPr>
          <p:cNvSpPr txBox="1"/>
          <p:nvPr/>
        </p:nvSpPr>
        <p:spPr>
          <a:xfrm>
            <a:off x="6276968" y="3669073"/>
            <a:ext cx="226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7CDACD-7785-4D5D-BBED-49AB66600E88}"/>
              </a:ext>
            </a:extLst>
          </p:cNvPr>
          <p:cNvSpPr txBox="1"/>
          <p:nvPr/>
        </p:nvSpPr>
        <p:spPr>
          <a:xfrm>
            <a:off x="4398470" y="3266082"/>
            <a:ext cx="226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488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535BAB4-ED51-4D6D-90DB-99FE8D591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15" y="273600"/>
            <a:ext cx="11158332" cy="1143000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LSA – simple </a:t>
            </a:r>
            <a:r>
              <a:rPr lang="de-DE" dirty="0" err="1">
                <a:solidFill>
                  <a:schemeClr val="bg1"/>
                </a:solidFill>
              </a:rPr>
              <a:t>example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using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20-newsgroups </a:t>
            </a:r>
            <a:r>
              <a:rPr lang="de-DE" dirty="0" err="1">
                <a:solidFill>
                  <a:schemeClr val="bg1"/>
                </a:solidFill>
              </a:rPr>
              <a:t>corpus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09C80F-A870-4969-A331-6DBBC1137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22" y="1116480"/>
            <a:ext cx="11363325" cy="41052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6787FEE-9D87-44D1-85BE-5D2F39AF3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22" y="5409886"/>
            <a:ext cx="11277600" cy="88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50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37C06-B83F-4418-A702-3BBFB2DA1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Latent </a:t>
            </a:r>
            <a:r>
              <a:rPr lang="de-DE" dirty="0" err="1">
                <a:solidFill>
                  <a:schemeClr val="bg1"/>
                </a:solidFill>
              </a:rPr>
              <a:t>Dirichlet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Allocation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„</a:t>
            </a:r>
            <a:r>
              <a:rPr lang="de-DE" dirty="0" err="1">
                <a:solidFill>
                  <a:schemeClr val="bg1"/>
                </a:solidFill>
              </a:rPr>
              <a:t>Probabilistc</a:t>
            </a:r>
            <a:r>
              <a:rPr lang="de-DE" dirty="0">
                <a:solidFill>
                  <a:schemeClr val="bg1"/>
                </a:solidFill>
              </a:rPr>
              <a:t>“ LSA </a:t>
            </a:r>
            <a:r>
              <a:rPr lang="de-DE" dirty="0" err="1">
                <a:solidFill>
                  <a:schemeClr val="bg1"/>
                </a:solidFill>
              </a:rPr>
              <a:t>using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Dirichlet</a:t>
            </a:r>
            <a:r>
              <a:rPr lang="de-DE" dirty="0">
                <a:solidFill>
                  <a:schemeClr val="bg1"/>
                </a:solidFill>
              </a:rPr>
              <a:t> Distribution (multivariate variant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Beta- </a:t>
            </a:r>
            <a:r>
              <a:rPr lang="de-DE" dirty="0" err="1">
                <a:solidFill>
                  <a:schemeClr val="bg1"/>
                </a:solidFill>
              </a:rPr>
              <a:t>distribution</a:t>
            </a:r>
            <a:r>
              <a:rPr lang="de-DE" dirty="0">
                <a:solidFill>
                  <a:schemeClr val="bg1"/>
                </a:solidFill>
              </a:rPr>
              <a:t>)</a:t>
            </a:r>
          </a:p>
          <a:p>
            <a:r>
              <a:rPr lang="de-DE" dirty="0">
                <a:solidFill>
                  <a:schemeClr val="bg1"/>
                </a:solidFill>
              </a:rPr>
              <a:t>Intuition: A </a:t>
            </a:r>
            <a:r>
              <a:rPr lang="de-DE" dirty="0" err="1">
                <a:solidFill>
                  <a:schemeClr val="bg1"/>
                </a:solidFill>
              </a:rPr>
              <a:t>few</a:t>
            </a:r>
            <a:r>
              <a:rPr lang="de-DE" dirty="0">
                <a:solidFill>
                  <a:schemeClr val="bg1"/>
                </a:solidFill>
              </a:rPr>
              <a:t> „</a:t>
            </a:r>
            <a:r>
              <a:rPr lang="de-DE" dirty="0" err="1">
                <a:solidFill>
                  <a:schemeClr val="bg1"/>
                </a:solidFill>
              </a:rPr>
              <a:t>important</a:t>
            </a:r>
            <a:r>
              <a:rPr lang="de-DE" dirty="0">
                <a:solidFill>
                  <a:schemeClr val="bg1"/>
                </a:solidFill>
              </a:rPr>
              <a:t>“ </a:t>
            </a:r>
            <a:r>
              <a:rPr lang="de-DE" dirty="0" err="1">
                <a:solidFill>
                  <a:schemeClr val="bg1"/>
                </a:solidFill>
              </a:rPr>
              <a:t>words</a:t>
            </a:r>
            <a:r>
              <a:rPr lang="de-DE" dirty="0">
                <a:solidFill>
                  <a:schemeClr val="bg1"/>
                </a:solidFill>
              </a:rPr>
              <a:t> in a </a:t>
            </a:r>
            <a:r>
              <a:rPr lang="de-DE" dirty="0" err="1">
                <a:solidFill>
                  <a:schemeClr val="bg1"/>
                </a:solidFill>
              </a:rPr>
              <a:t>text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determine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topic</a:t>
            </a:r>
            <a:r>
              <a:rPr lang="de-DE" dirty="0">
                <a:solidFill>
                  <a:schemeClr val="bg1"/>
                </a:solidFill>
              </a:rPr>
              <a:t> (</a:t>
            </a:r>
            <a:r>
              <a:rPr lang="de-DE" dirty="0" err="1">
                <a:solidFill>
                  <a:schemeClr val="bg1"/>
                </a:solidFill>
              </a:rPr>
              <a:t>distribution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over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words</a:t>
            </a:r>
            <a:r>
              <a:rPr lang="de-DE" dirty="0">
                <a:solidFill>
                  <a:schemeClr val="bg1"/>
                </a:solidFill>
              </a:rPr>
              <a:t>) and </a:t>
            </a:r>
            <a:r>
              <a:rPr lang="de-DE" dirty="0" err="1">
                <a:solidFill>
                  <a:schemeClr val="bg1"/>
                </a:solidFill>
              </a:rPr>
              <a:t>each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document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determined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by</a:t>
            </a:r>
            <a:r>
              <a:rPr lang="de-DE" dirty="0">
                <a:solidFill>
                  <a:schemeClr val="bg1"/>
                </a:solidFill>
              </a:rPr>
              <a:t> a </a:t>
            </a:r>
            <a:r>
              <a:rPr lang="de-DE" dirty="0" err="1">
                <a:solidFill>
                  <a:schemeClr val="bg1"/>
                </a:solidFill>
              </a:rPr>
              <a:t>distribution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over</a:t>
            </a:r>
            <a:r>
              <a:rPr lang="de-DE" dirty="0">
                <a:solidFill>
                  <a:schemeClr val="bg1"/>
                </a:solidFill>
              </a:rPr>
              <a:t> (</a:t>
            </a:r>
            <a:r>
              <a:rPr lang="de-DE" dirty="0" err="1">
                <a:solidFill>
                  <a:schemeClr val="bg1"/>
                </a:solidFill>
              </a:rPr>
              <a:t>few</a:t>
            </a:r>
            <a:r>
              <a:rPr lang="de-DE" dirty="0">
                <a:solidFill>
                  <a:schemeClr val="bg1"/>
                </a:solidFill>
              </a:rPr>
              <a:t>) </a:t>
            </a:r>
            <a:r>
              <a:rPr lang="de-DE" dirty="0" err="1">
                <a:solidFill>
                  <a:schemeClr val="bg1"/>
                </a:solidFill>
              </a:rPr>
              <a:t>topics</a:t>
            </a:r>
            <a:r>
              <a:rPr lang="de-DE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AC59B09-3765-4C21-A221-DAB360F5C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1811"/>
            <a:ext cx="11158538" cy="1143000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Model: LDA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4983C3-B6CA-4AA0-9DD9-F97ECCC32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15" y="1090445"/>
            <a:ext cx="6819900" cy="35147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609CDE-11A5-4EE8-90FA-97D38BF5DC9D}"/>
              </a:ext>
            </a:extLst>
          </p:cNvPr>
          <p:cNvSpPr txBox="1"/>
          <p:nvPr/>
        </p:nvSpPr>
        <p:spPr>
          <a:xfrm>
            <a:off x="2252913" y="6419852"/>
            <a:ext cx="65096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https://towardsdatascience.com/light-on-math-machine-learning-intuitive-guide-to-latent-dirichlet-allocation-437c81220158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F3492F7-A856-4946-99C7-882C47DC130D}"/>
              </a:ext>
            </a:extLst>
          </p:cNvPr>
          <p:cNvSpPr/>
          <p:nvPr/>
        </p:nvSpPr>
        <p:spPr>
          <a:xfrm>
            <a:off x="2640910" y="5205201"/>
            <a:ext cx="1800225" cy="7905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Sample </a:t>
            </a:r>
            <a:r>
              <a:rPr lang="de-DE" dirty="0" err="1">
                <a:solidFill>
                  <a:schemeClr val="tx1"/>
                </a:solidFill>
              </a:rPr>
              <a:t>topic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from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topic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distributon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D8E6F73-40E7-44FA-9FCB-DFC3FF2D4003}"/>
              </a:ext>
            </a:extLst>
          </p:cNvPr>
          <p:cNvSpPr/>
          <p:nvPr/>
        </p:nvSpPr>
        <p:spPr>
          <a:xfrm>
            <a:off x="4981575" y="5081376"/>
            <a:ext cx="1685925" cy="10382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Sample </a:t>
            </a:r>
            <a:r>
              <a:rPr lang="de-DE" dirty="0" err="1">
                <a:solidFill>
                  <a:schemeClr val="tx1"/>
                </a:solidFill>
              </a:rPr>
              <a:t>word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from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word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distribution</a:t>
            </a:r>
            <a:r>
              <a:rPr lang="de-DE" dirty="0">
                <a:solidFill>
                  <a:schemeClr val="tx1"/>
                </a:solidFill>
              </a:rPr>
              <a:t> in </a:t>
            </a:r>
            <a:r>
              <a:rPr lang="de-DE" dirty="0" err="1">
                <a:solidFill>
                  <a:schemeClr val="tx1"/>
                </a:solidFill>
              </a:rPr>
              <a:t>topic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47D0D44-BD1A-428D-A070-6507206B5BC4}"/>
              </a:ext>
            </a:extLst>
          </p:cNvPr>
          <p:cNvSpPr/>
          <p:nvPr/>
        </p:nvSpPr>
        <p:spPr>
          <a:xfrm>
            <a:off x="7207940" y="5281401"/>
            <a:ext cx="1685925" cy="6381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Add </a:t>
            </a:r>
            <a:r>
              <a:rPr lang="de-DE" dirty="0" err="1">
                <a:solidFill>
                  <a:schemeClr val="tx1"/>
                </a:solidFill>
              </a:rPr>
              <a:t>word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document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846FED-AB39-41DD-B43D-F5BED1C3C225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4441135" y="5600489"/>
            <a:ext cx="5404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9AAF44A-F003-4A56-B28A-8967FC1556B8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6667500" y="5600489"/>
            <a:ext cx="5404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B3FEB34B-7387-4388-BA56-5A60F9DA3025}"/>
              </a:ext>
            </a:extLst>
          </p:cNvPr>
          <p:cNvCxnSpPr>
            <a:cxnSpLocks/>
            <a:stCxn id="10" idx="3"/>
            <a:endCxn id="8" idx="1"/>
          </p:cNvCxnSpPr>
          <p:nvPr/>
        </p:nvCxnSpPr>
        <p:spPr>
          <a:xfrm flipH="1">
            <a:off x="2640910" y="5600489"/>
            <a:ext cx="6252955" cy="12700"/>
          </a:xfrm>
          <a:prstGeom prst="bentConnector5">
            <a:avLst>
              <a:gd name="adj1" fmla="val -3656"/>
              <a:gd name="adj2" fmla="val 4912504"/>
              <a:gd name="adj3" fmla="val 103656"/>
            </a:avLst>
          </a:prstGeom>
          <a:ln>
            <a:tailEnd type="triangle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D8B67CAC-BD21-4B30-A83A-0D051EA91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2885" y="1099923"/>
            <a:ext cx="4686300" cy="3507873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7CD01A2-6DB4-43DF-92DE-61A97654A5A6}"/>
              </a:ext>
            </a:extLst>
          </p:cNvPr>
          <p:cNvSpPr txBox="1"/>
          <p:nvPr/>
        </p:nvSpPr>
        <p:spPr>
          <a:xfrm>
            <a:off x="609600" y="4784403"/>
            <a:ext cx="2606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</a:rPr>
              <a:t>For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each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document</a:t>
            </a:r>
            <a:r>
              <a:rPr lang="de-DE" b="1" dirty="0">
                <a:solidFill>
                  <a:schemeClr val="bg1"/>
                </a:solidFill>
              </a:rPr>
              <a:t> do:</a:t>
            </a:r>
            <a:endParaRPr lang="en-US" b="1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084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2EF4ED-893D-4CDF-9151-4A0C60498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296" y="1134896"/>
            <a:ext cx="11382375" cy="408622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E1E39E1-C8D1-4DE5-8DF9-D8DA62F69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3050"/>
            <a:ext cx="11158538" cy="1143000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LDA – simple </a:t>
            </a:r>
            <a:r>
              <a:rPr lang="de-DE" dirty="0" err="1">
                <a:solidFill>
                  <a:schemeClr val="bg1"/>
                </a:solidFill>
              </a:rPr>
              <a:t>example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using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20-newsgroups </a:t>
            </a:r>
            <a:r>
              <a:rPr lang="de-DE" dirty="0" err="1">
                <a:solidFill>
                  <a:schemeClr val="bg1"/>
                </a:solidFill>
              </a:rPr>
              <a:t>corpus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7766B2-CABD-4467-956F-142C498CE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95" y="5296688"/>
            <a:ext cx="11382375" cy="85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19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9D986-EB22-4626-826C-599FA99AA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Model – Word2Vec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1A0D8-88E8-4EE8-A1BB-5B5CF40E8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Like LSA </a:t>
            </a:r>
            <a:r>
              <a:rPr lang="de-DE" dirty="0" err="1">
                <a:solidFill>
                  <a:schemeClr val="bg1"/>
                </a:solidFill>
              </a:rPr>
              <a:t>or</a:t>
            </a:r>
            <a:r>
              <a:rPr lang="de-DE" dirty="0">
                <a:solidFill>
                  <a:schemeClr val="bg1"/>
                </a:solidFill>
              </a:rPr>
              <a:t> LDA, Word2Vec </a:t>
            </a:r>
            <a:r>
              <a:rPr lang="de-DE" dirty="0" err="1">
                <a:solidFill>
                  <a:schemeClr val="bg1"/>
                </a:solidFill>
              </a:rPr>
              <a:t>computes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dense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embedding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vectors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words</a:t>
            </a:r>
            <a:r>
              <a:rPr lang="de-DE" dirty="0">
                <a:solidFill>
                  <a:schemeClr val="bg1"/>
                </a:solidFill>
              </a:rPr>
              <a:t> and </a:t>
            </a:r>
            <a:r>
              <a:rPr lang="de-DE" dirty="0" err="1">
                <a:solidFill>
                  <a:schemeClr val="bg1"/>
                </a:solidFill>
              </a:rPr>
              <a:t>documents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algorithms</a:t>
            </a:r>
            <a:r>
              <a:rPr lang="de-DE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de-DE" dirty="0">
                <a:solidFill>
                  <a:schemeClr val="bg1"/>
                </a:solidFill>
              </a:rPr>
              <a:t>Skip-gram</a:t>
            </a:r>
          </a:p>
          <a:p>
            <a:pPr lvl="1"/>
            <a:r>
              <a:rPr lang="de-DE" dirty="0" err="1">
                <a:solidFill>
                  <a:schemeClr val="bg1"/>
                </a:solidFill>
              </a:rPr>
              <a:t>Continuous-bag-of-words</a:t>
            </a:r>
            <a:r>
              <a:rPr lang="de-DE" dirty="0">
                <a:solidFill>
                  <a:schemeClr val="bg1"/>
                </a:solidFill>
              </a:rPr>
              <a:t> (CBOW)</a:t>
            </a:r>
          </a:p>
          <a:p>
            <a:r>
              <a:rPr lang="de-DE" dirty="0">
                <a:solidFill>
                  <a:schemeClr val="bg1"/>
                </a:solidFill>
              </a:rPr>
              <a:t>Both </a:t>
            </a:r>
            <a:r>
              <a:rPr lang="de-DE" dirty="0" err="1">
                <a:solidFill>
                  <a:schemeClr val="bg1"/>
                </a:solidFill>
              </a:rPr>
              <a:t>versions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implemented</a:t>
            </a:r>
            <a:r>
              <a:rPr lang="de-DE" dirty="0">
                <a:solidFill>
                  <a:schemeClr val="bg1"/>
                </a:solidFill>
              </a:rPr>
              <a:t> in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Word2Vec </a:t>
            </a:r>
            <a:r>
              <a:rPr lang="de-DE" dirty="0" err="1">
                <a:solidFill>
                  <a:schemeClr val="bg1"/>
                </a:solidFill>
              </a:rPr>
              <a:t>class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85F6A8-1785-497A-9553-885C6E4A3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43312"/>
            <a:ext cx="8231584" cy="46473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58718B-F007-40E8-B6AE-09E500BD5AEC}"/>
              </a:ext>
            </a:extLst>
          </p:cNvPr>
          <p:cNvSpPr txBox="1"/>
          <p:nvPr/>
        </p:nvSpPr>
        <p:spPr>
          <a:xfrm>
            <a:off x="2293620" y="6309360"/>
            <a:ext cx="7223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https://www.diva-portal.org/smash/get/diva2:1229433/FULLTEXT02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D23CFA-F915-43D3-881B-0AA95045D5BD}"/>
              </a:ext>
            </a:extLst>
          </p:cNvPr>
          <p:cNvSpPr txBox="1"/>
          <p:nvPr/>
        </p:nvSpPr>
        <p:spPr>
          <a:xfrm>
            <a:off x="1220192" y="5037360"/>
            <a:ext cx="9144000" cy="14773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b="1" dirty="0">
                <a:solidFill>
                  <a:srgbClr val="535A60"/>
                </a:solidFill>
                <a:latin typeface="inherit"/>
              </a:rPr>
              <a:t>CBOW:</a:t>
            </a:r>
            <a:r>
              <a:rPr lang="en-US" dirty="0">
                <a:solidFill>
                  <a:srgbClr val="535A60"/>
                </a:solidFill>
                <a:latin typeface="Arial" panose="020B0604020202020204" pitchFamily="34" charset="0"/>
              </a:rPr>
              <a:t> several times faster to train than the skip-gram, slightly better accuracy for the frequent words</a:t>
            </a:r>
            <a:endParaRPr lang="en-US" b="1" i="0" dirty="0">
              <a:solidFill>
                <a:srgbClr val="535A60"/>
              </a:solidFill>
              <a:effectLst/>
              <a:latin typeface="inherit"/>
            </a:endParaRPr>
          </a:p>
          <a:p>
            <a:pPr algn="l" fontAlgn="base"/>
            <a:endParaRPr lang="en-US" b="1" dirty="0">
              <a:solidFill>
                <a:srgbClr val="535A60"/>
              </a:solidFill>
              <a:latin typeface="inherit"/>
            </a:endParaRPr>
          </a:p>
          <a:p>
            <a:pPr algn="l" fontAlgn="base"/>
            <a:r>
              <a:rPr lang="en-US" b="1" i="0" dirty="0">
                <a:solidFill>
                  <a:srgbClr val="535A60"/>
                </a:solidFill>
                <a:effectLst/>
                <a:latin typeface="inherit"/>
              </a:rPr>
              <a:t>Skip-gram:</a:t>
            </a:r>
            <a:r>
              <a:rPr lang="en-US" b="0" i="0" dirty="0">
                <a:solidFill>
                  <a:srgbClr val="535A60"/>
                </a:solidFill>
                <a:effectLst/>
                <a:latin typeface="Arial" panose="020B0604020202020204" pitchFamily="34" charset="0"/>
              </a:rPr>
              <a:t> works well with small amount of the training data, represents well even rare words or phrases.</a:t>
            </a:r>
          </a:p>
        </p:txBody>
      </p:sp>
    </p:spTree>
    <p:extLst>
      <p:ext uri="{BB962C8B-B14F-4D97-AF65-F5344CB8AC3E}">
        <p14:creationId xmlns:p14="http://schemas.microsoft.com/office/powerpoint/2010/main" val="83546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2DD51B7-FE9C-409C-B841-27F11F1E7AF0}"/>
              </a:ext>
            </a:extLst>
          </p:cNvPr>
          <p:cNvSpPr/>
          <p:nvPr/>
        </p:nvSpPr>
        <p:spPr>
          <a:xfrm>
            <a:off x="900853" y="3923583"/>
            <a:ext cx="2140374" cy="45877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5A82FB-1F33-44FB-A60C-622BA0BEDC35}"/>
              </a:ext>
            </a:extLst>
          </p:cNvPr>
          <p:cNvSpPr/>
          <p:nvPr/>
        </p:nvSpPr>
        <p:spPr>
          <a:xfrm>
            <a:off x="900853" y="4428994"/>
            <a:ext cx="1314027" cy="39158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F5E354-872C-485E-81CB-C4B3279891F3}"/>
              </a:ext>
            </a:extLst>
          </p:cNvPr>
          <p:cNvSpPr/>
          <p:nvPr/>
        </p:nvSpPr>
        <p:spPr>
          <a:xfrm>
            <a:off x="900853" y="5146185"/>
            <a:ext cx="616374" cy="45877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264F8C-F0CA-41F4-A5AD-4F15709FBCD7}"/>
              </a:ext>
            </a:extLst>
          </p:cNvPr>
          <p:cNvSpPr/>
          <p:nvPr/>
        </p:nvSpPr>
        <p:spPr>
          <a:xfrm>
            <a:off x="900853" y="3149722"/>
            <a:ext cx="2140374" cy="45877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236D1-2075-4667-9147-4F4C4AA2A3F7}"/>
              </a:ext>
            </a:extLst>
          </p:cNvPr>
          <p:cNvSpPr/>
          <p:nvPr/>
        </p:nvSpPr>
        <p:spPr>
          <a:xfrm>
            <a:off x="792075" y="2375861"/>
            <a:ext cx="1928265" cy="45877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BBF600-0AC4-45CA-9663-9B3BB9FB2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Word2Vec in </a:t>
            </a:r>
            <a:r>
              <a:rPr lang="de-DE" dirty="0" err="1">
                <a:solidFill>
                  <a:schemeClr val="bg1"/>
                </a:solidFill>
              </a:rPr>
              <a:t>Gensim</a:t>
            </a:r>
            <a:r>
              <a:rPr lang="de-DE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EC31D-11AB-4FDD-9FFB-9B6720555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15" y="1594138"/>
            <a:ext cx="11262835" cy="4525200"/>
          </a:xfrm>
        </p:spPr>
        <p:txBody>
          <a:bodyPr>
            <a:normAutofit fontScale="92500"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There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many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parameters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</a:t>
            </a:r>
            <a:r>
              <a:rPr lang="de-DE" dirty="0">
                <a:solidFill>
                  <a:schemeClr val="bg1"/>
                </a:solidFill>
              </a:rPr>
              <a:t>. </a:t>
            </a:r>
            <a:r>
              <a:rPr lang="de-DE" dirty="0" err="1">
                <a:solidFill>
                  <a:schemeClr val="bg1"/>
                </a:solidFill>
              </a:rPr>
              <a:t>Some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important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ones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get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you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started</a:t>
            </a:r>
            <a:r>
              <a:rPr lang="de-DE" dirty="0">
                <a:solidFill>
                  <a:schemeClr val="bg1"/>
                </a:solidFill>
              </a:rPr>
              <a:t>…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sentences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de-DE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The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sentences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iterable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can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be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simply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a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list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of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tokens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(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for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example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words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)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or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an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iterable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that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support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streaming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from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disk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, e.g.,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LineSentence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, Text8Corpus,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BrownCorpus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, etc.</a:t>
            </a:r>
          </a:p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corpus_file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Path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to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a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corpus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file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in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LineSentence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format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. May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speed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up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performance</a:t>
            </a:r>
            <a:endParaRPr lang="de-DE" dirty="0">
              <a:solidFill>
                <a:schemeClr val="bg1"/>
              </a:solidFill>
              <a:latin typeface="+mn-lt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vector_size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The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dimensionality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of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the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embedding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vector</a:t>
            </a:r>
            <a:endParaRPr lang="de-DE" dirty="0">
              <a:solidFill>
                <a:schemeClr val="bg1"/>
              </a:solidFill>
              <a:latin typeface="+mn-lt"/>
              <a:cs typeface="Courier New" panose="02070309020205020404" pitchFamily="49" charset="0"/>
            </a:endParaRPr>
          </a:p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window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Maximum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distance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between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the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current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and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predicted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word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within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a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sentence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sg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Training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algorithm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: 1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for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skipgram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, </a:t>
            </a:r>
            <a:r>
              <a:rPr lang="de-DE" dirty="0" err="1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otherwise</a:t>
            </a:r>
            <a:r>
              <a:rPr lang="de-DE" dirty="0">
                <a:solidFill>
                  <a:schemeClr val="bg1"/>
                </a:solidFill>
                <a:latin typeface="+mn-lt"/>
                <a:cs typeface="Courier New" panose="02070309020205020404" pitchFamily="49" charset="0"/>
              </a:rPr>
              <a:t> CBOW</a:t>
            </a:r>
            <a:endParaRPr lang="de-DE" dirty="0">
              <a:solidFill>
                <a:schemeClr val="bg1"/>
              </a:solidFill>
              <a:latin typeface="+mn-lt"/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8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FDF86-EA03-4C46-B1BB-05A41D16A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>
                <a:solidFill>
                  <a:schemeClr val="bg1"/>
                </a:solidFill>
              </a:rPr>
              <a:t>Outline</a:t>
            </a:r>
            <a:endParaRPr lang="en-SE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B897A-934F-AD47-98C3-55E737D9F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What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a Language Model?</a:t>
            </a:r>
          </a:p>
          <a:p>
            <a:r>
              <a:rPr lang="de-DE" dirty="0" err="1">
                <a:solidFill>
                  <a:schemeClr val="bg1"/>
                </a:solidFill>
              </a:rPr>
              <a:t>Motivating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endParaRPr lang="en-S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GENSIM </a:t>
            </a:r>
            <a:r>
              <a:rPr lang="de-DE" dirty="0" err="1">
                <a:solidFill>
                  <a:schemeClr val="bg1"/>
                </a:solidFill>
              </a:rPr>
              <a:t>overview</a:t>
            </a:r>
            <a:r>
              <a:rPr lang="de-DE" dirty="0">
                <a:solidFill>
                  <a:schemeClr val="bg1"/>
                </a:solidFill>
              </a:rPr>
              <a:t> - Core </a:t>
            </a:r>
            <a:r>
              <a:rPr lang="de-DE" dirty="0" err="1">
                <a:solidFill>
                  <a:schemeClr val="bg1"/>
                </a:solidFill>
              </a:rPr>
              <a:t>concepts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Vector </a:t>
            </a:r>
            <a:r>
              <a:rPr lang="de-DE" dirty="0" err="1">
                <a:solidFill>
                  <a:schemeClr val="bg1"/>
                </a:solidFill>
              </a:rPr>
              <a:t>space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transformations</a:t>
            </a:r>
            <a:endParaRPr lang="de-DE" dirty="0">
              <a:solidFill>
                <a:schemeClr val="bg1"/>
              </a:solidFill>
            </a:endParaRPr>
          </a:p>
          <a:p>
            <a:pPr lvl="1"/>
            <a:r>
              <a:rPr lang="de-DE" dirty="0">
                <a:solidFill>
                  <a:schemeClr val="bg1"/>
                </a:solidFill>
              </a:rPr>
              <a:t>Topic Modeling </a:t>
            </a:r>
            <a:r>
              <a:rPr lang="de-DE" dirty="0" err="1">
                <a:solidFill>
                  <a:schemeClr val="bg1"/>
                </a:solidFill>
              </a:rPr>
              <a:t>through</a:t>
            </a:r>
            <a:r>
              <a:rPr lang="de-DE" dirty="0">
                <a:solidFill>
                  <a:schemeClr val="bg1"/>
                </a:solidFill>
              </a:rPr>
              <a:t> LSI and LDA</a:t>
            </a:r>
          </a:p>
          <a:p>
            <a:pPr lvl="1"/>
            <a:r>
              <a:rPr lang="de-DE" dirty="0">
                <a:solidFill>
                  <a:schemeClr val="bg1"/>
                </a:solidFill>
              </a:rPr>
              <a:t>Word2Vec and Doc2Vec</a:t>
            </a:r>
          </a:p>
          <a:p>
            <a:r>
              <a:rPr lang="de-DE" dirty="0" err="1">
                <a:solidFill>
                  <a:schemeClr val="bg1"/>
                </a:solidFill>
              </a:rPr>
              <a:t>Saving</a:t>
            </a:r>
            <a:r>
              <a:rPr lang="de-DE" dirty="0">
                <a:solidFill>
                  <a:schemeClr val="bg1"/>
                </a:solidFill>
              </a:rPr>
              <a:t> and </a:t>
            </a:r>
            <a:r>
              <a:rPr lang="de-DE" dirty="0" err="1">
                <a:solidFill>
                  <a:schemeClr val="bg1"/>
                </a:solidFill>
              </a:rPr>
              <a:t>Loading</a:t>
            </a:r>
            <a:endParaRPr lang="de-DE" dirty="0">
              <a:solidFill>
                <a:schemeClr val="bg1"/>
              </a:solidFill>
            </a:endParaRPr>
          </a:p>
          <a:p>
            <a:pPr marL="342865" lvl="1" indent="0">
              <a:buNone/>
            </a:pPr>
            <a:endParaRPr lang="de-DE" dirty="0">
              <a:solidFill>
                <a:schemeClr val="bg1"/>
              </a:solidFill>
            </a:endParaRPr>
          </a:p>
          <a:p>
            <a:pPr lvl="1"/>
            <a:endParaRPr lang="en-S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539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D9FCF-57B3-4832-BD95-1780F85F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Word2Vec – Simple </a:t>
            </a:r>
            <a:r>
              <a:rPr lang="de-DE" dirty="0" err="1">
                <a:solidFill>
                  <a:schemeClr val="bg1"/>
                </a:solidFill>
              </a:rPr>
              <a:t>example</a:t>
            </a:r>
            <a:r>
              <a:rPr lang="de-DE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5BAB95-799E-46BD-917C-BAAB35F56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052512"/>
            <a:ext cx="1135380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665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AFE6A-D93D-435E-BD69-596758ACF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Visualization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Word </a:t>
            </a:r>
            <a:r>
              <a:rPr lang="de-DE" dirty="0" err="1">
                <a:solidFill>
                  <a:schemeClr val="bg1"/>
                </a:solidFill>
              </a:rPr>
              <a:t>embeddings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131FF-8764-4071-893C-3A69F4C77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Important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step</a:t>
            </a:r>
            <a:r>
              <a:rPr lang="de-DE" dirty="0">
                <a:solidFill>
                  <a:schemeClr val="bg1"/>
                </a:solidFill>
              </a:rPr>
              <a:t> in </a:t>
            </a:r>
            <a:r>
              <a:rPr lang="de-DE" dirty="0" err="1">
                <a:solidFill>
                  <a:schemeClr val="bg1"/>
                </a:solidFill>
              </a:rPr>
              <a:t>understanding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has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learned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GENSIM </a:t>
            </a:r>
            <a:r>
              <a:rPr lang="de-DE" dirty="0" err="1">
                <a:solidFill>
                  <a:schemeClr val="bg1"/>
                </a:solidFill>
              </a:rPr>
              <a:t>does</a:t>
            </a:r>
            <a:r>
              <a:rPr lang="de-DE" dirty="0">
                <a:solidFill>
                  <a:schemeClr val="bg1"/>
                </a:solidFill>
              </a:rPr>
              <a:t> not </a:t>
            </a:r>
            <a:r>
              <a:rPr lang="de-DE" dirty="0" err="1">
                <a:solidFill>
                  <a:schemeClr val="bg1"/>
                </a:solidFill>
              </a:rPr>
              <a:t>provide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methods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do </a:t>
            </a:r>
            <a:r>
              <a:rPr lang="de-DE" dirty="0" err="1">
                <a:solidFill>
                  <a:schemeClr val="bg1"/>
                </a:solidFill>
              </a:rPr>
              <a:t>visualization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directly</a:t>
            </a:r>
            <a:r>
              <a:rPr lang="de-DE" dirty="0">
                <a:solidFill>
                  <a:schemeClr val="bg1"/>
                </a:solidFill>
              </a:rPr>
              <a:t>, (</a:t>
            </a:r>
            <a:r>
              <a:rPr lang="de-DE" dirty="0" err="1">
                <a:solidFill>
                  <a:schemeClr val="bg1"/>
                </a:solidFill>
              </a:rPr>
              <a:t>use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your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favorite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visualization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library</a:t>
            </a:r>
            <a:r>
              <a:rPr lang="de-DE" dirty="0">
                <a:solidFill>
                  <a:schemeClr val="bg1"/>
                </a:solidFill>
              </a:rPr>
              <a:t>!), but </a:t>
            </a:r>
            <a:r>
              <a:rPr lang="de-DE" dirty="0" err="1">
                <a:solidFill>
                  <a:schemeClr val="bg1"/>
                </a:solidFill>
              </a:rPr>
              <a:t>makes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process</a:t>
            </a:r>
            <a:r>
              <a:rPr lang="de-DE" dirty="0">
                <a:solidFill>
                  <a:schemeClr val="bg1"/>
                </a:solidFill>
              </a:rPr>
              <a:t> (</a:t>
            </a:r>
            <a:r>
              <a:rPr lang="de-DE" dirty="0" err="1">
                <a:solidFill>
                  <a:schemeClr val="bg1"/>
                </a:solidFill>
              </a:rPr>
              <a:t>relatively</a:t>
            </a:r>
            <a:r>
              <a:rPr lang="de-DE" dirty="0">
                <a:solidFill>
                  <a:schemeClr val="bg1"/>
                </a:solidFill>
              </a:rPr>
              <a:t>) simple…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 err="1">
                <a:solidFill>
                  <a:schemeClr val="bg1"/>
                </a:solidFill>
              </a:rPr>
              <a:t>Get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embeddings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from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topic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 err="1">
                <a:solidFill>
                  <a:schemeClr val="bg1"/>
                </a:solidFill>
              </a:rPr>
              <a:t>Get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word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vectors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from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embedding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r>
              <a:rPr lang="de-DE" dirty="0">
                <a:solidFill>
                  <a:schemeClr val="bg1"/>
                </a:solidFill>
              </a:rPr>
              <a:t> (Word2Vec, </a:t>
            </a:r>
            <a:r>
              <a:rPr lang="de-DE" dirty="0" err="1">
                <a:solidFill>
                  <a:schemeClr val="bg1"/>
                </a:solidFill>
              </a:rPr>
              <a:t>Glove</a:t>
            </a:r>
            <a:r>
              <a:rPr lang="de-DE" dirty="0">
                <a:solidFill>
                  <a:schemeClr val="bg1"/>
                </a:solidFill>
              </a:rPr>
              <a:t>, etc…)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2C33D5-6FE4-4B72-9ECC-EF408DAEFCD7}"/>
              </a:ext>
            </a:extLst>
          </p:cNvPr>
          <p:cNvSpPr txBox="1"/>
          <p:nvPr/>
        </p:nvSpPr>
        <p:spPr>
          <a:xfrm>
            <a:off x="985978" y="3775500"/>
            <a:ext cx="6962986" cy="64633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embedding_word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“computer“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embedding_corpus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FC336D-0628-4D3E-934F-0C261772D028}"/>
              </a:ext>
            </a:extLst>
          </p:cNvPr>
          <p:cNvSpPr txBox="1"/>
          <p:nvPr/>
        </p:nvSpPr>
        <p:spPr>
          <a:xfrm>
            <a:off x="985978" y="5153873"/>
            <a:ext cx="6962986" cy="64633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embedding_word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model.wv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“computer“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embedding_corpus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model.wv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DB3C4-4501-4F2A-A2C4-3B5E9E80C4E2}"/>
              </a:ext>
            </a:extLst>
          </p:cNvPr>
          <p:cNvSpPr txBox="1"/>
          <p:nvPr/>
        </p:nvSpPr>
        <p:spPr>
          <a:xfrm>
            <a:off x="765387" y="5939223"/>
            <a:ext cx="887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These </a:t>
            </a:r>
            <a:r>
              <a:rPr lang="de-DE" dirty="0" err="1">
                <a:solidFill>
                  <a:schemeClr val="bg1"/>
                </a:solidFill>
              </a:rPr>
              <a:t>embedding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can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used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classifcation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clustering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similarity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analysis</a:t>
            </a:r>
            <a:r>
              <a:rPr lang="de-DE" dirty="0">
                <a:solidFill>
                  <a:schemeClr val="bg1"/>
                </a:solidFill>
              </a:rPr>
              <a:t>, etc..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617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D03D2-911C-4A04-A295-A6B25B3C3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Visualization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Word </a:t>
            </a:r>
            <a:r>
              <a:rPr lang="de-DE" dirty="0" err="1">
                <a:solidFill>
                  <a:schemeClr val="bg1"/>
                </a:solidFill>
              </a:rPr>
              <a:t>embeddings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684DC7-F19B-4E53-AC25-E81589F79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095" y="1074980"/>
            <a:ext cx="10448441" cy="550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9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CD235-DA0A-40E1-8A67-B6C2BE06D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Word2Vec </a:t>
            </a:r>
            <a:r>
              <a:rPr lang="de-DE" dirty="0" err="1">
                <a:solidFill>
                  <a:schemeClr val="bg1"/>
                </a:solidFill>
              </a:rPr>
              <a:t>provides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methods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compute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similarity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queries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example</a:t>
            </a:r>
            <a:r>
              <a:rPr lang="de-DE" dirty="0">
                <a:solidFill>
                  <a:schemeClr val="bg1"/>
                </a:solidFill>
              </a:rPr>
              <a:t>: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pPr lvl="1"/>
            <a:r>
              <a:rPr lang="de-DE" dirty="0" err="1">
                <a:solidFill>
                  <a:schemeClr val="bg1"/>
                </a:solidFill>
              </a:rPr>
              <a:t>What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female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equivalent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a </a:t>
            </a:r>
            <a:r>
              <a:rPr lang="de-DE" dirty="0" err="1">
                <a:solidFill>
                  <a:schemeClr val="bg1"/>
                </a:solidFill>
              </a:rPr>
              <a:t>king</a:t>
            </a:r>
            <a:r>
              <a:rPr lang="de-DE" dirty="0">
                <a:solidFill>
                  <a:schemeClr val="bg1"/>
                </a:solidFill>
              </a:rPr>
              <a:t>? </a:t>
            </a:r>
            <a:r>
              <a:rPr lang="de-DE" dirty="0" err="1">
                <a:solidFill>
                  <a:schemeClr val="bg1"/>
                </a:solidFill>
              </a:rPr>
              <a:t>We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can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phrase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this</a:t>
            </a:r>
            <a:r>
              <a:rPr lang="de-DE" dirty="0">
                <a:solidFill>
                  <a:schemeClr val="bg1"/>
                </a:solidFill>
              </a:rPr>
              <a:t> in simple </a:t>
            </a:r>
            <a:r>
              <a:rPr lang="de-DE" dirty="0" err="1">
                <a:solidFill>
                  <a:schemeClr val="bg1"/>
                </a:solidFill>
              </a:rPr>
              <a:t>arithmetic</a:t>
            </a:r>
            <a:r>
              <a:rPr lang="de-DE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de-DE" dirty="0" err="1">
                <a:solidFill>
                  <a:schemeClr val="bg1"/>
                </a:solidFill>
              </a:rPr>
              <a:t>king</a:t>
            </a:r>
            <a:r>
              <a:rPr lang="de-DE" dirty="0">
                <a:solidFill>
                  <a:schemeClr val="bg1"/>
                </a:solidFill>
              </a:rPr>
              <a:t> – man + </a:t>
            </a:r>
            <a:r>
              <a:rPr lang="de-DE" dirty="0" err="1">
                <a:solidFill>
                  <a:schemeClr val="bg1"/>
                </a:solidFill>
              </a:rPr>
              <a:t>woman</a:t>
            </a:r>
            <a:r>
              <a:rPr lang="de-DE" dirty="0">
                <a:solidFill>
                  <a:schemeClr val="bg1"/>
                </a:solidFill>
              </a:rPr>
              <a:t> = </a:t>
            </a:r>
            <a:r>
              <a:rPr lang="de-DE" dirty="0" err="1">
                <a:solidFill>
                  <a:schemeClr val="bg1"/>
                </a:solidFill>
              </a:rPr>
              <a:t>queen</a:t>
            </a:r>
            <a:endParaRPr lang="de-DE" dirty="0">
              <a:solidFill>
                <a:schemeClr val="bg1"/>
              </a:solidFill>
            </a:endParaRPr>
          </a:p>
          <a:p>
            <a:pPr lvl="1"/>
            <a:endParaRPr lang="de-DE" dirty="0">
              <a:solidFill>
                <a:schemeClr val="bg1"/>
              </a:solidFill>
            </a:endParaRPr>
          </a:p>
          <a:p>
            <a:pPr lvl="1"/>
            <a:r>
              <a:rPr lang="de-DE" dirty="0" err="1">
                <a:solidFill>
                  <a:schemeClr val="bg1"/>
                </a:solidFill>
              </a:rPr>
              <a:t>We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can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simply</a:t>
            </a:r>
            <a:r>
              <a:rPr lang="de-DE" dirty="0">
                <a:solidFill>
                  <a:schemeClr val="bg1"/>
                </a:solidFill>
              </a:rPr>
              <a:t> check </a:t>
            </a:r>
            <a:r>
              <a:rPr lang="de-DE" dirty="0" err="1">
                <a:solidFill>
                  <a:schemeClr val="bg1"/>
                </a:solidFill>
              </a:rPr>
              <a:t>if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true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performing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operation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with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embedding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vectors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each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word</a:t>
            </a:r>
            <a:r>
              <a:rPr lang="de-DE" dirty="0">
                <a:solidFill>
                  <a:schemeClr val="bg1"/>
                </a:solidFill>
              </a:rPr>
              <a:t> and find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embedding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most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similar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result</a:t>
            </a:r>
            <a:r>
              <a:rPr lang="de-DE" dirty="0">
                <a:solidFill>
                  <a:schemeClr val="bg1"/>
                </a:solidFill>
              </a:rPr>
              <a:t>. This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easily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done</a:t>
            </a:r>
            <a:r>
              <a:rPr lang="de-DE" dirty="0">
                <a:solidFill>
                  <a:schemeClr val="bg1"/>
                </a:solidFill>
              </a:rPr>
              <a:t> in </a:t>
            </a:r>
            <a:r>
              <a:rPr lang="de-DE" dirty="0" err="1">
                <a:solidFill>
                  <a:schemeClr val="bg1"/>
                </a:solidFill>
              </a:rPr>
              <a:t>gensim</a:t>
            </a:r>
            <a:r>
              <a:rPr lang="de-DE" dirty="0">
                <a:solidFill>
                  <a:schemeClr val="bg1"/>
                </a:solidFill>
              </a:rPr>
              <a:t>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838C033-B6AB-417F-8ADE-9F9B26535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3050"/>
            <a:ext cx="11158538" cy="1143000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Checking </a:t>
            </a:r>
            <a:r>
              <a:rPr lang="de-DE" dirty="0" err="1">
                <a:solidFill>
                  <a:schemeClr val="bg1"/>
                </a:solidFill>
              </a:rPr>
              <a:t>semantic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understanding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embedding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061DE1-69B6-4003-822A-5ABC5AB178E2}"/>
              </a:ext>
            </a:extLst>
          </p:cNvPr>
          <p:cNvSpPr txBox="1"/>
          <p:nvPr/>
        </p:nvSpPr>
        <p:spPr>
          <a:xfrm>
            <a:off x="528181" y="4501296"/>
            <a:ext cx="11321168" cy="92333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b="0" i="0" dirty="0" err="1">
                <a:solidFill>
                  <a:srgbClr val="002D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model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b="0" i="0" dirty="0" err="1">
                <a:solidFill>
                  <a:srgbClr val="004ED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most_similar</a:t>
            </a:r>
            <a:r>
              <a:rPr lang="en-US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0" i="0" dirty="0">
                <a:solidFill>
                  <a:srgbClr val="002D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positive</a:t>
            </a:r>
            <a:r>
              <a:rPr lang="en-US" b="0" i="0" dirty="0">
                <a:solidFill>
                  <a:srgbClr val="006FE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'woman'</a:t>
            </a:r>
            <a:r>
              <a:rPr lang="en-US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b="0" i="0" dirty="0">
                <a:solidFill>
                  <a:srgbClr val="006FE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'king'</a:t>
            </a:r>
            <a:r>
              <a:rPr lang="en-US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],</a:t>
            </a:r>
            <a:r>
              <a:rPr lang="en-US" b="0" i="0" dirty="0">
                <a:solidFill>
                  <a:srgbClr val="006FE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0" i="0" dirty="0">
                <a:solidFill>
                  <a:srgbClr val="002D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negative</a:t>
            </a:r>
            <a:r>
              <a:rPr lang="en-US" b="0" i="0" dirty="0">
                <a:solidFill>
                  <a:srgbClr val="006FE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'man'</a:t>
            </a:r>
            <a:r>
              <a:rPr lang="en-US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],</a:t>
            </a:r>
            <a:r>
              <a:rPr lang="en-US" b="0" i="0" dirty="0">
                <a:solidFill>
                  <a:srgbClr val="006FE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0" i="0" dirty="0" err="1">
                <a:solidFill>
                  <a:srgbClr val="002D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topn</a:t>
            </a:r>
            <a:r>
              <a:rPr lang="en-US" b="0" i="0" dirty="0">
                <a:solidFill>
                  <a:srgbClr val="006FE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b="0" i="0" dirty="0">
                <a:solidFill>
                  <a:srgbClr val="CE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>
                <a:solidFill>
                  <a:srgbClr val="3333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print(result)</a:t>
            </a:r>
          </a:p>
          <a:p>
            <a:r>
              <a:rPr lang="en-US" dirty="0">
                <a:solidFill>
                  <a:srgbClr val="3333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[('queen', 0.7118192315101624)]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00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EEDA2-3EE0-4287-92CE-0D076D677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Saving</a:t>
            </a:r>
            <a:r>
              <a:rPr lang="de-DE" dirty="0">
                <a:solidFill>
                  <a:schemeClr val="bg1"/>
                </a:solidFill>
              </a:rPr>
              <a:t> and </a:t>
            </a:r>
            <a:r>
              <a:rPr lang="de-DE" dirty="0" err="1">
                <a:solidFill>
                  <a:schemeClr val="bg1"/>
                </a:solidFill>
              </a:rPr>
              <a:t>loading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81FFB-FCE2-4BD4-BDB6-CAA4759D7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Models </a:t>
            </a:r>
            <a:r>
              <a:rPr lang="de-DE" dirty="0" err="1">
                <a:solidFill>
                  <a:schemeClr val="bg1"/>
                </a:solidFill>
              </a:rPr>
              <a:t>can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saved</a:t>
            </a:r>
            <a:r>
              <a:rPr lang="de-DE" dirty="0">
                <a:solidFill>
                  <a:schemeClr val="bg1"/>
                </a:solidFill>
              </a:rPr>
              <a:t> and </a:t>
            </a:r>
            <a:r>
              <a:rPr lang="de-DE" dirty="0" err="1">
                <a:solidFill>
                  <a:schemeClr val="bg1"/>
                </a:solidFill>
              </a:rPr>
              <a:t>loaded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conviniently</a:t>
            </a:r>
            <a:r>
              <a:rPr lang="de-DE" dirty="0">
                <a:solidFill>
                  <a:schemeClr val="bg1"/>
                </a:solidFill>
              </a:rPr>
              <a:t> 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</a:endParaRPr>
          </a:p>
          <a:p>
            <a:r>
              <a:rPr lang="de-DE" dirty="0" err="1">
                <a:solidFill>
                  <a:schemeClr val="bg1"/>
                </a:solidFill>
              </a:rPr>
              <a:t>Pretrained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endParaRPr lang="de-DE" dirty="0">
              <a:solidFill>
                <a:schemeClr val="bg1"/>
              </a:solidFill>
            </a:endParaRPr>
          </a:p>
          <a:p>
            <a:pPr lvl="1"/>
            <a:r>
              <a:rPr lang="de-DE" dirty="0">
                <a:solidFill>
                  <a:schemeClr val="bg1"/>
                </a:solidFill>
              </a:rPr>
              <a:t>The </a:t>
            </a:r>
            <a:r>
              <a:rPr lang="de-DE" dirty="0" err="1">
                <a:solidFill>
                  <a:schemeClr val="bg1"/>
                </a:solidFill>
              </a:rPr>
              <a:t>gensim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downloader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api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provides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access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a </a:t>
            </a:r>
            <a:r>
              <a:rPr lang="de-DE" dirty="0" err="1">
                <a:solidFill>
                  <a:schemeClr val="bg1"/>
                </a:solidFill>
              </a:rPr>
              <a:t>variaity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pretrained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can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loaded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907B42-CA16-439A-91B1-578E488634DE}"/>
              </a:ext>
            </a:extLst>
          </p:cNvPr>
          <p:cNvSpPr txBox="1"/>
          <p:nvPr/>
        </p:nvSpPr>
        <p:spPr>
          <a:xfrm>
            <a:off x="968587" y="2031033"/>
            <a:ext cx="6962986" cy="95410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#save</a:t>
            </a:r>
          </a:p>
          <a:p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model.save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  <a:r>
              <a:rPr lang="en-US" sz="1400" b="0" i="0" dirty="0" err="1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model.bin</a:t>
            </a:r>
            <a:r>
              <a:rPr lang="en-US" sz="14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r>
              <a:rPr lang="en-US" sz="1400" b="0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#load</a:t>
            </a:r>
          </a:p>
          <a:p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model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Word2Vec.load(</a:t>
            </a:r>
            <a:r>
              <a:rPr lang="en-US" sz="14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  <a:r>
              <a:rPr lang="en-US" sz="1400" b="0" i="0" dirty="0" err="1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model.bin</a:t>
            </a:r>
            <a:r>
              <a:rPr lang="en-US" sz="14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r>
              <a:rPr lang="en-US" sz="1400" b="0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E07A7C-21BB-4F2F-9AF8-F68D513FD8F4}"/>
              </a:ext>
            </a:extLst>
          </p:cNvPr>
          <p:cNvSpPr txBox="1"/>
          <p:nvPr/>
        </p:nvSpPr>
        <p:spPr>
          <a:xfrm>
            <a:off x="1253067" y="4500752"/>
            <a:ext cx="6962986" cy="175432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gensim.downloader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</a:t>
            </a:r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#Download </a:t>
            </a:r>
            <a:r>
              <a:rPr lang="de-DE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the</a:t>
            </a:r>
            <a:r>
              <a:rPr lang="de-DE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„glove-twitter-100“ </a:t>
            </a:r>
            <a:r>
              <a:rPr lang="de-DE" dirty="0" err="1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embedding</a:t>
            </a:r>
            <a:endParaRPr lang="de-DE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glove_vec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api.load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‘glove-twitter-100’</a:t>
            </a:r>
            <a:r>
              <a:rPr lang="en-US" b="0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#and start right away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b="0" i="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love_vec.most_similar</a:t>
            </a:r>
            <a:r>
              <a:rPr lang="en-US" b="0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  <a:r>
              <a:rPr lang="en-US" dirty="0" err="1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facebook</a:t>
            </a:r>
            <a:r>
              <a:rPr lang="en-US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r>
              <a:rPr lang="en-US" b="0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479448-99FC-469F-BBD7-9B98B03CC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232" y="1009227"/>
            <a:ext cx="732472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51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1181D-7CDB-4718-8342-EF165463A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Gesim</a:t>
            </a:r>
            <a:r>
              <a:rPr lang="de-DE" dirty="0">
                <a:solidFill>
                  <a:schemeClr val="bg1"/>
                </a:solidFill>
              </a:rPr>
              <a:t> – </a:t>
            </a:r>
            <a:r>
              <a:rPr lang="de-DE" dirty="0" err="1">
                <a:solidFill>
                  <a:schemeClr val="bg1"/>
                </a:solidFill>
              </a:rPr>
              <a:t>much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topic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6A99D-B937-4E7E-9BA5-153880F9A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N-gram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endParaRPr lang="de-DE" dirty="0">
              <a:solidFill>
                <a:schemeClr val="bg1"/>
              </a:solidFill>
            </a:endParaRPr>
          </a:p>
          <a:p>
            <a:pPr lvl="1"/>
            <a:r>
              <a:rPr lang="de-DE" dirty="0">
                <a:solidFill>
                  <a:schemeClr val="bg1"/>
                </a:solidFill>
              </a:rPr>
              <a:t>Phrase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r>
              <a:rPr lang="de-DE" dirty="0">
                <a:solidFill>
                  <a:schemeClr val="bg1"/>
                </a:solidFill>
              </a:rPr>
              <a:t>: find multi-</a:t>
            </a:r>
            <a:r>
              <a:rPr lang="de-DE" dirty="0" err="1">
                <a:solidFill>
                  <a:schemeClr val="bg1"/>
                </a:solidFill>
              </a:rPr>
              <a:t>word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phrases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de-DE" dirty="0" err="1">
                <a:solidFill>
                  <a:schemeClr val="bg1"/>
                </a:solidFill>
              </a:rPr>
              <a:t>new_york_times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financial_crisis</a:t>
            </a:r>
            <a:r>
              <a:rPr lang="de-DE" dirty="0">
                <a:solidFill>
                  <a:schemeClr val="bg1"/>
                </a:solidFill>
              </a:rPr>
              <a:t> and </a:t>
            </a:r>
            <a:r>
              <a:rPr lang="de-DE" dirty="0" err="1">
                <a:solidFill>
                  <a:schemeClr val="bg1"/>
                </a:solidFill>
              </a:rPr>
              <a:t>embedd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them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with</a:t>
            </a:r>
            <a:r>
              <a:rPr lang="de-DE" dirty="0">
                <a:solidFill>
                  <a:schemeClr val="bg1"/>
                </a:solidFill>
              </a:rPr>
              <a:t> Word2Vec</a:t>
            </a:r>
          </a:p>
          <a:p>
            <a:r>
              <a:rPr lang="de-DE" dirty="0">
                <a:solidFill>
                  <a:schemeClr val="bg1"/>
                </a:solidFill>
              </a:rPr>
              <a:t>Text </a:t>
            </a:r>
            <a:r>
              <a:rPr lang="de-DE" dirty="0" err="1">
                <a:solidFill>
                  <a:schemeClr val="bg1"/>
                </a:solidFill>
              </a:rPr>
              <a:t>summarization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using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TextRank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algorithm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 err="1">
                <a:solidFill>
                  <a:schemeClr val="bg1"/>
                </a:solidFill>
              </a:rPr>
              <a:t>Semantic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embeddings</a:t>
            </a:r>
            <a:r>
              <a:rPr lang="de-DE" dirty="0">
                <a:solidFill>
                  <a:schemeClr val="bg1"/>
                </a:solidFill>
              </a:rPr>
              <a:t>. Word2Vec, Doc2Vec, </a:t>
            </a:r>
            <a:r>
              <a:rPr lang="de-DE" dirty="0" err="1">
                <a:solidFill>
                  <a:schemeClr val="bg1"/>
                </a:solidFill>
              </a:rPr>
              <a:t>FastText</a:t>
            </a:r>
            <a:r>
              <a:rPr lang="de-DE" dirty="0">
                <a:solidFill>
                  <a:schemeClr val="bg1"/>
                </a:solidFill>
              </a:rPr>
              <a:t>, …</a:t>
            </a:r>
          </a:p>
          <a:p>
            <a:r>
              <a:rPr lang="de-DE" dirty="0" err="1">
                <a:solidFill>
                  <a:schemeClr val="bg1"/>
                </a:solidFill>
              </a:rPr>
              <a:t>Provides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generic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data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structures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support </a:t>
            </a:r>
            <a:r>
              <a:rPr lang="de-DE" dirty="0" err="1">
                <a:solidFill>
                  <a:schemeClr val="bg1"/>
                </a:solidFill>
              </a:rPr>
              <a:t>other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types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data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can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tokenized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de-DE" dirty="0" err="1">
                <a:solidFill>
                  <a:schemeClr val="bg1"/>
                </a:solidFill>
              </a:rPr>
              <a:t>images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tabular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data</a:t>
            </a:r>
            <a:r>
              <a:rPr lang="de-DE" dirty="0">
                <a:solidFill>
                  <a:schemeClr val="bg1"/>
                </a:solidFill>
              </a:rPr>
              <a:t> (like electronic </a:t>
            </a:r>
            <a:r>
              <a:rPr lang="de-DE" dirty="0" err="1">
                <a:solidFill>
                  <a:schemeClr val="bg1"/>
                </a:solidFill>
              </a:rPr>
              <a:t>health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records</a:t>
            </a:r>
            <a:r>
              <a:rPr lang="de-DE" dirty="0">
                <a:solidFill>
                  <a:schemeClr val="bg1"/>
                </a:solidFill>
              </a:rPr>
              <a:t>), etc.</a:t>
            </a:r>
          </a:p>
        </p:txBody>
      </p:sp>
    </p:spTree>
    <p:extLst>
      <p:ext uri="{BB962C8B-B14F-4D97-AF65-F5344CB8AC3E}">
        <p14:creationId xmlns:p14="http://schemas.microsoft.com/office/powerpoint/2010/main" val="9753293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F8D06-60EC-084F-862D-A1389FBF2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D03B1-D3FB-0C42-A3C9-9B6FB0BAA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SE" sz="4000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966664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6D10-218A-489C-9610-B468E6103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What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a Language Model?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297DC-6F3C-4D68-83CF-726841B60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A </a:t>
            </a:r>
            <a:r>
              <a:rPr lang="de-DE" dirty="0" err="1">
                <a:solidFill>
                  <a:schemeClr val="bg1"/>
                </a:solidFill>
              </a:rPr>
              <a:t>language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predicts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next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word</a:t>
            </a:r>
            <a:r>
              <a:rPr lang="de-DE" dirty="0">
                <a:solidFill>
                  <a:schemeClr val="bg1"/>
                </a:solidFill>
              </a:rPr>
              <a:t> in a </a:t>
            </a:r>
            <a:r>
              <a:rPr lang="de-DE" dirty="0" err="1">
                <a:solidFill>
                  <a:schemeClr val="bg1"/>
                </a:solidFill>
              </a:rPr>
              <a:t>sentence</a:t>
            </a:r>
            <a:r>
              <a:rPr lang="de-DE" dirty="0">
                <a:solidFill>
                  <a:schemeClr val="bg1"/>
                </a:solidFill>
              </a:rPr>
              <a:t> (</a:t>
            </a:r>
            <a:r>
              <a:rPr lang="de-DE" dirty="0" err="1">
                <a:solidFill>
                  <a:schemeClr val="bg1"/>
                </a:solidFill>
              </a:rPr>
              <a:t>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sequence</a:t>
            </a:r>
            <a:r>
              <a:rPr lang="de-DE" dirty="0">
                <a:solidFill>
                  <a:schemeClr val="bg1"/>
                </a:solidFill>
              </a:rPr>
              <a:t>) </a:t>
            </a:r>
            <a:r>
              <a:rPr lang="de-DE" dirty="0" err="1">
                <a:solidFill>
                  <a:schemeClr val="bg1"/>
                </a:solidFill>
              </a:rPr>
              <a:t>given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words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precede</a:t>
            </a:r>
            <a:r>
              <a:rPr lang="de-DE" dirty="0">
                <a:solidFill>
                  <a:schemeClr val="bg1"/>
                </a:solidFill>
              </a:rPr>
              <a:t> it.</a:t>
            </a: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A </a:t>
            </a:r>
            <a:r>
              <a:rPr lang="de-DE" dirty="0" err="1">
                <a:solidFill>
                  <a:schemeClr val="bg1"/>
                </a:solidFill>
              </a:rPr>
              <a:t>language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used</a:t>
            </a:r>
            <a:r>
              <a:rPr lang="de-DE" dirty="0">
                <a:solidFill>
                  <a:schemeClr val="bg1"/>
                </a:solidFill>
              </a:rPr>
              <a:t> in a </a:t>
            </a:r>
            <a:r>
              <a:rPr lang="de-DE" dirty="0" err="1">
                <a:solidFill>
                  <a:schemeClr val="bg1"/>
                </a:solidFill>
              </a:rPr>
              <a:t>variatey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downstream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tasks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require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language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understanding</a:t>
            </a:r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The </a:t>
            </a:r>
            <a:r>
              <a:rPr lang="de-DE" dirty="0" err="1">
                <a:solidFill>
                  <a:schemeClr val="bg1"/>
                </a:solidFill>
              </a:rPr>
              <a:t>model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inherently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probablistic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de-DE" dirty="0" err="1">
                <a:solidFill>
                  <a:schemeClr val="bg1"/>
                </a:solidFill>
              </a:rPr>
              <a:t>There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are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many</a:t>
            </a:r>
            <a:r>
              <a:rPr lang="de-DE" dirty="0">
                <a:solidFill>
                  <a:schemeClr val="bg1"/>
                </a:solidFill>
              </a:rPr>
              <a:t> possible </a:t>
            </a:r>
            <a:r>
              <a:rPr lang="de-DE" dirty="0" err="1">
                <a:solidFill>
                  <a:schemeClr val="bg1"/>
                </a:solidFill>
              </a:rPr>
              <a:t>ways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constructing</a:t>
            </a:r>
            <a:r>
              <a:rPr lang="de-DE" dirty="0">
                <a:solidFill>
                  <a:schemeClr val="bg1"/>
                </a:solidFill>
              </a:rPr>
              <a:t> „</a:t>
            </a:r>
            <a:r>
              <a:rPr lang="de-DE" dirty="0" err="1">
                <a:solidFill>
                  <a:schemeClr val="bg1"/>
                </a:solidFill>
              </a:rPr>
              <a:t>correct</a:t>
            </a:r>
            <a:r>
              <a:rPr lang="de-DE" dirty="0">
                <a:solidFill>
                  <a:schemeClr val="bg1"/>
                </a:solidFill>
              </a:rPr>
              <a:t>“ </a:t>
            </a:r>
            <a:r>
              <a:rPr lang="de-DE" dirty="0" err="1">
                <a:solidFill>
                  <a:schemeClr val="bg1"/>
                </a:solidFill>
              </a:rPr>
              <a:t>sentences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given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some</a:t>
            </a:r>
            <a:r>
              <a:rPr lang="de-DE" dirty="0">
                <a:solidFill>
                  <a:schemeClr val="bg1"/>
                </a:solidFill>
              </a:rPr>
              <a:t> initial </a:t>
            </a:r>
            <a:r>
              <a:rPr lang="de-DE" dirty="0" err="1">
                <a:solidFill>
                  <a:schemeClr val="bg1"/>
                </a:solidFill>
              </a:rPr>
              <a:t>words</a:t>
            </a:r>
            <a:r>
              <a:rPr lang="de-DE" dirty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332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7A248-C46B-4B4F-80A4-DA8E0BDC5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15" y="230057"/>
            <a:ext cx="11158332" cy="1143000"/>
          </a:xfrm>
        </p:spPr>
        <p:txBody>
          <a:bodyPr/>
          <a:lstStyle/>
          <a:p>
            <a:r>
              <a:rPr lang="de-DE" dirty="0" err="1">
                <a:solidFill>
                  <a:schemeClr val="bg1"/>
                </a:solidFill>
              </a:rPr>
              <a:t>Motivating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F2916-EDE1-4F00-BE4D-8B3EFDCC2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Natural Language Processing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tasks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:</a:t>
            </a:r>
          </a:p>
          <a:p>
            <a:pPr lvl="1"/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Automatic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summerization</a:t>
            </a:r>
            <a:endParaRPr lang="de-DE" dirty="0">
              <a:solidFill>
                <a:schemeClr val="bg1">
                  <a:lumMod val="95000"/>
                </a:schemeClr>
              </a:solidFill>
            </a:endParaRPr>
          </a:p>
          <a:p>
            <a:pPr lvl="1"/>
            <a:endParaRPr lang="de-DE" dirty="0">
              <a:solidFill>
                <a:schemeClr val="bg1">
                  <a:lumMod val="95000"/>
                </a:schemeClr>
              </a:solidFill>
            </a:endParaRPr>
          </a:p>
          <a:p>
            <a:pPr lvl="1"/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Machine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translation</a:t>
            </a:r>
            <a:endParaRPr lang="de-DE" dirty="0">
              <a:solidFill>
                <a:schemeClr val="bg1">
                  <a:lumMod val="95000"/>
                </a:schemeClr>
              </a:solidFill>
            </a:endParaRPr>
          </a:p>
          <a:p>
            <a:pPr lvl="1"/>
            <a:endParaRPr lang="de-DE" dirty="0">
              <a:solidFill>
                <a:schemeClr val="bg1">
                  <a:lumMod val="9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Natural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language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generation</a:t>
            </a:r>
            <a:endParaRPr lang="de-DE" dirty="0">
              <a:solidFill>
                <a:schemeClr val="bg1">
                  <a:lumMod val="95000"/>
                </a:schemeClr>
              </a:solidFill>
            </a:endParaRPr>
          </a:p>
          <a:p>
            <a:pPr lvl="1"/>
            <a:endParaRPr lang="de-DE" dirty="0">
              <a:solidFill>
                <a:schemeClr val="bg1">
                  <a:lumMod val="9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Natural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language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understanding</a:t>
            </a:r>
            <a:endParaRPr lang="de-DE" dirty="0">
              <a:solidFill>
                <a:schemeClr val="bg1">
                  <a:lumMod val="95000"/>
                </a:schemeClr>
              </a:solidFill>
            </a:endParaRPr>
          </a:p>
          <a:p>
            <a:pPr lvl="1"/>
            <a:endParaRPr lang="de-DE" dirty="0">
              <a:solidFill>
                <a:schemeClr val="bg1">
                  <a:lumMod val="9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Question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answering</a:t>
            </a:r>
            <a:endParaRPr lang="de-DE" dirty="0">
              <a:solidFill>
                <a:schemeClr val="bg1">
                  <a:lumMod val="95000"/>
                </a:schemeClr>
              </a:solidFill>
            </a:endParaRPr>
          </a:p>
          <a:p>
            <a:pPr lvl="1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9949409-EF0F-4BC6-8279-2F3A55A557EF}"/>
              </a:ext>
            </a:extLst>
          </p:cNvPr>
          <p:cNvSpPr/>
          <p:nvPr/>
        </p:nvSpPr>
        <p:spPr>
          <a:xfrm>
            <a:off x="6778379" y="1114220"/>
            <a:ext cx="1197468" cy="12953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D8354E6-ECC6-4B34-B1DA-241E5A8AA970}"/>
              </a:ext>
            </a:extLst>
          </p:cNvPr>
          <p:cNvSpPr/>
          <p:nvPr/>
        </p:nvSpPr>
        <p:spPr>
          <a:xfrm>
            <a:off x="8461129" y="1121977"/>
            <a:ext cx="1197468" cy="12953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BA3BB5-2E8D-4B80-AA76-E8097B8EB0DB}"/>
              </a:ext>
            </a:extLst>
          </p:cNvPr>
          <p:cNvSpPr/>
          <p:nvPr/>
        </p:nvSpPr>
        <p:spPr>
          <a:xfrm flipV="1">
            <a:off x="6981798" y="1293219"/>
            <a:ext cx="348812" cy="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545BB2-57B1-4BAA-8CE9-EB36CA4DEC73}"/>
              </a:ext>
            </a:extLst>
          </p:cNvPr>
          <p:cNvSpPr/>
          <p:nvPr/>
        </p:nvSpPr>
        <p:spPr>
          <a:xfrm flipV="1">
            <a:off x="7445348" y="1572619"/>
            <a:ext cx="348812" cy="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3736B0-4351-44E6-B985-C4FB55D9FA39}"/>
              </a:ext>
            </a:extLst>
          </p:cNvPr>
          <p:cNvSpPr/>
          <p:nvPr/>
        </p:nvSpPr>
        <p:spPr>
          <a:xfrm flipV="1">
            <a:off x="6981798" y="1702592"/>
            <a:ext cx="348812" cy="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B22DB8-886F-478D-B32F-B216A82C77B3}"/>
              </a:ext>
            </a:extLst>
          </p:cNvPr>
          <p:cNvSpPr/>
          <p:nvPr/>
        </p:nvSpPr>
        <p:spPr>
          <a:xfrm flipV="1">
            <a:off x="7608888" y="1702591"/>
            <a:ext cx="185272" cy="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CF1D03-5A99-4DE3-82A3-2D0780926CF3}"/>
              </a:ext>
            </a:extLst>
          </p:cNvPr>
          <p:cNvSpPr/>
          <p:nvPr/>
        </p:nvSpPr>
        <p:spPr>
          <a:xfrm flipV="1">
            <a:off x="7445348" y="1962776"/>
            <a:ext cx="348812" cy="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E5B61B-87C7-45AD-939A-6AFE9DB0C9AA}"/>
              </a:ext>
            </a:extLst>
          </p:cNvPr>
          <p:cNvSpPr/>
          <p:nvPr/>
        </p:nvSpPr>
        <p:spPr>
          <a:xfrm flipV="1">
            <a:off x="6981798" y="1572789"/>
            <a:ext cx="408015" cy="670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10B2B4-6464-4841-9563-D59D91CD5463}"/>
              </a:ext>
            </a:extLst>
          </p:cNvPr>
          <p:cNvSpPr/>
          <p:nvPr/>
        </p:nvSpPr>
        <p:spPr>
          <a:xfrm flipV="1">
            <a:off x="6981797" y="1436364"/>
            <a:ext cx="812363" cy="670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1DA44A-8818-4B22-9F76-D2AB9400C18C}"/>
              </a:ext>
            </a:extLst>
          </p:cNvPr>
          <p:cNvSpPr/>
          <p:nvPr/>
        </p:nvSpPr>
        <p:spPr>
          <a:xfrm flipV="1">
            <a:off x="7387978" y="1290600"/>
            <a:ext cx="408015" cy="670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22A65B-180C-42C1-B8AF-428DED10708D}"/>
              </a:ext>
            </a:extLst>
          </p:cNvPr>
          <p:cNvSpPr/>
          <p:nvPr/>
        </p:nvSpPr>
        <p:spPr>
          <a:xfrm flipV="1">
            <a:off x="7377113" y="1702591"/>
            <a:ext cx="185272" cy="670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23B70CB-EE01-471B-B05E-1CB3BF7D106D}"/>
              </a:ext>
            </a:extLst>
          </p:cNvPr>
          <p:cNvSpPr/>
          <p:nvPr/>
        </p:nvSpPr>
        <p:spPr>
          <a:xfrm flipV="1">
            <a:off x="6981797" y="1835599"/>
            <a:ext cx="812363" cy="670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AA6A46-B5DB-42E8-8C99-C5DCE720FE76}"/>
              </a:ext>
            </a:extLst>
          </p:cNvPr>
          <p:cNvSpPr/>
          <p:nvPr/>
        </p:nvSpPr>
        <p:spPr>
          <a:xfrm flipV="1">
            <a:off x="6982344" y="1962776"/>
            <a:ext cx="408015" cy="670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D177B8-95ED-4811-B553-CBB19EAE650D}"/>
              </a:ext>
            </a:extLst>
          </p:cNvPr>
          <p:cNvSpPr/>
          <p:nvPr/>
        </p:nvSpPr>
        <p:spPr>
          <a:xfrm flipV="1">
            <a:off x="6982673" y="2090838"/>
            <a:ext cx="811487" cy="670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DEC9B8D-82CA-4A87-843E-BC877BEE9E4E}"/>
              </a:ext>
            </a:extLst>
          </p:cNvPr>
          <p:cNvSpPr/>
          <p:nvPr/>
        </p:nvSpPr>
        <p:spPr>
          <a:xfrm flipV="1">
            <a:off x="6981797" y="2218162"/>
            <a:ext cx="812363" cy="6705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F17D2D-B3DE-4512-A11E-42AE38304D23}"/>
              </a:ext>
            </a:extLst>
          </p:cNvPr>
          <p:cNvSpPr/>
          <p:nvPr/>
        </p:nvSpPr>
        <p:spPr>
          <a:xfrm flipV="1">
            <a:off x="8592104" y="1264830"/>
            <a:ext cx="905696" cy="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2E93C43-EEA5-49B3-B0E6-53AA4F50699E}"/>
              </a:ext>
            </a:extLst>
          </p:cNvPr>
          <p:cNvSpPr/>
          <p:nvPr/>
        </p:nvSpPr>
        <p:spPr>
          <a:xfrm flipV="1">
            <a:off x="8592104" y="1391054"/>
            <a:ext cx="303240" cy="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0E1BB05-6C6B-4E26-9D46-84A799E468AC}"/>
              </a:ext>
            </a:extLst>
          </p:cNvPr>
          <p:cNvSpPr/>
          <p:nvPr/>
        </p:nvSpPr>
        <p:spPr>
          <a:xfrm flipV="1">
            <a:off x="8954054" y="1391052"/>
            <a:ext cx="543746" cy="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0D31D3E-76E5-492D-A374-F57B7892E372}"/>
              </a:ext>
            </a:extLst>
          </p:cNvPr>
          <p:cNvSpPr/>
          <p:nvPr/>
        </p:nvSpPr>
        <p:spPr>
          <a:xfrm flipV="1">
            <a:off x="8592103" y="1521520"/>
            <a:ext cx="543745" cy="67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BED2D35-29EA-4821-A103-B9EB0A2A068D}"/>
              </a:ext>
            </a:extLst>
          </p:cNvPr>
          <p:cNvCxnSpPr>
            <a:stCxn id="8" idx="3"/>
            <a:endCxn id="10" idx="1"/>
          </p:cNvCxnSpPr>
          <p:nvPr/>
        </p:nvCxnSpPr>
        <p:spPr>
          <a:xfrm>
            <a:off x="7975847" y="1761885"/>
            <a:ext cx="485282" cy="7757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0992CA4-FF0B-40EE-B9D4-00E5726D0A98}"/>
              </a:ext>
            </a:extLst>
          </p:cNvPr>
          <p:cNvSpPr txBox="1"/>
          <p:nvPr/>
        </p:nvSpPr>
        <p:spPr>
          <a:xfrm>
            <a:off x="6778379" y="752645"/>
            <a:ext cx="12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Document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DFF91EA-D2B0-446D-AAAD-A15634879B4E}"/>
              </a:ext>
            </a:extLst>
          </p:cNvPr>
          <p:cNvSpPr txBox="1"/>
          <p:nvPr/>
        </p:nvSpPr>
        <p:spPr>
          <a:xfrm>
            <a:off x="8520962" y="752645"/>
            <a:ext cx="122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Summary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D6328BF-0700-48F1-A2BF-36BC2A8CB7BA}"/>
              </a:ext>
            </a:extLst>
          </p:cNvPr>
          <p:cNvSpPr/>
          <p:nvPr/>
        </p:nvSpPr>
        <p:spPr>
          <a:xfrm>
            <a:off x="4772866" y="2883724"/>
            <a:ext cx="1971210" cy="330885"/>
          </a:xfrm>
          <a:prstGeom prst="round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Je </a:t>
            </a:r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suis</a:t>
            </a:r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étudiant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173432E7-9765-436F-A213-53CD6EFFD2E9}"/>
              </a:ext>
            </a:extLst>
          </p:cNvPr>
          <p:cNvSpPr/>
          <p:nvPr/>
        </p:nvSpPr>
        <p:spPr>
          <a:xfrm>
            <a:off x="7445348" y="2585347"/>
            <a:ext cx="1133225" cy="92764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Machine</a:t>
            </a:r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B3E025A0-ED13-4DEE-9629-2F41D8D96C72}"/>
              </a:ext>
            </a:extLst>
          </p:cNvPr>
          <p:cNvSpPr/>
          <p:nvPr/>
        </p:nvSpPr>
        <p:spPr>
          <a:xfrm>
            <a:off x="9377729" y="2883724"/>
            <a:ext cx="1971210" cy="330885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7030A0"/>
                </a:solidFill>
              </a:rPr>
              <a:t>I am a </a:t>
            </a:r>
            <a:r>
              <a:rPr lang="de-DE" dirty="0" err="1">
                <a:solidFill>
                  <a:srgbClr val="7030A0"/>
                </a:solidFill>
              </a:rPr>
              <a:t>student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8287347-5B1B-4F5F-9D13-CBBFACEAA931}"/>
              </a:ext>
            </a:extLst>
          </p:cNvPr>
          <p:cNvCxnSpPr>
            <a:cxnSpLocks/>
            <a:stCxn id="35" idx="3"/>
            <a:endCxn id="36" idx="1"/>
          </p:cNvCxnSpPr>
          <p:nvPr/>
        </p:nvCxnSpPr>
        <p:spPr>
          <a:xfrm>
            <a:off x="6744076" y="3049167"/>
            <a:ext cx="701272" cy="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E6D172B-87AC-4EA5-8813-1FCE54E104A5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 flipV="1">
            <a:off x="8578573" y="3049167"/>
            <a:ext cx="799156" cy="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BD694CF-51B9-447B-A5F3-FAC079FCF582}"/>
              </a:ext>
            </a:extLst>
          </p:cNvPr>
          <p:cNvSpPr/>
          <p:nvPr/>
        </p:nvSpPr>
        <p:spPr>
          <a:xfrm>
            <a:off x="5696504" y="4988081"/>
            <a:ext cx="1971210" cy="86839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What</a:t>
            </a:r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</a:t>
            </a:r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color</a:t>
            </a:r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of</a:t>
            </a:r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</a:t>
            </a:r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ball in </a:t>
            </a:r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</a:t>
            </a:r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foreground</a:t>
            </a:r>
            <a:r>
              <a:rPr lang="de-D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?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CB150D87-BB25-4D60-8145-390646A09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4149" y="3949898"/>
            <a:ext cx="1633565" cy="886263"/>
          </a:xfrm>
          <a:prstGeom prst="rect">
            <a:avLst/>
          </a:prstGeom>
        </p:spPr>
      </p:pic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B95D2E30-D9AA-49BE-B3CE-95713A9E98FD}"/>
              </a:ext>
            </a:extLst>
          </p:cNvPr>
          <p:cNvSpPr/>
          <p:nvPr/>
        </p:nvSpPr>
        <p:spPr>
          <a:xfrm>
            <a:off x="8387441" y="4415128"/>
            <a:ext cx="1133225" cy="92764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Machine</a:t>
            </a:r>
            <a:endParaRPr lang="en-US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3E5E889-4FD7-4C10-A2C1-EA526220A3C2}"/>
              </a:ext>
            </a:extLst>
          </p:cNvPr>
          <p:cNvSpPr/>
          <p:nvPr/>
        </p:nvSpPr>
        <p:spPr>
          <a:xfrm>
            <a:off x="9908400" y="4718232"/>
            <a:ext cx="1971210" cy="330885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7030A0"/>
                </a:solidFill>
              </a:rPr>
              <a:t>orange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B7593290-260A-44A0-AA7E-56FAF33C608D}"/>
              </a:ext>
            </a:extLst>
          </p:cNvPr>
          <p:cNvCxnSpPr>
            <a:stCxn id="53" idx="3"/>
            <a:endCxn id="54" idx="1"/>
          </p:cNvCxnSpPr>
          <p:nvPr/>
        </p:nvCxnSpPr>
        <p:spPr>
          <a:xfrm>
            <a:off x="7667714" y="4393030"/>
            <a:ext cx="719727" cy="485919"/>
          </a:xfrm>
          <a:prstGeom prst="bentConnector3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8CB7F09F-FC7D-4329-A748-5FCB6F07FCBE}"/>
              </a:ext>
            </a:extLst>
          </p:cNvPr>
          <p:cNvCxnSpPr>
            <a:stCxn id="49" idx="3"/>
            <a:endCxn id="54" idx="1"/>
          </p:cNvCxnSpPr>
          <p:nvPr/>
        </p:nvCxnSpPr>
        <p:spPr>
          <a:xfrm flipV="1">
            <a:off x="7667714" y="4878949"/>
            <a:ext cx="719727" cy="543329"/>
          </a:xfrm>
          <a:prstGeom prst="bentConnector3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89E618B-9D00-4675-84CF-87F846FE3E62}"/>
              </a:ext>
            </a:extLst>
          </p:cNvPr>
          <p:cNvCxnSpPr>
            <a:stCxn id="54" idx="3"/>
            <a:endCxn id="55" idx="1"/>
          </p:cNvCxnSpPr>
          <p:nvPr/>
        </p:nvCxnSpPr>
        <p:spPr>
          <a:xfrm>
            <a:off x="9520666" y="4878949"/>
            <a:ext cx="387734" cy="472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6216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F912-6A7A-4C63-8F31-253F30154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Modern </a:t>
            </a:r>
            <a:r>
              <a:rPr lang="de-DE" dirty="0" err="1">
                <a:solidFill>
                  <a:schemeClr val="bg1"/>
                </a:solidFill>
              </a:rPr>
              <a:t>languange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are</a:t>
            </a:r>
            <a:r>
              <a:rPr lang="de-DE" dirty="0">
                <a:solidFill>
                  <a:schemeClr val="bg1"/>
                </a:solidFill>
              </a:rPr>
              <a:t> not limited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text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data</a:t>
            </a:r>
            <a:r>
              <a:rPr lang="de-DE" dirty="0">
                <a:solidFill>
                  <a:schemeClr val="bg1"/>
                </a:solidFill>
              </a:rPr>
              <a:t>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10BF8-03D4-4178-811F-A6C48ADB4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Image GPT</a:t>
            </a:r>
          </a:p>
          <a:p>
            <a:pPr lvl="1"/>
            <a:r>
              <a:rPr lang="de-DE" dirty="0" err="1">
                <a:solidFill>
                  <a:schemeClr val="bg1"/>
                </a:solidFill>
              </a:rPr>
              <a:t>Complete</a:t>
            </a:r>
            <a:r>
              <a:rPr lang="de-DE" dirty="0">
                <a:solidFill>
                  <a:schemeClr val="bg1"/>
                </a:solidFill>
              </a:rPr>
              <a:t> Images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https://openai.com/blog/image-gpt/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Text to Image: DALL-E (new)</a:t>
            </a:r>
          </a:p>
          <a:p>
            <a:pPr lvl="1"/>
            <a:r>
              <a:rPr lang="de-DE" dirty="0">
                <a:solidFill>
                  <a:schemeClr val="bg1"/>
                </a:solidFill>
              </a:rPr>
              <a:t>https://openai.com/blog/dall-e/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BF7A33-CD23-430F-AF36-AE150FD7D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323" y="4306904"/>
            <a:ext cx="5190459" cy="13619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ADFE2F-AB1D-41CB-8E67-2AE1B881D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1016" y="5646905"/>
            <a:ext cx="4738039" cy="12083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AC4BA84-5E9D-46D2-BE80-DB841D8EA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754" y="4574886"/>
            <a:ext cx="4610262" cy="14883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DC7C35-1E28-4B0A-A3F3-9C6E3D13FD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1139" y="1246888"/>
            <a:ext cx="279082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794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24466-03B1-4791-8215-1DF680849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GENSIM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38053-9489-47C1-B1B2-B29F17125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Extensive </a:t>
            </a:r>
            <a:r>
              <a:rPr lang="de-DE" dirty="0" err="1">
                <a:solidFill>
                  <a:schemeClr val="bg1"/>
                </a:solidFill>
              </a:rPr>
              <a:t>toolsbox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load</a:t>
            </a:r>
            <a:r>
              <a:rPr lang="de-DE" dirty="0">
                <a:solidFill>
                  <a:schemeClr val="bg1"/>
                </a:solidFill>
              </a:rPr>
              <a:t> and </a:t>
            </a:r>
            <a:r>
              <a:rPr lang="de-DE" dirty="0" err="1">
                <a:solidFill>
                  <a:schemeClr val="bg1"/>
                </a:solidFill>
              </a:rPr>
              <a:t>preprocess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tokenized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streams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data</a:t>
            </a:r>
            <a:r>
              <a:rPr lang="de-DE" dirty="0">
                <a:solidFill>
                  <a:schemeClr val="bg1"/>
                </a:solidFill>
              </a:rPr>
              <a:t> (</a:t>
            </a:r>
            <a:r>
              <a:rPr lang="de-DE" dirty="0" err="1">
                <a:solidFill>
                  <a:schemeClr val="bg1"/>
                </a:solidFill>
              </a:rPr>
              <a:t>texts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similar</a:t>
            </a:r>
            <a:r>
              <a:rPr lang="de-DE" dirty="0">
                <a:solidFill>
                  <a:schemeClr val="bg1"/>
                </a:solidFill>
              </a:rPr>
              <a:t>) and </a:t>
            </a:r>
            <a:r>
              <a:rPr lang="de-DE" dirty="0" err="1">
                <a:solidFill>
                  <a:schemeClr val="bg1"/>
                </a:solidFill>
              </a:rPr>
              <a:t>generate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vector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</a:endParaRPr>
          </a:p>
          <a:p>
            <a:r>
              <a:rPr lang="de-DE" dirty="0" err="1">
                <a:solidFill>
                  <a:schemeClr val="bg1"/>
                </a:solidFill>
              </a:rPr>
              <a:t>Mainly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focuses</a:t>
            </a:r>
            <a:r>
              <a:rPr lang="de-DE" dirty="0">
                <a:solidFill>
                  <a:schemeClr val="bg1"/>
                </a:solidFill>
              </a:rPr>
              <a:t> on </a:t>
            </a:r>
            <a:r>
              <a:rPr lang="de-DE" dirty="0" err="1">
                <a:solidFill>
                  <a:schemeClr val="bg1"/>
                </a:solidFill>
              </a:rPr>
              <a:t>unsupervised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models</a:t>
            </a:r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Supports </a:t>
            </a:r>
            <a:r>
              <a:rPr lang="de-DE" dirty="0" err="1">
                <a:solidFill>
                  <a:schemeClr val="bg1"/>
                </a:solidFill>
              </a:rPr>
              <a:t>loading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data</a:t>
            </a:r>
            <a:r>
              <a:rPr lang="de-DE" dirty="0">
                <a:solidFill>
                  <a:schemeClr val="bg1"/>
                </a:solidFill>
              </a:rPr>
              <a:t> in a </a:t>
            </a:r>
            <a:r>
              <a:rPr lang="de-DE" dirty="0" err="1">
                <a:solidFill>
                  <a:schemeClr val="bg1"/>
                </a:solidFill>
              </a:rPr>
              <a:t>streaming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fashion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de-DE" dirty="0" err="1">
                <a:solidFill>
                  <a:schemeClr val="bg1"/>
                </a:solidFill>
              </a:rPr>
              <a:t>allows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processing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large </a:t>
            </a:r>
            <a:r>
              <a:rPr lang="de-DE" dirty="0" err="1">
                <a:solidFill>
                  <a:schemeClr val="bg1"/>
                </a:solidFill>
              </a:rPr>
              <a:t>copera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do not fit </a:t>
            </a:r>
            <a:r>
              <a:rPr lang="de-DE" dirty="0" err="1">
                <a:solidFill>
                  <a:schemeClr val="bg1"/>
                </a:solidFill>
              </a:rPr>
              <a:t>into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memory</a:t>
            </a:r>
            <a:r>
              <a:rPr lang="de-DE" dirty="0">
                <a:solidFill>
                  <a:schemeClr val="bg1"/>
                </a:solidFill>
              </a:rPr>
              <a:t>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6AFED6-4E47-433E-A4B8-257C09939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73600"/>
            <a:ext cx="3902364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12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15D15-D59A-4A9C-802A-86C6AA703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GENSIM – Core </a:t>
            </a:r>
            <a:r>
              <a:rPr lang="de-DE" dirty="0" err="1">
                <a:solidFill>
                  <a:schemeClr val="bg1"/>
                </a:solidFill>
              </a:rPr>
              <a:t>Concepts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4AD25-C077-44CE-B32F-ED0F080FB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16" y="1234447"/>
            <a:ext cx="11158331" cy="5104475"/>
          </a:xfrm>
        </p:spPr>
        <p:txBody>
          <a:bodyPr>
            <a:norm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Document</a:t>
            </a:r>
            <a:r>
              <a:rPr lang="de-DE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de-DE" dirty="0" err="1">
                <a:solidFill>
                  <a:schemeClr val="bg1"/>
                </a:solidFill>
              </a:rPr>
              <a:t>Object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text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sequence</a:t>
            </a:r>
            <a:r>
              <a:rPr lang="de-DE" dirty="0">
                <a:solidFill>
                  <a:schemeClr val="bg1"/>
                </a:solidFill>
              </a:rPr>
              <a:t> type (	       - type in </a:t>
            </a:r>
            <a:r>
              <a:rPr lang="de-DE" dirty="0" err="1">
                <a:solidFill>
                  <a:schemeClr val="bg1"/>
                </a:solidFill>
              </a:rPr>
              <a:t>python</a:t>
            </a:r>
            <a:r>
              <a:rPr lang="de-DE" dirty="0">
                <a:solidFill>
                  <a:schemeClr val="bg1"/>
                </a:solidFill>
              </a:rPr>
              <a:t>). Can </a:t>
            </a:r>
            <a:r>
              <a:rPr lang="de-DE" dirty="0" err="1">
                <a:solidFill>
                  <a:schemeClr val="bg1"/>
                </a:solidFill>
              </a:rPr>
              <a:t>by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anything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considered</a:t>
            </a:r>
            <a:r>
              <a:rPr lang="de-DE" dirty="0">
                <a:solidFill>
                  <a:schemeClr val="bg1"/>
                </a:solidFill>
              </a:rPr>
              <a:t> a </a:t>
            </a:r>
            <a:r>
              <a:rPr lang="de-DE" dirty="0" err="1">
                <a:solidFill>
                  <a:schemeClr val="bg1"/>
                </a:solidFill>
              </a:rPr>
              <a:t>text</a:t>
            </a:r>
            <a:r>
              <a:rPr lang="de-DE" dirty="0">
                <a:solidFill>
                  <a:schemeClr val="bg1"/>
                </a:solidFill>
              </a:rPr>
              <a:t>, e.g., </a:t>
            </a:r>
            <a:r>
              <a:rPr lang="de-DE" dirty="0" err="1">
                <a:solidFill>
                  <a:schemeClr val="bg1"/>
                </a:solidFill>
              </a:rPr>
              <a:t>sentence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pharagraph</a:t>
            </a:r>
            <a:r>
              <a:rPr lang="de-DE" dirty="0">
                <a:solidFill>
                  <a:schemeClr val="bg1"/>
                </a:solidFill>
              </a:rPr>
              <a:t>, etc.</a:t>
            </a:r>
          </a:p>
          <a:p>
            <a:pPr marL="342865" lvl="1" indent="0">
              <a:buNone/>
            </a:pPr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Corpus </a:t>
            </a:r>
          </a:p>
          <a:p>
            <a:pPr lvl="1"/>
            <a:r>
              <a:rPr lang="de-DE" dirty="0">
                <a:solidFill>
                  <a:schemeClr val="bg1"/>
                </a:solidFill>
              </a:rPr>
              <a:t>A </a:t>
            </a:r>
            <a:r>
              <a:rPr lang="de-DE" dirty="0" err="1">
                <a:solidFill>
                  <a:schemeClr val="bg1"/>
                </a:solidFill>
              </a:rPr>
              <a:t>collection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document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objects</a:t>
            </a:r>
            <a:r>
              <a:rPr lang="de-DE" dirty="0">
                <a:solidFill>
                  <a:schemeClr val="bg1"/>
                </a:solidFill>
              </a:rPr>
              <a:t>. </a:t>
            </a:r>
            <a:r>
              <a:rPr lang="de-DE" dirty="0" err="1">
                <a:solidFill>
                  <a:schemeClr val="bg1"/>
                </a:solidFill>
              </a:rPr>
              <a:t>Serves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input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Models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model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training</a:t>
            </a:r>
            <a:r>
              <a:rPr lang="de-DE" dirty="0">
                <a:solidFill>
                  <a:schemeClr val="bg1"/>
                </a:solidFill>
              </a:rPr>
              <a:t> and </a:t>
            </a:r>
            <a:r>
              <a:rPr lang="de-DE" dirty="0" err="1">
                <a:solidFill>
                  <a:schemeClr val="bg1"/>
                </a:solidFill>
              </a:rPr>
              <a:t>model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evaluation</a:t>
            </a:r>
            <a:r>
              <a:rPr lang="de-DE" dirty="0">
                <a:solidFill>
                  <a:schemeClr val="bg1"/>
                </a:solidFill>
              </a:rPr>
              <a:t> 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pPr lvl="1"/>
            <a:r>
              <a:rPr lang="de-DE" dirty="0" err="1">
                <a:solidFill>
                  <a:schemeClr val="bg1"/>
                </a:solidFill>
              </a:rPr>
              <a:t>Gensim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provides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			  </a:t>
            </a:r>
            <a:r>
              <a:rPr lang="de-DE" dirty="0" err="1">
                <a:solidFill>
                  <a:schemeClr val="bg1"/>
                </a:solidFill>
              </a:rPr>
              <a:t>module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implements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objects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with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useful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methods</a:t>
            </a:r>
            <a:endParaRPr lang="de-DE" dirty="0">
              <a:solidFill>
                <a:schemeClr val="bg1"/>
              </a:solidFill>
            </a:endParaRPr>
          </a:p>
          <a:p>
            <a:pPr lvl="1"/>
            <a:endParaRPr lang="de-DE" dirty="0">
              <a:solidFill>
                <a:schemeClr val="bg1"/>
              </a:solidFill>
            </a:endParaRPr>
          </a:p>
          <a:p>
            <a:pPr marL="342865" lvl="1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D504E0-A6E4-4AFF-B0CF-808098416C50}"/>
              </a:ext>
            </a:extLst>
          </p:cNvPr>
          <p:cNvSpPr/>
          <p:nvPr/>
        </p:nvSpPr>
        <p:spPr>
          <a:xfrm>
            <a:off x="5177015" y="1807295"/>
            <a:ext cx="605018" cy="2268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F45234-6B20-4764-AA56-A78C1AFBEDF7}"/>
              </a:ext>
            </a:extLst>
          </p:cNvPr>
          <p:cNvSpPr/>
          <p:nvPr/>
        </p:nvSpPr>
        <p:spPr>
          <a:xfrm>
            <a:off x="1197426" y="2469072"/>
            <a:ext cx="7836571" cy="2268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</a:t>
            </a:r>
            <a:r>
              <a:rPr lang="de-DE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de-DE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“This is a sentence about important things”</a:t>
            </a:r>
            <a:r>
              <a:rPr lang="de-DE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23DE5A-3E6C-4DB0-9B05-2F0655A4500E}"/>
              </a:ext>
            </a:extLst>
          </p:cNvPr>
          <p:cNvSpPr/>
          <p:nvPr/>
        </p:nvSpPr>
        <p:spPr>
          <a:xfrm>
            <a:off x="1197425" y="4064833"/>
            <a:ext cx="7836571" cy="100729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de-DE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“This is a sentence about important things”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“Another sentence about important things”</a:t>
            </a:r>
            <a:r>
              <a:rPr lang="en-US" alt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			“Again, another sentence”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de-DE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E164F5-6A5B-45CB-AD13-BDE4B4B90C6A}"/>
              </a:ext>
            </a:extLst>
          </p:cNvPr>
          <p:cNvSpPr/>
          <p:nvPr/>
        </p:nvSpPr>
        <p:spPr>
          <a:xfrm>
            <a:off x="9185251" y="3643850"/>
            <a:ext cx="2654948" cy="15726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! The </a:t>
            </a:r>
            <a:r>
              <a:rPr lang="de-DE" dirty="0" err="1"/>
              <a:t>corpus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loaded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memory</a:t>
            </a:r>
            <a:r>
              <a:rPr lang="de-DE" dirty="0"/>
              <a:t>.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corpus</a:t>
            </a:r>
            <a:r>
              <a:rPr lang="de-DE" dirty="0"/>
              <a:t> larger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memory</a:t>
            </a:r>
            <a:r>
              <a:rPr lang="de-DE" dirty="0"/>
              <a:t>, </a:t>
            </a:r>
            <a:r>
              <a:rPr lang="de-DE" dirty="0" err="1"/>
              <a:t>gensim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Corpus </a:t>
            </a:r>
            <a:r>
              <a:rPr lang="de-DE" dirty="0" err="1"/>
              <a:t>streaming</a:t>
            </a:r>
            <a:r>
              <a:rPr lang="de-DE" dirty="0"/>
              <a:t>!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0B6427-40EB-48A6-A5A9-BEACC0369528}"/>
              </a:ext>
            </a:extLst>
          </p:cNvPr>
          <p:cNvSpPr/>
          <p:nvPr/>
        </p:nvSpPr>
        <p:spPr>
          <a:xfrm>
            <a:off x="3555616" y="5302448"/>
            <a:ext cx="2033911" cy="2268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gensim.copera</a:t>
            </a:r>
            <a:endParaRPr lang="en-US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4830974-FA0D-42AF-AE5F-C12E794C8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464" y="1584302"/>
            <a:ext cx="5572125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66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4860152-C869-42BB-82A9-8566DB87E13A}"/>
              </a:ext>
            </a:extLst>
          </p:cNvPr>
          <p:cNvSpPr/>
          <p:nvPr/>
        </p:nvSpPr>
        <p:spPr>
          <a:xfrm>
            <a:off x="7845734" y="5051806"/>
            <a:ext cx="3736666" cy="60622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4FF7B2-F838-42DF-8BA4-8FFE1C607FB4}"/>
              </a:ext>
            </a:extLst>
          </p:cNvPr>
          <p:cNvSpPr/>
          <p:nvPr/>
        </p:nvSpPr>
        <p:spPr>
          <a:xfrm>
            <a:off x="1107476" y="3885659"/>
            <a:ext cx="6551484" cy="242694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115D15-D59A-4A9C-802A-86C6AA703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GENSIM – Core </a:t>
            </a:r>
            <a:r>
              <a:rPr lang="de-DE" dirty="0" err="1">
                <a:solidFill>
                  <a:schemeClr val="bg1"/>
                </a:solidFill>
              </a:rPr>
              <a:t>Concepts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4AD25-C077-44CE-B32F-ED0F080FB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Vector</a:t>
            </a:r>
          </a:p>
          <a:p>
            <a:pPr lvl="1"/>
            <a:r>
              <a:rPr lang="de-DE" dirty="0">
                <a:solidFill>
                  <a:schemeClr val="bg1"/>
                </a:solidFill>
              </a:rPr>
              <a:t>A </a:t>
            </a:r>
            <a:r>
              <a:rPr lang="de-DE" dirty="0" err="1">
                <a:solidFill>
                  <a:schemeClr val="bg1"/>
                </a:solidFill>
              </a:rPr>
              <a:t>numerical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representation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document</a:t>
            </a:r>
            <a:r>
              <a:rPr lang="de-DE" dirty="0">
                <a:solidFill>
                  <a:schemeClr val="bg1"/>
                </a:solidFill>
              </a:rPr>
              <a:t>/</a:t>
            </a:r>
            <a:r>
              <a:rPr lang="de-DE" dirty="0" err="1">
                <a:solidFill>
                  <a:schemeClr val="bg1"/>
                </a:solidFill>
              </a:rPr>
              <a:t>corpus</a:t>
            </a:r>
            <a:r>
              <a:rPr lang="de-DE" dirty="0">
                <a:solidFill>
                  <a:schemeClr val="bg1"/>
                </a:solidFill>
              </a:rPr>
              <a:t> on </a:t>
            </a:r>
            <a:r>
              <a:rPr lang="de-DE" dirty="0" err="1">
                <a:solidFill>
                  <a:schemeClr val="bg1"/>
                </a:solidFill>
              </a:rPr>
              <a:t>which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can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define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mathematical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operations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achieve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certain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tasks</a:t>
            </a:r>
            <a:r>
              <a:rPr lang="de-DE" dirty="0">
                <a:solidFill>
                  <a:schemeClr val="bg1"/>
                </a:solidFill>
              </a:rPr>
              <a:t>. In </a:t>
            </a:r>
            <a:r>
              <a:rPr lang="de-DE" dirty="0" err="1">
                <a:solidFill>
                  <a:schemeClr val="bg1"/>
                </a:solidFill>
              </a:rPr>
              <a:t>gensim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default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representation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a </a:t>
            </a:r>
            <a:r>
              <a:rPr lang="de-DE" i="1" dirty="0" err="1">
                <a:solidFill>
                  <a:schemeClr val="bg1"/>
                </a:solidFill>
              </a:rPr>
              <a:t>bag-of-words</a:t>
            </a:r>
            <a:r>
              <a:rPr lang="de-DE" i="1" dirty="0">
                <a:solidFill>
                  <a:schemeClr val="bg1"/>
                </a:solidFill>
              </a:rPr>
              <a:t> </a:t>
            </a:r>
            <a:r>
              <a:rPr lang="de-DE" i="1" dirty="0" err="1">
                <a:solidFill>
                  <a:schemeClr val="bg1"/>
                </a:solidFill>
              </a:rPr>
              <a:t>model</a:t>
            </a:r>
            <a:r>
              <a:rPr lang="de-DE" i="1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de-DE" i="1" dirty="0">
                <a:solidFill>
                  <a:schemeClr val="bg1"/>
                </a:solidFill>
              </a:rPr>
              <a:t>Bag-</a:t>
            </a:r>
            <a:r>
              <a:rPr lang="de-DE" i="1" dirty="0" err="1">
                <a:solidFill>
                  <a:schemeClr val="bg1"/>
                </a:solidFill>
              </a:rPr>
              <a:t>of</a:t>
            </a:r>
            <a:r>
              <a:rPr lang="de-DE" i="1" dirty="0">
                <a:solidFill>
                  <a:schemeClr val="bg1"/>
                </a:solidFill>
              </a:rPr>
              <a:t>-</a:t>
            </a:r>
            <a:r>
              <a:rPr lang="de-DE" i="1" dirty="0" err="1">
                <a:solidFill>
                  <a:schemeClr val="bg1"/>
                </a:solidFill>
              </a:rPr>
              <a:t>words</a:t>
            </a:r>
            <a:r>
              <a:rPr lang="de-DE" i="1" dirty="0">
                <a:solidFill>
                  <a:schemeClr val="bg1"/>
                </a:solidFill>
              </a:rPr>
              <a:t> </a:t>
            </a:r>
            <a:r>
              <a:rPr lang="de-DE" i="1" dirty="0" err="1">
                <a:solidFill>
                  <a:schemeClr val="bg1"/>
                </a:solidFill>
              </a:rPr>
              <a:t>model</a:t>
            </a:r>
            <a:r>
              <a:rPr lang="de-DE" dirty="0">
                <a:solidFill>
                  <a:schemeClr val="bg1"/>
                </a:solidFill>
              </a:rPr>
              <a:t>: </a:t>
            </a:r>
            <a:r>
              <a:rPr lang="de-DE" dirty="0" err="1">
                <a:solidFill>
                  <a:schemeClr val="bg1"/>
                </a:solidFill>
              </a:rPr>
              <a:t>each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document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represented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by</a:t>
            </a:r>
            <a:r>
              <a:rPr lang="de-DE" dirty="0">
                <a:solidFill>
                  <a:schemeClr val="bg1"/>
                </a:solidFill>
              </a:rPr>
              <a:t> a </a:t>
            </a:r>
            <a:r>
              <a:rPr lang="de-DE" dirty="0" err="1">
                <a:solidFill>
                  <a:schemeClr val="bg1"/>
                </a:solidFill>
              </a:rPr>
              <a:t>vector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contains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frequency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count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each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word</a:t>
            </a:r>
            <a:r>
              <a:rPr lang="de-DE" dirty="0">
                <a:solidFill>
                  <a:schemeClr val="bg1"/>
                </a:solidFill>
              </a:rPr>
              <a:t> in </a:t>
            </a:r>
            <a:r>
              <a:rPr lang="de-DE" dirty="0" err="1">
                <a:solidFill>
                  <a:schemeClr val="bg1"/>
                </a:solidFill>
              </a:rPr>
              <a:t>the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i="1" dirty="0" err="1">
                <a:solidFill>
                  <a:schemeClr val="bg1"/>
                </a:solidFill>
              </a:rPr>
              <a:t>dictionary</a:t>
            </a:r>
            <a:r>
              <a:rPr lang="de-DE" i="1" dirty="0">
                <a:solidFill>
                  <a:schemeClr val="bg1"/>
                </a:solidFill>
              </a:rPr>
              <a:t>. </a:t>
            </a:r>
            <a:r>
              <a:rPr lang="de-DE" i="1" dirty="0" err="1">
                <a:solidFill>
                  <a:schemeClr val="bg1"/>
                </a:solidFill>
              </a:rPr>
              <a:t>For</a:t>
            </a:r>
            <a:r>
              <a:rPr lang="de-DE" i="1" dirty="0">
                <a:solidFill>
                  <a:schemeClr val="bg1"/>
                </a:solidFill>
              </a:rPr>
              <a:t> </a:t>
            </a:r>
            <a:r>
              <a:rPr lang="de-DE" i="1" dirty="0" err="1">
                <a:solidFill>
                  <a:schemeClr val="bg1"/>
                </a:solidFill>
              </a:rPr>
              <a:t>example</a:t>
            </a:r>
            <a:r>
              <a:rPr lang="de-DE" i="1" dirty="0">
                <a:solidFill>
                  <a:schemeClr val="bg1"/>
                </a:solidFill>
              </a:rPr>
              <a:t>:</a:t>
            </a:r>
          </a:p>
          <a:p>
            <a:pPr lvl="1"/>
            <a:endParaRPr lang="de-DE" i="1" dirty="0"/>
          </a:p>
          <a:p>
            <a:pPr lvl="1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D4FD64-3593-4964-9F22-D4CA8F5A87DA}"/>
              </a:ext>
            </a:extLst>
          </p:cNvPr>
          <p:cNvSpPr/>
          <p:nvPr/>
        </p:nvSpPr>
        <p:spPr>
          <a:xfrm>
            <a:off x="1505666" y="4120120"/>
            <a:ext cx="1505665" cy="19463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ict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</a:t>
            </a:r>
            <a:r>
              <a:rPr lang="en-US" alt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pPr algn="ctr"/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”Tree” ”Flower” ”Grass”</a:t>
            </a:r>
          </a:p>
          <a:p>
            <a:pPr algn="ctr"/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Soil”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B71EA3-A114-422D-94AA-68AB1A27A1C0}"/>
              </a:ext>
            </a:extLst>
          </p:cNvPr>
          <p:cNvSpPr/>
          <p:nvPr/>
        </p:nvSpPr>
        <p:spPr>
          <a:xfrm>
            <a:off x="3589994" y="4120119"/>
            <a:ext cx="1505665" cy="19463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</a:t>
            </a:r>
            <a:r>
              <a:rPr lang="en-US" alt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pPr algn="ctr"/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”Tree” ”Flower” ”Soil”</a:t>
            </a:r>
          </a:p>
          <a:p>
            <a:pPr algn="ctr"/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Soil”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3417F3-2874-47AE-A30C-CF0D95E4CF5D}"/>
              </a:ext>
            </a:extLst>
          </p:cNvPr>
          <p:cNvSpPr/>
          <p:nvPr/>
        </p:nvSpPr>
        <p:spPr>
          <a:xfrm>
            <a:off x="5578068" y="4120118"/>
            <a:ext cx="1785257" cy="19463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doc_bow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</a:t>
            </a:r>
            <a:r>
              <a:rPr lang="en-US" alt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pPr algn="ctr"/>
            <a:r>
              <a:rPr lang="en-US" alt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1,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1, 0, 2]</a:t>
            </a:r>
            <a:endParaRPr lang="en-US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776570-76B9-4052-80FF-1D1A31F820DC}"/>
              </a:ext>
            </a:extLst>
          </p:cNvPr>
          <p:cNvSpPr/>
          <p:nvPr/>
        </p:nvSpPr>
        <p:spPr>
          <a:xfrm>
            <a:off x="8180240" y="3429000"/>
            <a:ext cx="2654948" cy="15726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The </a:t>
            </a:r>
            <a:r>
              <a:rPr lang="de-DE" dirty="0" err="1"/>
              <a:t>gensim.Dictionary</a:t>
            </a:r>
            <a:r>
              <a:rPr lang="de-DE" dirty="0"/>
              <a:t> </a:t>
            </a: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contains</a:t>
            </a:r>
            <a:r>
              <a:rPr lang="de-DE" dirty="0"/>
              <a:t> a </a:t>
            </a:r>
            <a:r>
              <a:rPr lang="de-DE" dirty="0" err="1"/>
              <a:t>convienient</a:t>
            </a:r>
            <a:r>
              <a:rPr lang="de-DE" dirty="0"/>
              <a:t>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transform</a:t>
            </a:r>
            <a:r>
              <a:rPr lang="de-DE" dirty="0"/>
              <a:t> </a:t>
            </a:r>
            <a:r>
              <a:rPr lang="de-DE" dirty="0" err="1"/>
              <a:t>documents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bag-of-words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.</a:t>
            </a:r>
          </a:p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1C6164-2772-4F2F-8DAD-563DA10CCE94}"/>
              </a:ext>
            </a:extLst>
          </p:cNvPr>
          <p:cNvSpPr txBox="1"/>
          <p:nvPr/>
        </p:nvSpPr>
        <p:spPr>
          <a:xfrm>
            <a:off x="7954595" y="5093308"/>
            <a:ext cx="35138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dict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corpus.Dictonary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doc_bow</a:t>
            </a:r>
            <a:r>
              <a:rPr lang="de-DE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dict.doc2bow(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</a:t>
            </a:r>
            <a:r>
              <a:rPr lang="de-DE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2498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15D15-D59A-4A9C-802A-86C6AA703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GENSIM – Core </a:t>
            </a:r>
            <a:r>
              <a:rPr lang="de-DE" dirty="0" err="1">
                <a:solidFill>
                  <a:schemeClr val="bg1"/>
                </a:solidFill>
              </a:rPr>
              <a:t>Concepts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4AD25-C077-44CE-B32F-ED0F080FB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30" y="1544220"/>
            <a:ext cx="11158331" cy="4525200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Model</a:t>
            </a:r>
          </a:p>
          <a:p>
            <a:pPr lvl="1"/>
            <a:r>
              <a:rPr lang="de-DE" dirty="0" err="1">
                <a:solidFill>
                  <a:schemeClr val="bg1"/>
                </a:solidFill>
              </a:rPr>
              <a:t>Transformations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from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one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document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represenations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another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that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is</a:t>
            </a:r>
            <a:r>
              <a:rPr lang="de-DE" dirty="0">
                <a:solidFill>
                  <a:schemeClr val="bg1"/>
                </a:solidFill>
              </a:rPr>
              <a:t>, </a:t>
            </a:r>
            <a:r>
              <a:rPr lang="de-DE" dirty="0" err="1">
                <a:solidFill>
                  <a:schemeClr val="bg1"/>
                </a:solidFill>
              </a:rPr>
              <a:t>transformations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between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two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vector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spaces</a:t>
            </a:r>
            <a:r>
              <a:rPr lang="de-DE" dirty="0">
                <a:solidFill>
                  <a:schemeClr val="bg1"/>
                </a:solidFill>
              </a:rPr>
              <a:t>. </a:t>
            </a:r>
            <a:r>
              <a:rPr lang="de-DE" dirty="0" err="1">
                <a:solidFill>
                  <a:schemeClr val="bg1"/>
                </a:solidFill>
              </a:rPr>
              <a:t>Some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examples</a:t>
            </a:r>
            <a:r>
              <a:rPr lang="de-DE" dirty="0">
                <a:solidFill>
                  <a:schemeClr val="bg1"/>
                </a:solidFill>
              </a:rPr>
              <a:t> in </a:t>
            </a:r>
            <a:r>
              <a:rPr lang="de-DE" dirty="0" err="1">
                <a:solidFill>
                  <a:schemeClr val="bg1"/>
                </a:solidFill>
              </a:rPr>
              <a:t>gensim</a:t>
            </a:r>
            <a:r>
              <a:rPr lang="de-DE" dirty="0">
                <a:solidFill>
                  <a:schemeClr val="bg1"/>
                </a:solidFill>
              </a:rPr>
              <a:t>:</a:t>
            </a:r>
          </a:p>
          <a:p>
            <a:pPr lvl="1"/>
            <a:endParaRPr lang="de-DE" dirty="0">
              <a:solidFill>
                <a:schemeClr val="bg1"/>
              </a:solidFill>
            </a:endParaRPr>
          </a:p>
          <a:p>
            <a:pPr lvl="1"/>
            <a:endParaRPr lang="de-DE" dirty="0">
              <a:solidFill>
                <a:schemeClr val="bg1"/>
              </a:solidFill>
            </a:endParaRPr>
          </a:p>
          <a:p>
            <a:pPr lvl="1"/>
            <a:endParaRPr lang="de-DE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CD5533-9267-486F-AF95-93B156DF4232}"/>
              </a:ext>
            </a:extLst>
          </p:cNvPr>
          <p:cNvSpPr/>
          <p:nvPr/>
        </p:nvSpPr>
        <p:spPr>
          <a:xfrm>
            <a:off x="1211175" y="2878781"/>
            <a:ext cx="7836571" cy="2463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[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“This is a sentence about important things”,</a:t>
            </a:r>
          </a:p>
          <a:p>
            <a:r>
              <a:rPr lang="en-US" altLang="en-US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	“Another sentence about important things”,</a:t>
            </a:r>
          </a:p>
          <a:p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			“Again, another sentence”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dict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corpus.Dictonary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tfidf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models.TfidfModel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(dict.doc2bow(</a:t>
            </a:r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corpus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r>
              <a:rPr lang="de-DE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words</a:t>
            </a:r>
            <a:r>
              <a:rPr lang="de-DE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[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“sentence”, “important”]</a:t>
            </a:r>
          </a:p>
          <a:p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words_tfidf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tfidf</a:t>
            </a:r>
            <a:r>
              <a:rPr lang="en-US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[dict.doc2bow(words)]</a:t>
            </a:r>
          </a:p>
          <a:p>
            <a:endParaRPr lang="en-US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3B197F-0567-4324-B4BD-92E50D08C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69" y="4530409"/>
            <a:ext cx="3629025" cy="49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E0F80C-026A-4FE7-9279-39F12295E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069" y="5014214"/>
            <a:ext cx="4410075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863892-4BCF-4F4E-ABFA-3D106F19C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069" y="5361876"/>
            <a:ext cx="3009900" cy="2952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3DAAFA-784D-4E3B-B445-C28E5E3C4C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069" y="1777684"/>
            <a:ext cx="4943475" cy="27527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31E5FC-EAA8-47FF-BE67-50F429EBB5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0403" y="1777684"/>
            <a:ext cx="700087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8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H_Tema_Bredbild">
  <a:themeElements>
    <a:clrScheme name="HH-mal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985"/>
      </a:accent1>
      <a:accent2>
        <a:srgbClr val="22BBEA"/>
      </a:accent2>
      <a:accent3>
        <a:srgbClr val="006DB0"/>
      </a:accent3>
      <a:accent4>
        <a:srgbClr val="96C0E3"/>
      </a:accent4>
      <a:accent5>
        <a:srgbClr val="B81218"/>
      </a:accent5>
      <a:accent6>
        <a:srgbClr val="B0CC3B"/>
      </a:accent6>
      <a:hlink>
        <a:srgbClr val="0000FF"/>
      </a:hlink>
      <a:folHlink>
        <a:srgbClr val="800080"/>
      </a:folHlink>
    </a:clrScheme>
    <a:fontScheme name="HH-PPT">
      <a:majorFont>
        <a:latin typeface="Gill Sans Std"/>
        <a:ea typeface=""/>
        <a:cs typeface=""/>
      </a:majorFont>
      <a:minorFont>
        <a:latin typeface="Gill Sans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ENG_Bredbild.potx" id="{8A0B5E8D-7E02-465D-A537-4D7A08C0351F}" vid="{94C3E651-8086-40F5-B5BA-B7DF121CBF8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83B07C5C9AF0F47AE18C2854A013709" ma:contentTypeVersion="2" ma:contentTypeDescription="Skapa ett nytt dokument." ma:contentTypeScope="" ma:versionID="910ea1cbe916e1bbd833018328b94f19">
  <xsd:schema xmlns:xsd="http://www.w3.org/2001/XMLSchema" xmlns:xs="http://www.w3.org/2001/XMLSchema" xmlns:p="http://schemas.microsoft.com/office/2006/metadata/properties" xmlns:ns2="02130096-2b30-485c-92da-bd307b1fdfc3" targetNamespace="http://schemas.microsoft.com/office/2006/metadata/properties" ma:root="true" ma:fieldsID="52628735ce5c5fd6ca959912d84bf562" ns2:_="">
    <xsd:import namespace="02130096-2b30-485c-92da-bd307b1fdf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130096-2b30-485c-92da-bd307b1fdf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01A7BB-F039-45B4-841E-512AEF827A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130096-2b30-485c-92da-bd307b1fdf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2C06AA-E5EE-47A5-B646-7668F8BDA82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628410A-9A13-4430-8B0F-D92C6D02D7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HH_Tema_Bredbild</Template>
  <TotalTime>591</TotalTime>
  <Words>1613</Words>
  <Application>Microsoft Office PowerPoint</Application>
  <PresentationFormat>Widescreen</PresentationFormat>
  <Paragraphs>263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Courier New</vt:lpstr>
      <vt:lpstr>Gill Sans Std</vt:lpstr>
      <vt:lpstr>Gill Sans Std Light</vt:lpstr>
      <vt:lpstr>inherit</vt:lpstr>
      <vt:lpstr>JetBrainsMonoregular</vt:lpstr>
      <vt:lpstr>HH_Tema_Bredbild</vt:lpstr>
      <vt:lpstr>GENSIM: Topic modelling for humans (and more)</vt:lpstr>
      <vt:lpstr>Outline</vt:lpstr>
      <vt:lpstr>What is a Language Model?</vt:lpstr>
      <vt:lpstr>Motivating examples</vt:lpstr>
      <vt:lpstr>Modern languange models are not limited to text data!</vt:lpstr>
      <vt:lpstr>GENSIM</vt:lpstr>
      <vt:lpstr>GENSIM – Core Concepts</vt:lpstr>
      <vt:lpstr>GENSIM – Core Concepts</vt:lpstr>
      <vt:lpstr>GENSIM – Core Concepts</vt:lpstr>
      <vt:lpstr>Natural Language Processing Pipeline</vt:lpstr>
      <vt:lpstr>Load Data</vt:lpstr>
      <vt:lpstr>Preprocessing </vt:lpstr>
      <vt:lpstr>What is the goal of Topic modeling?</vt:lpstr>
      <vt:lpstr>Model: LSA</vt:lpstr>
      <vt:lpstr>LSA – simple example using the 20-newsgroups corpus</vt:lpstr>
      <vt:lpstr>Model: LDA</vt:lpstr>
      <vt:lpstr>LDA – simple example using the 20-newsgroups corpus</vt:lpstr>
      <vt:lpstr>Model – Word2Vec</vt:lpstr>
      <vt:lpstr>Word2Vec in Gensim </vt:lpstr>
      <vt:lpstr>Word2Vec – Simple example </vt:lpstr>
      <vt:lpstr>Visualization of Word embeddings</vt:lpstr>
      <vt:lpstr>Visualization of Word embeddings</vt:lpstr>
      <vt:lpstr>Checking semantic understanding of embedding models</vt:lpstr>
      <vt:lpstr>Saving and loading models</vt:lpstr>
      <vt:lpstr>Gesim – much more then topic modeling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Plotting Scenarios from Vista to Python</dc:title>
  <dc:creator>Alexander Galozy</dc:creator>
  <cp:lastModifiedBy>Alexander Galozy</cp:lastModifiedBy>
  <cp:revision>160</cp:revision>
  <dcterms:created xsi:type="dcterms:W3CDTF">2020-04-07T13:22:55Z</dcterms:created>
  <dcterms:modified xsi:type="dcterms:W3CDTF">2021-01-12T14:08:28Z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0x010100F83B07C5C9AF0F47AE18C2854A013709</vt:lpwstr>
  </property>
</Properties>
</file>