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7" r:id="rId2"/>
    <p:sldId id="334" r:id="rId3"/>
    <p:sldId id="335" r:id="rId4"/>
    <p:sldId id="360" r:id="rId5"/>
    <p:sldId id="373" r:id="rId6"/>
    <p:sldId id="362" r:id="rId7"/>
    <p:sldId id="363" r:id="rId8"/>
    <p:sldId id="364" r:id="rId9"/>
    <p:sldId id="365" r:id="rId10"/>
    <p:sldId id="370" r:id="rId11"/>
    <p:sldId id="368" r:id="rId12"/>
    <p:sldId id="367" r:id="rId13"/>
    <p:sldId id="366" r:id="rId14"/>
    <p:sldId id="372" r:id="rId15"/>
    <p:sldId id="374" r:id="rId16"/>
    <p:sldId id="375" r:id="rId17"/>
    <p:sldId id="359" r:id="rId18"/>
    <p:sldId id="332" r:id="rId19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85"/>
    <a:srgbClr val="96C0E3"/>
    <a:srgbClr val="22BBEA"/>
    <a:srgbClr val="006C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7" autoAdjust="0"/>
    <p:restoredTop sz="94660"/>
  </p:normalViewPr>
  <p:slideViewPr>
    <p:cSldViewPr snapToGrid="0" snapToObjects="1" showGuides="1">
      <p:cViewPr>
        <p:scale>
          <a:sx n="75" d="100"/>
          <a:sy n="75" d="100"/>
        </p:scale>
        <p:origin x="-167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B80F74-F4E1-B841-8F03-CDB0D68E4724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CAA943-FB4F-BC49-A57B-ACAC82182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6646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81D6A2-588A-EF4A-972B-59B4115F8AFB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0ADAAF-E8CF-D140-8FF3-56D127809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1757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6219928" y="6356350"/>
            <a:ext cx="2619272" cy="365125"/>
          </a:xfrm>
        </p:spPr>
        <p:txBody>
          <a:bodyPr/>
          <a:lstStyle>
            <a:lvl1pPr algn="r">
              <a:defRPr/>
            </a:lvl1pPr>
          </a:lstStyle>
          <a:p>
            <a:endParaRPr lang="sv-SE" dirty="0"/>
          </a:p>
        </p:txBody>
      </p:sp>
      <p:sp>
        <p:nvSpPr>
          <p:cNvPr id="9" name="Rubrik 1"/>
          <p:cNvSpPr>
            <a:spLocks noGrp="1"/>
          </p:cNvSpPr>
          <p:nvPr>
            <p:ph type="ctrTitle" hasCustomPrompt="1"/>
          </p:nvPr>
        </p:nvSpPr>
        <p:spPr>
          <a:xfrm>
            <a:off x="1393310" y="2693987"/>
            <a:ext cx="64008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0" i="0">
                <a:solidFill>
                  <a:schemeClr val="tx1"/>
                </a:solidFill>
                <a:latin typeface="Gill Sans Std"/>
                <a:cs typeface="Gill Sans Std"/>
              </a:defRPr>
            </a:lvl1pPr>
          </a:lstStyle>
          <a:p>
            <a:r>
              <a:rPr lang="sv-SE" dirty="0" smtClean="0"/>
              <a:t>Klicka här för att ändra format</a:t>
            </a:r>
            <a:br>
              <a:rPr lang="sv-SE" dirty="0" smtClean="0"/>
            </a:br>
            <a:r>
              <a:rPr lang="sv-SE" dirty="0" smtClean="0"/>
              <a:t>klicka här för att ändra</a:t>
            </a:r>
            <a:endParaRPr lang="sv-S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 descr="Mönster ppt.png"/>
          <p:cNvPicPr>
            <a:picLocks noChangeAspect="1"/>
          </p:cNvPicPr>
          <p:nvPr userDrawn="1"/>
        </p:nvPicPr>
        <p:blipFill>
          <a:blip r:embed="rId2"/>
          <a:srcRect t="20093" r="4333" b="28800"/>
          <a:stretch>
            <a:fillRect/>
          </a:stretch>
        </p:blipFill>
        <p:spPr>
          <a:xfrm>
            <a:off x="325651" y="1031279"/>
            <a:ext cx="8513549" cy="5217122"/>
          </a:xfrm>
          <a:prstGeom prst="rect">
            <a:avLst/>
          </a:prstGeom>
        </p:spPr>
      </p:pic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3B4AB-545D-4141-9538-2D9081CC3DD4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Rubrik 1"/>
          <p:cNvSpPr>
            <a:spLocks noGrp="1"/>
          </p:cNvSpPr>
          <p:nvPr>
            <p:ph type="ctrTitle" hasCustomPrompt="1"/>
          </p:nvPr>
        </p:nvSpPr>
        <p:spPr>
          <a:xfrm>
            <a:off x="1415020" y="2683131"/>
            <a:ext cx="64008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0" i="0">
                <a:solidFill>
                  <a:schemeClr val="bg1"/>
                </a:solidFill>
                <a:latin typeface="Gill Sans Std"/>
                <a:cs typeface="Gill Sans Std"/>
              </a:defRPr>
            </a:lvl1pPr>
          </a:lstStyle>
          <a:p>
            <a:r>
              <a:rPr lang="sv-SE" dirty="0" smtClean="0"/>
              <a:t>Klicka här för att ändra format</a:t>
            </a:r>
            <a:br>
              <a:rPr lang="sv-SE" dirty="0" smtClean="0"/>
            </a:br>
            <a:r>
              <a:rPr lang="sv-SE" dirty="0" smtClean="0"/>
              <a:t>klicka här för att ändra</a:t>
            </a:r>
            <a:endParaRPr lang="sv-S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325651" y="1031279"/>
            <a:ext cx="8513549" cy="5217122"/>
          </a:xfrm>
          <a:prstGeom prst="rect">
            <a:avLst/>
          </a:prstGeom>
          <a:solidFill>
            <a:srgbClr val="00498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6219928" y="6356350"/>
            <a:ext cx="2619272" cy="365125"/>
          </a:xfrm>
        </p:spPr>
        <p:txBody>
          <a:bodyPr/>
          <a:lstStyle>
            <a:lvl1pPr algn="r">
              <a:defRPr/>
            </a:lvl1pPr>
          </a:lstStyle>
          <a:p>
            <a:endParaRPr lang="sv-SE" dirty="0"/>
          </a:p>
        </p:txBody>
      </p:sp>
      <p:sp>
        <p:nvSpPr>
          <p:cNvPr id="9" name="Rubrik 1"/>
          <p:cNvSpPr>
            <a:spLocks noGrp="1"/>
          </p:cNvSpPr>
          <p:nvPr>
            <p:ph type="ctrTitle" hasCustomPrompt="1"/>
          </p:nvPr>
        </p:nvSpPr>
        <p:spPr>
          <a:xfrm>
            <a:off x="1393310" y="2650563"/>
            <a:ext cx="6400800" cy="1470025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>
            <a:lvl1pPr algn="l">
              <a:defRPr sz="3600" b="0" i="0">
                <a:solidFill>
                  <a:schemeClr val="bg1"/>
                </a:solidFill>
                <a:latin typeface="Gill Sans Std"/>
                <a:cs typeface="Gill Sans Std"/>
              </a:defRPr>
            </a:lvl1pPr>
          </a:lstStyle>
          <a:p>
            <a:r>
              <a:rPr lang="sv-SE" dirty="0" smtClean="0"/>
              <a:t>Klicka här för att ändra format</a:t>
            </a:r>
            <a:br>
              <a:rPr lang="sv-SE" dirty="0" smtClean="0"/>
            </a:br>
            <a:r>
              <a:rPr lang="sv-SE" dirty="0" smtClean="0"/>
              <a:t>klicka här för att ändra</a:t>
            </a:r>
            <a:endParaRPr lang="sv-S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20530" y="2076323"/>
            <a:ext cx="4038600" cy="1927869"/>
          </a:xfrm>
        </p:spPr>
        <p:txBody>
          <a:bodyPr vert="horz">
            <a:normAutofit/>
          </a:bodyPr>
          <a:lstStyle>
            <a:lvl1pPr>
              <a:buNone/>
              <a:defRPr sz="1200" b="0" i="0">
                <a:latin typeface="Gill Sans Std"/>
                <a:cs typeface="Gill Sans Std"/>
              </a:defRPr>
            </a:lvl1pPr>
            <a:lvl2pPr>
              <a:buNone/>
              <a:defRPr sz="1200" b="0" i="0">
                <a:latin typeface="Gill Sans Std"/>
                <a:cs typeface="Gill Sans Std"/>
              </a:defRPr>
            </a:lvl2pPr>
            <a:lvl3pPr>
              <a:buNone/>
              <a:defRPr sz="1200" b="0" i="0">
                <a:latin typeface="Gill Sans Std"/>
                <a:cs typeface="Gill Sans Std"/>
              </a:defRPr>
            </a:lvl3pPr>
            <a:lvl4pPr>
              <a:buNone/>
              <a:defRPr sz="1200" b="0" i="0">
                <a:latin typeface="Gill Sans Std"/>
                <a:cs typeface="Gill Sans Std"/>
              </a:defRPr>
            </a:lvl4pPr>
            <a:lvl5pPr>
              <a:buNone/>
              <a:defRPr sz="1200" b="0" i="0">
                <a:latin typeface="Gill Sans Std"/>
                <a:cs typeface="Gill Sans Std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3B4AB-545D-4141-9538-2D9081CC3DD4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2"/>
          <p:cNvSpPr>
            <a:spLocks noGrp="1"/>
          </p:cNvSpPr>
          <p:nvPr>
            <p:ph type="body" idx="13"/>
          </p:nvPr>
        </p:nvSpPr>
        <p:spPr>
          <a:xfrm>
            <a:off x="820530" y="1423877"/>
            <a:ext cx="4038600" cy="652445"/>
          </a:xfrm>
        </p:spPr>
        <p:txBody>
          <a:bodyPr anchor="t">
            <a:noAutofit/>
          </a:bodyPr>
          <a:lstStyle>
            <a:lvl1pPr marL="0" indent="0">
              <a:buNone/>
              <a:defRPr sz="2000" b="1" i="0">
                <a:latin typeface="Gill Sans Std"/>
                <a:cs typeface="Gill Sans St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 smtClean="0"/>
              <a:t>Klicka här för att ändra format</a:t>
            </a:r>
          </a:p>
        </p:txBody>
      </p:sp>
      <p:sp>
        <p:nvSpPr>
          <p:cNvPr id="9" name="Platshållare för innehåll 2"/>
          <p:cNvSpPr>
            <a:spLocks noGrp="1"/>
          </p:cNvSpPr>
          <p:nvPr>
            <p:ph sz="half" idx="14"/>
          </p:nvPr>
        </p:nvSpPr>
        <p:spPr>
          <a:xfrm>
            <a:off x="820530" y="4004192"/>
            <a:ext cx="4038600" cy="2019093"/>
          </a:xfrm>
        </p:spPr>
        <p:txBody>
          <a:bodyPr vert="horz"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200" b="1" i="0">
                <a:solidFill>
                  <a:srgbClr val="004985"/>
                </a:solidFill>
                <a:latin typeface="Gill Sans Std"/>
                <a:cs typeface="Gill Sans Std"/>
              </a:defRPr>
            </a:lvl1pPr>
            <a:lvl2pPr>
              <a:buNone/>
              <a:defRPr sz="1200" b="1" i="0">
                <a:solidFill>
                  <a:srgbClr val="004985"/>
                </a:solidFill>
                <a:latin typeface="Gill Sans"/>
                <a:cs typeface="Gill Sans"/>
              </a:defRPr>
            </a:lvl2pPr>
            <a:lvl3pPr>
              <a:buNone/>
              <a:defRPr sz="1200" b="1" i="0">
                <a:solidFill>
                  <a:srgbClr val="004985"/>
                </a:solidFill>
                <a:latin typeface="Gill Sans"/>
                <a:cs typeface="Gill Sans"/>
              </a:defRPr>
            </a:lvl3pPr>
            <a:lvl4pPr>
              <a:buNone/>
              <a:defRPr sz="1200" b="1" i="0">
                <a:solidFill>
                  <a:srgbClr val="004985"/>
                </a:solidFill>
                <a:latin typeface="Gill Sans"/>
                <a:cs typeface="Gill Sans"/>
              </a:defRPr>
            </a:lvl4pPr>
            <a:lvl5pPr>
              <a:buNone/>
              <a:defRPr sz="1200" b="1" i="0">
                <a:solidFill>
                  <a:srgbClr val="004985"/>
                </a:solidFill>
                <a:latin typeface="Gill Sans"/>
                <a:cs typeface="Gill San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 smtClean="0"/>
              <a:t>Klicka här för att ändra format på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sv-SE" dirty="0" smtClean="0"/>
              <a:t>Klicka här för att ändra format på</a:t>
            </a:r>
          </a:p>
          <a:p>
            <a:pPr lvl="0"/>
            <a:endParaRPr lang="sv-S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83456" y="1441905"/>
            <a:ext cx="3540539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0" i="0">
                <a:latin typeface="Gill Sans Std"/>
                <a:cs typeface="Gill Sans St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771804" y="2104969"/>
            <a:ext cx="3540539" cy="1411155"/>
          </a:xfrm>
        </p:spPr>
        <p:txBody>
          <a:bodyPr wrap="none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sv-SE" sz="1200" b="0" i="0" smtClean="0">
                <a:latin typeface="Gill Sans Std"/>
                <a:cs typeface="Gill Sans Std"/>
              </a:defRPr>
            </a:lvl1pPr>
            <a:lvl2pPr>
              <a:buNone/>
              <a:defRPr sz="1200" b="0" i="0">
                <a:latin typeface="Gill Sans"/>
                <a:cs typeface="Gill Sans"/>
              </a:defRPr>
            </a:lvl2pPr>
            <a:lvl3pPr>
              <a:buNone/>
              <a:defRPr sz="1200" b="0" i="0">
                <a:latin typeface="Gill Sans"/>
                <a:cs typeface="Gill Sans"/>
              </a:defRPr>
            </a:lvl3pPr>
            <a:lvl4pPr>
              <a:buNone/>
              <a:defRPr sz="1200" b="0" i="0">
                <a:latin typeface="Gill Sans"/>
                <a:cs typeface="Gill Sans"/>
              </a:defRPr>
            </a:lvl4pPr>
            <a:lvl5pPr>
              <a:buNone/>
              <a:defRPr sz="1200" b="0" i="0">
                <a:latin typeface="Gill Sans"/>
                <a:cs typeface="Gill San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dirty="0" smtClean="0"/>
              <a:t>Klicka här för att ändra format på bakgrundstexten.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endParaRPr lang="sv-SE" dirty="0" smtClean="0"/>
          </a:p>
          <a:p>
            <a:pPr lvl="0"/>
            <a:endParaRPr lang="sv-SE" dirty="0" smtClean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3B4AB-545D-4141-9538-2D9081CC3DD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3B4AB-545D-4141-9538-2D9081CC3DD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83456" y="1652054"/>
            <a:ext cx="8229600" cy="619871"/>
          </a:xfrm>
        </p:spPr>
        <p:txBody>
          <a:bodyPr anchor="t"/>
          <a:lstStyle>
            <a:lvl1pPr>
              <a:spcBef>
                <a:spcPts val="0"/>
              </a:spcBef>
              <a:buNone/>
              <a:defRPr sz="2800" b="1" i="0">
                <a:latin typeface="Gill Sans Std"/>
                <a:cs typeface="Gill Sans Std"/>
              </a:defRPr>
            </a:lvl1pPr>
            <a:lvl2pPr algn="l">
              <a:buNone/>
              <a:defRPr sz="1600" b="0" i="0">
                <a:latin typeface="Gill Sans"/>
                <a:cs typeface="Gill Sans"/>
              </a:defRPr>
            </a:lvl2pPr>
            <a:lvl3pPr algn="l">
              <a:buNone/>
              <a:defRPr sz="1600" b="0" i="0">
                <a:latin typeface="Gill Sans"/>
                <a:cs typeface="Gill Sans"/>
              </a:defRPr>
            </a:lvl3pPr>
            <a:lvl4pPr algn="l">
              <a:buNone/>
              <a:defRPr sz="1600" b="0" i="0">
                <a:latin typeface="Gill Sans"/>
                <a:cs typeface="Gill Sans"/>
              </a:defRPr>
            </a:lvl4pPr>
            <a:lvl5pPr algn="l">
              <a:buNone/>
              <a:defRPr sz="1600" b="0" i="0">
                <a:latin typeface="Gill Sans"/>
                <a:cs typeface="Gill San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 smtClean="0"/>
              <a:t>Klicka här för att ändra format på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3B4AB-545D-4141-9538-2D9081CC3DD4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2"/>
          <p:cNvSpPr>
            <a:spLocks noGrp="1"/>
          </p:cNvSpPr>
          <p:nvPr>
            <p:ph sz="half" idx="13"/>
          </p:nvPr>
        </p:nvSpPr>
        <p:spPr>
          <a:xfrm>
            <a:off x="783455" y="2271925"/>
            <a:ext cx="4604973" cy="2019093"/>
          </a:xfrm>
        </p:spPr>
        <p:txBody>
          <a:bodyPr vert="horz">
            <a:normAutofit/>
          </a:bodyPr>
          <a:lstStyle>
            <a:lvl1pPr>
              <a:buNone/>
              <a:defRPr sz="1600" b="0" i="0">
                <a:latin typeface="Gill Sans Std"/>
                <a:cs typeface="Gill Sans Std"/>
              </a:defRPr>
            </a:lvl1pPr>
            <a:lvl2pPr>
              <a:buNone/>
              <a:defRPr sz="1600" b="0" i="0">
                <a:latin typeface="Gill Sans Std"/>
                <a:cs typeface="Gill Sans Std"/>
              </a:defRPr>
            </a:lvl2pPr>
            <a:lvl3pPr>
              <a:buNone/>
              <a:defRPr sz="1600" b="0" i="0">
                <a:latin typeface="Gill Sans Std"/>
                <a:cs typeface="Gill Sans Std"/>
              </a:defRPr>
            </a:lvl3pPr>
            <a:lvl4pPr>
              <a:buNone/>
              <a:defRPr sz="1600" b="0" i="0">
                <a:latin typeface="Gill Sans Std"/>
                <a:cs typeface="Gill Sans Std"/>
              </a:defRPr>
            </a:lvl4pPr>
            <a:lvl5pPr>
              <a:buNone/>
              <a:defRPr sz="1600" b="0" i="0">
                <a:latin typeface="Gill Sans Std"/>
                <a:cs typeface="Gill Sans Std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60499" y="90414"/>
            <a:ext cx="7750969" cy="1509117"/>
          </a:xfrm>
          <a:prstGeom prst="rect">
            <a:avLst/>
          </a:prstGeom>
        </p:spPr>
        <p:txBody>
          <a:bodyPr lIns="64291" tIns="32146" rIns="64291" bIns="32146"/>
          <a:lstStyle/>
          <a:p>
            <a:r>
              <a:rPr lang="sv-SE" dirty="0" smtClean="0"/>
              <a:t>Klicka här för att ändra format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43120-B41E-B442-A92E-0E2F04F6F1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7617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 descr="HH_ENG_Liggande.png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318093" y="223136"/>
            <a:ext cx="1780736" cy="587681"/>
          </a:xfrm>
          <a:prstGeom prst="rect">
            <a:avLst/>
          </a:prstGeom>
        </p:spPr>
      </p:pic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3B4AB-545D-4141-9538-2D9081CC3DD4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Bildobjekt 8" descr="Sidfot_lång.png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" y="6480431"/>
            <a:ext cx="1600200" cy="24104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Gill Sans Std"/>
          <a:ea typeface="+mn-ea"/>
          <a:cs typeface="Gill Sans Std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Gill Sans Std"/>
          <a:ea typeface="+mn-ea"/>
          <a:cs typeface="Gill Sans Std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Gill Sans Std"/>
          <a:ea typeface="+mn-ea"/>
          <a:cs typeface="Gill Sans Std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Gill Sans Std"/>
          <a:ea typeface="+mn-ea"/>
          <a:cs typeface="Gill Sans Std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Gill Sans Std"/>
          <a:ea typeface="+mn-ea"/>
          <a:cs typeface="Gill Sans Std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ite11879:6006/" TargetMode="Externa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tensorflow.pptx" TargetMode="External"/><Relationship Id="rId2" Type="http://schemas.openxmlformats.org/officeDocument/2006/relationships/hyperlink" Target="http://www.tensorflow.org/" TargetMode="Externa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tensorflow.pptx" TargetMode="Externa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91685" y="1785664"/>
            <a:ext cx="7508847" cy="1470025"/>
          </a:xfrm>
        </p:spPr>
        <p:txBody>
          <a:bodyPr>
            <a:normAutofit/>
          </a:bodyPr>
          <a:lstStyle/>
          <a:p>
            <a:pPr marL="0" indent="0" algn="ctr"/>
            <a:r>
              <a:rPr lang="en-US" dirty="0" err="1" smtClean="0"/>
              <a:t>TensorFlow</a:t>
            </a:r>
            <a:r>
              <a:rPr lang="en-US" dirty="0" smtClean="0"/>
              <a:t> Hands On</a:t>
            </a:r>
            <a:endParaRPr lang="en-US" b="1" dirty="0"/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1415020" y="3268725"/>
            <a:ext cx="6400800" cy="1752600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0" i="0" kern="1200">
                <a:solidFill>
                  <a:schemeClr val="tx1"/>
                </a:solidFill>
                <a:latin typeface="Gill Sans Std"/>
                <a:ea typeface="+mn-ea"/>
                <a:cs typeface="Gill Sans Std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b="0" i="0" kern="1200">
                <a:solidFill>
                  <a:schemeClr val="tx1"/>
                </a:solidFill>
                <a:latin typeface="Gill Sans Std"/>
                <a:ea typeface="+mn-ea"/>
                <a:cs typeface="Gill Sans Std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Gill Sans Std"/>
                <a:ea typeface="+mn-ea"/>
                <a:cs typeface="Gill Sans Std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Gill Sans Std"/>
                <a:ea typeface="+mn-ea"/>
                <a:cs typeface="Gill Sans Std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b="0" i="0" kern="1200">
                <a:solidFill>
                  <a:schemeClr val="tx1"/>
                </a:solidFill>
                <a:latin typeface="Gill Sans Std"/>
                <a:ea typeface="+mn-ea"/>
                <a:cs typeface="Gill Sans Std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sv-SE" dirty="0" smtClean="0"/>
          </a:p>
          <a:p>
            <a:pPr marL="0" indent="0" algn="ctr">
              <a:buNone/>
            </a:pPr>
            <a:r>
              <a:rPr lang="sv-SE" dirty="0" err="1" smtClean="0"/>
              <a:t>Nesma</a:t>
            </a:r>
            <a:r>
              <a:rPr lang="sv-SE" dirty="0" smtClean="0"/>
              <a:t> </a:t>
            </a:r>
            <a:r>
              <a:rPr lang="sv-SE" dirty="0" err="1"/>
              <a:t>Rezk</a:t>
            </a:r>
            <a:endParaRPr lang="sv-SE" dirty="0"/>
          </a:p>
          <a:p>
            <a:pPr marL="0" indent="0" algn="ctr">
              <a:buNone/>
            </a:pPr>
            <a:r>
              <a:rPr lang="sv-SE" dirty="0" err="1" smtClean="0"/>
              <a:t>Doctoral</a:t>
            </a:r>
            <a:r>
              <a:rPr lang="sv-SE" dirty="0" smtClean="0"/>
              <a:t> Student</a:t>
            </a:r>
            <a:endParaRPr lang="sv-SE" dirty="0"/>
          </a:p>
          <a:p>
            <a:pPr marL="0" indent="0" algn="ctr">
              <a:buNone/>
            </a:pPr>
            <a:r>
              <a:rPr lang="sv-SE" dirty="0" err="1" smtClean="0"/>
              <a:t>Python</a:t>
            </a:r>
            <a:r>
              <a:rPr lang="sv-SE" dirty="0" smtClean="0"/>
              <a:t> Course</a:t>
            </a:r>
          </a:p>
          <a:p>
            <a:pPr marL="0" indent="0" algn="ctr">
              <a:buNone/>
            </a:pPr>
            <a:r>
              <a:rPr lang="sv-SE" dirty="0" smtClean="0"/>
              <a:t>23-11-2017</a:t>
            </a:r>
          </a:p>
          <a:p>
            <a:pPr marL="0" indent="0" algn="ctr">
              <a:buNone/>
            </a:pP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Tensor</a:t>
            </a:r>
            <a:r>
              <a:rPr lang="sv-SE" dirty="0" smtClean="0"/>
              <a:t>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610744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TensorBoard</a:t>
            </a:r>
            <a:r>
              <a:rPr lang="en-US" dirty="0" smtClean="0"/>
              <a:t> is a visualization tool, devoted to analyzing Data Flow Graph and also to better understand the machine learning models</a:t>
            </a:r>
          </a:p>
          <a:p>
            <a:r>
              <a:rPr lang="en-US" dirty="0" err="1" smtClean="0"/>
              <a:t>TensorBoard</a:t>
            </a:r>
            <a:r>
              <a:rPr lang="en-US" dirty="0" smtClean="0"/>
              <a:t> collapses nodes in high-level blocks, highlighting the groups with identical structures.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1484784"/>
            <a:ext cx="5004711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144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Tensorboard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048" y="2038033"/>
            <a:ext cx="7193904" cy="3650297"/>
          </a:xfrm>
        </p:spPr>
      </p:pic>
    </p:spTree>
    <p:extLst>
      <p:ext uri="{BB962C8B-B14F-4D97-AF65-F5344CB8AC3E}">
        <p14:creationId xmlns:p14="http://schemas.microsoft.com/office/powerpoint/2010/main" val="33253691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TensorBoard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i="1" dirty="0" err="1" smtClean="0"/>
              <a:t>Run</a:t>
            </a:r>
            <a:r>
              <a:rPr lang="fr-FR" i="1" dirty="0" smtClean="0"/>
              <a:t> the command</a:t>
            </a:r>
          </a:p>
          <a:p>
            <a:pPr marL="457200" lvl="1" indent="0">
              <a:buNone/>
            </a:pPr>
            <a:r>
              <a:rPr lang="fr-FR" i="1" dirty="0" err="1" smtClean="0"/>
              <a:t>tensorboard</a:t>
            </a:r>
            <a:r>
              <a:rPr lang="fr-FR" i="1" dirty="0" smtClean="0"/>
              <a:t> </a:t>
            </a:r>
            <a:r>
              <a:rPr lang="fr-FR" i="1" dirty="0"/>
              <a:t>--</a:t>
            </a:r>
            <a:r>
              <a:rPr lang="fr-FR" i="1" dirty="0" err="1"/>
              <a:t>logdir</a:t>
            </a:r>
            <a:r>
              <a:rPr lang="fr-FR" i="1" dirty="0"/>
              <a:t>=./</a:t>
            </a:r>
            <a:r>
              <a:rPr lang="fr-FR" i="1" dirty="0" smtClean="0"/>
              <a:t>graphs </a:t>
            </a:r>
            <a:r>
              <a:rPr lang="fr-FR" i="1" dirty="0"/>
              <a:t>--port </a:t>
            </a:r>
            <a:r>
              <a:rPr lang="fr-FR" i="1" dirty="0" smtClean="0"/>
              <a:t>6006</a:t>
            </a:r>
          </a:p>
          <a:p>
            <a:r>
              <a:rPr lang="fr-FR" i="1" dirty="0" smtClean="0"/>
              <a:t>Or </a:t>
            </a:r>
            <a:r>
              <a:rPr lang="fr-FR" i="1" dirty="0" err="1" smtClean="0"/>
              <a:t>run</a:t>
            </a:r>
            <a:r>
              <a:rPr lang="fr-FR" i="1" dirty="0" smtClean="0"/>
              <a:t> </a:t>
            </a:r>
            <a:r>
              <a:rPr lang="fr-FR" i="1" dirty="0" err="1" smtClean="0"/>
              <a:t>it</a:t>
            </a:r>
            <a:r>
              <a:rPr lang="fr-FR" i="1" dirty="0" smtClean="0"/>
              <a:t> </a:t>
            </a:r>
            <a:r>
              <a:rPr lang="fr-FR" i="1" dirty="0" err="1" smtClean="0"/>
              <a:t>from</a:t>
            </a:r>
            <a:r>
              <a:rPr lang="fr-FR" i="1" dirty="0" smtClean="0"/>
              <a:t> python</a:t>
            </a:r>
          </a:p>
          <a:p>
            <a:pPr marL="457200" lvl="1" indent="0">
              <a:buNone/>
            </a:pPr>
            <a:r>
              <a:rPr lang="en-US" dirty="0" smtClean="0"/>
              <a:t>Import </a:t>
            </a:r>
            <a:r>
              <a:rPr lang="en-US" dirty="0" err="1" smtClean="0"/>
              <a:t>os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err="1" smtClean="0"/>
              <a:t>os.system</a:t>
            </a:r>
            <a:r>
              <a:rPr lang="en-US" dirty="0"/>
              <a:t>(</a:t>
            </a:r>
            <a:r>
              <a:rPr lang="en-US" i="1" dirty="0"/>
              <a:t>'</a:t>
            </a:r>
            <a:r>
              <a:rPr lang="en-US" i="1" dirty="0" err="1"/>
              <a:t>tensorboard</a:t>
            </a:r>
            <a:r>
              <a:rPr lang="en-US" i="1" dirty="0"/>
              <a:t> --</a:t>
            </a:r>
            <a:r>
              <a:rPr lang="en-US" i="1" dirty="0" err="1"/>
              <a:t>logdir</a:t>
            </a:r>
            <a:r>
              <a:rPr lang="en-US" i="1" dirty="0"/>
              <a:t>=./</a:t>
            </a:r>
            <a:r>
              <a:rPr lang="en-US" i="1" dirty="0" smtClean="0"/>
              <a:t>graphs </a:t>
            </a:r>
            <a:r>
              <a:rPr lang="en-US" i="1" dirty="0"/>
              <a:t>--port 6006' </a:t>
            </a:r>
            <a:r>
              <a:rPr lang="en-US" i="1" dirty="0" smtClean="0"/>
              <a:t>)</a:t>
            </a:r>
          </a:p>
          <a:p>
            <a:pPr marL="514350" indent="-457200"/>
            <a:r>
              <a:rPr lang="en-US" dirty="0"/>
              <a:t>navigate your web browser to </a:t>
            </a:r>
            <a:endParaRPr lang="en-US" dirty="0" smtClean="0"/>
          </a:p>
          <a:p>
            <a:pPr marL="914400" lvl="1" indent="-457200"/>
            <a:r>
              <a:rPr lang="en-US" dirty="0" smtClean="0"/>
              <a:t>localhost:6006 </a:t>
            </a:r>
            <a:r>
              <a:rPr lang="en-US" dirty="0" smtClean="0">
                <a:sym typeface="Wingdings" panose="05000000000000000000" pitchFamily="2" charset="2"/>
              </a:rPr>
              <a:t>in my </a:t>
            </a:r>
            <a:r>
              <a:rPr lang="en-US" dirty="0" err="1" smtClean="0">
                <a:sym typeface="Wingdings" panose="05000000000000000000" pitchFamily="2" charset="2"/>
              </a:rPr>
              <a:t>case:</a:t>
            </a:r>
            <a:r>
              <a:rPr lang="en-US" dirty="0" err="1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ITE11879:6006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9581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Constants Vs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happens to the graph when we add the line </a:t>
            </a:r>
          </a:p>
          <a:p>
            <a:pPr marL="457200" lvl="1" indent="0">
              <a:buNone/>
            </a:pPr>
            <a:r>
              <a:rPr lang="en-US" dirty="0" smtClean="0"/>
              <a:t>weight </a:t>
            </a:r>
            <a:r>
              <a:rPr lang="en-US" dirty="0"/>
              <a:t>= </a:t>
            </a:r>
            <a:r>
              <a:rPr lang="en-US" dirty="0" err="1"/>
              <a:t>tf.Variable</a:t>
            </a:r>
            <a:r>
              <a:rPr lang="en-US" dirty="0"/>
              <a:t>(0.8)</a:t>
            </a:r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3968" y="2732088"/>
            <a:ext cx="2857500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79402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Try to multiply and print the output</a:t>
            </a:r>
          </a:p>
          <a:p>
            <a:pPr marL="457200" lvl="1" indent="0">
              <a:buNone/>
            </a:pPr>
            <a:r>
              <a:rPr lang="en-US" dirty="0"/>
              <a:t>a = </a:t>
            </a:r>
            <a:r>
              <a:rPr lang="en-US" dirty="0" err="1"/>
              <a:t>tf.constant</a:t>
            </a:r>
            <a:r>
              <a:rPr lang="en-US" dirty="0"/>
              <a:t>(2.0</a:t>
            </a:r>
            <a:r>
              <a:rPr lang="en-US" dirty="0" smtClean="0"/>
              <a:t>)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weight = </a:t>
            </a:r>
            <a:r>
              <a:rPr lang="en-US" dirty="0" err="1"/>
              <a:t>tf.Variable</a:t>
            </a:r>
            <a:r>
              <a:rPr lang="en-US" dirty="0"/>
              <a:t>(0.8)</a:t>
            </a:r>
          </a:p>
          <a:p>
            <a:pPr marL="457200" lvl="1" indent="0">
              <a:buNone/>
            </a:pPr>
            <a:r>
              <a:rPr lang="en-US" dirty="0" err="1"/>
              <a:t>output_value</a:t>
            </a:r>
            <a:r>
              <a:rPr lang="en-US" dirty="0"/>
              <a:t> = </a:t>
            </a:r>
            <a:r>
              <a:rPr lang="en-US" dirty="0" err="1" smtClean="0"/>
              <a:t>tf.multiply</a:t>
            </a:r>
            <a:r>
              <a:rPr lang="en-US" dirty="0" smtClean="0"/>
              <a:t>(</a:t>
            </a:r>
            <a:r>
              <a:rPr lang="en-US" dirty="0" err="1" smtClean="0"/>
              <a:t>a,weight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Is there a problem?!!!</a:t>
            </a:r>
          </a:p>
          <a:p>
            <a:pPr marL="457200" lvl="1" indent="0">
              <a:buNone/>
            </a:pPr>
            <a:r>
              <a:rPr lang="en-US" dirty="0" err="1"/>
              <a:t>sess.run</a:t>
            </a:r>
            <a:r>
              <a:rPr lang="en-US" dirty="0"/>
              <a:t>(</a:t>
            </a:r>
            <a:r>
              <a:rPr lang="en-US" dirty="0" err="1"/>
              <a:t>tf.global_variables_initializer</a:t>
            </a:r>
            <a:r>
              <a:rPr lang="en-US" dirty="0"/>
              <a:t>())</a:t>
            </a:r>
          </a:p>
        </p:txBody>
      </p:sp>
    </p:spTree>
    <p:extLst>
      <p:ext uri="{BB962C8B-B14F-4D97-AF65-F5344CB8AC3E}">
        <p14:creationId xmlns:p14="http://schemas.microsoft.com/office/powerpoint/2010/main" val="27165335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520" y="1181879"/>
            <a:ext cx="6522719" cy="4808719"/>
          </a:xfrm>
        </p:spPr>
      </p:pic>
    </p:spTree>
    <p:extLst>
      <p:ext uri="{BB962C8B-B14F-4D97-AF65-F5344CB8AC3E}">
        <p14:creationId xmlns:p14="http://schemas.microsoft.com/office/powerpoint/2010/main" val="1002803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Plotting the training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913" y="1991361"/>
            <a:ext cx="5925723" cy="3639770"/>
          </a:xfrm>
        </p:spPr>
      </p:pic>
    </p:spTree>
    <p:extLst>
      <p:ext uri="{BB962C8B-B14F-4D97-AF65-F5344CB8AC3E}">
        <p14:creationId xmlns:p14="http://schemas.microsoft.com/office/powerpoint/2010/main" val="6661354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TensorFlow</a:t>
            </a:r>
            <a:r>
              <a:rPr lang="en-US" dirty="0" smtClean="0"/>
              <a:t> Official Website</a:t>
            </a:r>
          </a:p>
          <a:p>
            <a:pPr lvl="2"/>
            <a:r>
              <a:rPr lang="en-US" dirty="0" smtClean="0">
                <a:hlinkClick r:id="rId2"/>
              </a:rPr>
              <a:t>www.tensorflow.org</a:t>
            </a:r>
            <a:endParaRPr lang="en-US" dirty="0" smtClean="0"/>
          </a:p>
          <a:p>
            <a:r>
              <a:rPr lang="en-US" dirty="0" err="1" smtClean="0"/>
              <a:t>TensorFlow</a:t>
            </a:r>
            <a:r>
              <a:rPr lang="en-US" dirty="0" smtClean="0"/>
              <a:t> white paper</a:t>
            </a:r>
          </a:p>
          <a:p>
            <a:pPr lvl="2"/>
            <a:r>
              <a:rPr lang="en-US" dirty="0" err="1"/>
              <a:t>TensorFlow</a:t>
            </a:r>
            <a:r>
              <a:rPr lang="en-US" dirty="0"/>
              <a:t>: Large-Scale Machine Learning on Heterogeneous Distributed Systems</a:t>
            </a:r>
            <a:endParaRPr lang="en-US" dirty="0" smtClean="0"/>
          </a:p>
          <a:p>
            <a:r>
              <a:rPr lang="en-US" dirty="0" smtClean="0"/>
              <a:t>Aaron Schumacher tutorial</a:t>
            </a:r>
          </a:p>
          <a:p>
            <a:pPr lvl="2"/>
            <a:r>
              <a:rPr lang="en-US" dirty="0" smtClean="0">
                <a:hlinkClick r:id="rId3" action="ppaction://hlinkpres?slideindex=1&amp;slidetitle="/>
              </a:rPr>
              <a:t>www.oreilly.com/learning/hello-tensorflow</a:t>
            </a:r>
          </a:p>
          <a:p>
            <a:pPr marL="0" indent="0">
              <a:buNone/>
            </a:pPr>
            <a:r>
              <a:rPr lang="en-US" dirty="0" smtClean="0">
                <a:hlinkClick r:id="rId3" action="ppaction://hlinkpres?slideindex=1&amp;slidetitle="/>
              </a:rPr>
              <a:t> </a:t>
            </a:r>
            <a:endParaRPr lang="en-US" dirty="0" smtClean="0"/>
          </a:p>
          <a:p>
            <a:pPr marL="91440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197412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dirty="0" smtClean="0"/>
              <a:t/>
            </a:r>
            <a:br>
              <a:rPr lang="sv-SE" dirty="0" smtClean="0"/>
            </a:b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2875574" y="2967335"/>
            <a:ext cx="33928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Thank you!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165712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Tensorflow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770984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In </a:t>
            </a:r>
            <a:r>
              <a:rPr lang="en-US" dirty="0" err="1"/>
              <a:t>TensorFlow</a:t>
            </a:r>
            <a:r>
              <a:rPr lang="en-US" dirty="0"/>
              <a:t>, a computation is </a:t>
            </a:r>
            <a:r>
              <a:rPr lang="en-US" dirty="0" smtClean="0"/>
              <a:t>described </a:t>
            </a:r>
            <a:r>
              <a:rPr lang="en-US" dirty="0"/>
              <a:t>using </a:t>
            </a:r>
            <a:r>
              <a:rPr lang="en-US" dirty="0" smtClean="0"/>
              <a:t>the Data </a:t>
            </a:r>
            <a:r>
              <a:rPr lang="en-US" dirty="0"/>
              <a:t>Flow </a:t>
            </a:r>
            <a:r>
              <a:rPr lang="en-US" dirty="0" smtClean="0"/>
              <a:t>Graph</a:t>
            </a:r>
          </a:p>
          <a:p>
            <a:r>
              <a:rPr lang="en-US" dirty="0"/>
              <a:t>E</a:t>
            </a:r>
            <a:r>
              <a:rPr lang="en-US" dirty="0" smtClean="0"/>
              <a:t>ach</a:t>
            </a:r>
            <a:r>
              <a:rPr lang="en-US" dirty="0"/>
              <a:t> </a:t>
            </a:r>
            <a:r>
              <a:rPr lang="en-US" i="1" dirty="0"/>
              <a:t>node</a:t>
            </a:r>
            <a:r>
              <a:rPr lang="en-US" dirty="0"/>
              <a:t> in the </a:t>
            </a:r>
            <a:r>
              <a:rPr lang="en-US" dirty="0" smtClean="0"/>
              <a:t>graph represents the </a:t>
            </a:r>
            <a:r>
              <a:rPr lang="en-US" dirty="0"/>
              <a:t>instance of a mathematical </a:t>
            </a:r>
            <a:r>
              <a:rPr lang="en-US" dirty="0" smtClean="0"/>
              <a:t> operation </a:t>
            </a:r>
          </a:p>
          <a:p>
            <a:r>
              <a:rPr lang="en-US" dirty="0" smtClean="0"/>
              <a:t>Each</a:t>
            </a:r>
            <a:r>
              <a:rPr lang="en-US" dirty="0"/>
              <a:t> </a:t>
            </a:r>
            <a:r>
              <a:rPr lang="en-US" i="1" dirty="0"/>
              <a:t>edge</a:t>
            </a:r>
            <a:r>
              <a:rPr lang="en-US" dirty="0"/>
              <a:t> is a </a:t>
            </a:r>
            <a:r>
              <a:rPr lang="en-US" dirty="0" smtClean="0"/>
              <a:t>multi-dimensional data </a:t>
            </a:r>
            <a:r>
              <a:rPr lang="en-US" dirty="0"/>
              <a:t>set (</a:t>
            </a:r>
            <a:r>
              <a:rPr lang="en-US" i="1" dirty="0"/>
              <a:t>tensors</a:t>
            </a:r>
            <a:r>
              <a:rPr lang="en-US" dirty="0"/>
              <a:t>) on </a:t>
            </a:r>
            <a:r>
              <a:rPr lang="en-US" dirty="0" smtClean="0"/>
              <a:t>which the operations </a:t>
            </a:r>
            <a:r>
              <a:rPr lang="en-US" dirty="0"/>
              <a:t>are performed.</a:t>
            </a:r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565280"/>
            <a:ext cx="268224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2858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700808"/>
            <a:ext cx="3420844" cy="4525963"/>
          </a:xfrm>
        </p:spPr>
      </p:pic>
      <p:sp>
        <p:nvSpPr>
          <p:cNvPr id="8" name="TextBox 7"/>
          <p:cNvSpPr txBox="1"/>
          <p:nvPr/>
        </p:nvSpPr>
        <p:spPr>
          <a:xfrm>
            <a:off x="413404" y="1340768"/>
            <a:ext cx="475252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Node</a:t>
            </a:r>
            <a:r>
              <a:rPr lang="en-US" sz="2800" dirty="0"/>
              <a:t>: In </a:t>
            </a:r>
            <a:r>
              <a:rPr lang="en-US" sz="2800" dirty="0" err="1"/>
              <a:t>TensorFlow</a:t>
            </a:r>
            <a:r>
              <a:rPr lang="en-US" sz="2800" dirty="0"/>
              <a:t>, each node represents the </a:t>
            </a:r>
            <a:r>
              <a:rPr lang="en-US" sz="2800" dirty="0" smtClean="0"/>
              <a:t>instantiation </a:t>
            </a:r>
            <a:r>
              <a:rPr lang="en-US" sz="2800" dirty="0"/>
              <a:t>of an </a:t>
            </a:r>
            <a:r>
              <a:rPr lang="en-US" sz="2800" dirty="0" smtClean="0"/>
              <a:t>operation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Operation:</a:t>
            </a:r>
            <a:r>
              <a:rPr lang="en-US" sz="2800" dirty="0" smtClean="0"/>
              <a:t> abstract computation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Matrix multiply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Add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Attributes:</a:t>
            </a:r>
            <a:r>
              <a:rPr lang="en-US" sz="2800" dirty="0" smtClean="0"/>
              <a:t> possible </a:t>
            </a:r>
            <a:r>
              <a:rPr lang="en-US" sz="2800" dirty="0"/>
              <a:t>to make </a:t>
            </a:r>
            <a:r>
              <a:rPr lang="en-US" sz="2800" dirty="0" smtClean="0"/>
              <a:t>operations </a:t>
            </a:r>
            <a:r>
              <a:rPr lang="en-US" sz="2800" dirty="0"/>
              <a:t>polymorphic over different tensor element types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0261674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Edges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700808"/>
            <a:ext cx="3420844" cy="4525963"/>
          </a:xfrm>
        </p:spPr>
      </p:pic>
      <p:sp>
        <p:nvSpPr>
          <p:cNvPr id="8" name="TextBox 7"/>
          <p:cNvSpPr txBox="1"/>
          <p:nvPr/>
        </p:nvSpPr>
        <p:spPr>
          <a:xfrm>
            <a:off x="413404" y="1340768"/>
            <a:ext cx="475252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Edges</a:t>
            </a:r>
            <a:r>
              <a:rPr lang="en-US" sz="2000" dirty="0"/>
              <a:t>: In </a:t>
            </a:r>
            <a:r>
              <a:rPr lang="en-US" sz="2000" dirty="0" err="1"/>
              <a:t>TensorFlow</a:t>
            </a:r>
            <a:r>
              <a:rPr lang="en-US" sz="2000" dirty="0"/>
              <a:t>, there are two types of edge: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b="1" dirty="0"/>
              <a:t>Normal Edges</a:t>
            </a:r>
            <a:r>
              <a:rPr lang="en-US" sz="2000" dirty="0"/>
              <a:t>: They are carriers of data structures (tensors), where an output of one operation (from one node) becomes the input for another operation.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b="1" dirty="0"/>
              <a:t>Special Edges</a:t>
            </a:r>
            <a:r>
              <a:rPr lang="en-US" sz="2000" dirty="0"/>
              <a:t>: A control dependency between two nodes. Let's suppose we have two nodes </a:t>
            </a:r>
            <a:r>
              <a:rPr lang="en-US" sz="2000" b="1" dirty="0"/>
              <a:t>A</a:t>
            </a:r>
            <a:r>
              <a:rPr lang="en-US" sz="2000" dirty="0"/>
              <a:t> and </a:t>
            </a:r>
            <a:r>
              <a:rPr lang="en-US" sz="2000" b="1" dirty="0"/>
              <a:t>B</a:t>
            </a:r>
            <a:r>
              <a:rPr lang="en-US" sz="2000" dirty="0"/>
              <a:t> and a special edges connecting </a:t>
            </a:r>
            <a:r>
              <a:rPr lang="en-US" sz="2000" b="1" dirty="0"/>
              <a:t>A</a:t>
            </a:r>
            <a:r>
              <a:rPr lang="en-US" sz="2000" dirty="0"/>
              <a:t> to </a:t>
            </a:r>
            <a:r>
              <a:rPr lang="en-US" sz="2000" b="1" dirty="0"/>
              <a:t>B</a:t>
            </a:r>
            <a:r>
              <a:rPr lang="en-US" sz="2000" dirty="0"/>
              <a:t>; it means that </a:t>
            </a:r>
            <a:r>
              <a:rPr lang="en-US" sz="2000" b="1" dirty="0"/>
              <a:t>B</a:t>
            </a:r>
            <a:r>
              <a:rPr lang="en-US" sz="2000" dirty="0"/>
              <a:t> will start its operation only when the operation in </a:t>
            </a:r>
            <a:r>
              <a:rPr lang="en-US" sz="2000" b="1" dirty="0"/>
              <a:t>A</a:t>
            </a:r>
            <a:r>
              <a:rPr lang="en-US" sz="2000" dirty="0"/>
              <a:t> ends.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6518133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3178696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Graph is initially empty</a:t>
            </a:r>
          </a:p>
          <a:p>
            <a:r>
              <a:rPr lang="en-US" dirty="0" smtClean="0"/>
              <a:t>Session </a:t>
            </a:r>
            <a:r>
              <a:rPr lang="en-US" dirty="0" smtClean="0"/>
              <a:t>builds </a:t>
            </a:r>
            <a:r>
              <a:rPr lang="en-US" dirty="0" smtClean="0"/>
              <a:t>the graph</a:t>
            </a:r>
          </a:p>
          <a:p>
            <a:r>
              <a:rPr lang="en-US" dirty="0" smtClean="0"/>
              <a:t>Run feeds the tensor through graph to compute outputs</a:t>
            </a:r>
            <a:endParaRPr lang="en-US" dirty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1700808"/>
            <a:ext cx="5214939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3807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Names and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in Python,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593" y="2141122"/>
            <a:ext cx="5752167" cy="3962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6192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Names and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868" y="1024767"/>
            <a:ext cx="8229600" cy="584200"/>
          </a:xfrm>
        </p:spPr>
        <p:txBody>
          <a:bodyPr/>
          <a:lstStyle/>
          <a:p>
            <a:r>
              <a:rPr lang="en-US" dirty="0" smtClean="0"/>
              <a:t>In Python:</a:t>
            </a:r>
          </a:p>
          <a:p>
            <a:pPr lvl="1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33708" y="1650667"/>
            <a:ext cx="3159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=2</a:t>
            </a:r>
            <a:endParaRPr lang="en-US" dirty="0"/>
          </a:p>
          <a:p>
            <a:r>
              <a:rPr lang="en-US" dirty="0" smtClean="0"/>
              <a:t>b=3</a:t>
            </a:r>
            <a:endParaRPr lang="en-US" dirty="0"/>
          </a:p>
          <a:p>
            <a:r>
              <a:rPr lang="en-US" dirty="0" smtClean="0"/>
              <a:t>x=</a:t>
            </a:r>
            <a:r>
              <a:rPr lang="en-US" dirty="0" err="1" smtClean="0"/>
              <a:t>a+b</a:t>
            </a:r>
            <a:endParaRPr lang="en-US" dirty="0"/>
          </a:p>
          <a:p>
            <a:r>
              <a:rPr lang="en-US" dirty="0" smtClean="0"/>
              <a:t>print(x)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043708" y="1721787"/>
            <a:ext cx="278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20908" y="2924687"/>
            <a:ext cx="8229600" cy="584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0" i="0" kern="1200">
                <a:solidFill>
                  <a:schemeClr val="tx1"/>
                </a:solidFill>
                <a:latin typeface="Gill Sans Std"/>
                <a:ea typeface="+mn-ea"/>
                <a:cs typeface="Gill Sans Std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b="0" i="0" kern="1200">
                <a:solidFill>
                  <a:schemeClr val="tx1"/>
                </a:solidFill>
                <a:latin typeface="Gill Sans Std"/>
                <a:ea typeface="+mn-ea"/>
                <a:cs typeface="Gill Sans Std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Gill Sans Std"/>
                <a:ea typeface="+mn-ea"/>
                <a:cs typeface="Gill Sans Std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Gill Sans Std"/>
                <a:ea typeface="+mn-ea"/>
                <a:cs typeface="Gill Sans Std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b="0" i="0" kern="1200">
                <a:solidFill>
                  <a:schemeClr val="tx1"/>
                </a:solidFill>
                <a:latin typeface="Gill Sans Std"/>
                <a:ea typeface="+mn-ea"/>
                <a:cs typeface="Gill Sans Std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In </a:t>
            </a:r>
            <a:r>
              <a:rPr lang="en-US" dirty="0" err="1" smtClean="0"/>
              <a:t>TensorFlow</a:t>
            </a:r>
            <a:r>
              <a:rPr lang="en-US" dirty="0" smtClean="0"/>
              <a:t>:</a:t>
            </a:r>
          </a:p>
          <a:p>
            <a:pPr lvl="1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33708" y="3657714"/>
            <a:ext cx="3159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= </a:t>
            </a:r>
            <a:r>
              <a:rPr lang="en-US" dirty="0" err="1"/>
              <a:t>tf.constant</a:t>
            </a:r>
            <a:r>
              <a:rPr lang="en-US" dirty="0"/>
              <a:t>(2)</a:t>
            </a:r>
          </a:p>
          <a:p>
            <a:r>
              <a:rPr lang="en-US" dirty="0"/>
              <a:t>b = </a:t>
            </a:r>
            <a:r>
              <a:rPr lang="en-US" dirty="0" err="1"/>
              <a:t>tf.constant</a:t>
            </a:r>
            <a:r>
              <a:rPr lang="en-US" dirty="0"/>
              <a:t>(3)</a:t>
            </a:r>
          </a:p>
          <a:p>
            <a:r>
              <a:rPr lang="en-US" dirty="0"/>
              <a:t>x = </a:t>
            </a:r>
            <a:r>
              <a:rPr lang="en-US" dirty="0" err="1"/>
              <a:t>tf.add</a:t>
            </a:r>
            <a:r>
              <a:rPr lang="en-US" dirty="0"/>
              <a:t>(a, b)</a:t>
            </a:r>
          </a:p>
          <a:p>
            <a:r>
              <a:rPr lang="en-US" dirty="0"/>
              <a:t>print(x)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52268" y="3258016"/>
            <a:ext cx="3982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Tensor("Add:0", shape=(), </a:t>
            </a:r>
            <a:r>
              <a:rPr lang="en-US" dirty="0" err="1"/>
              <a:t>dtype</a:t>
            </a:r>
            <a:r>
              <a:rPr lang="en-US" dirty="0"/>
              <a:t>=int32)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20908" y="4935275"/>
            <a:ext cx="8229600" cy="584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0" i="0" kern="1200">
                <a:solidFill>
                  <a:schemeClr val="tx1"/>
                </a:solidFill>
                <a:latin typeface="Gill Sans Std"/>
                <a:ea typeface="+mn-ea"/>
                <a:cs typeface="Gill Sans Std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b="0" i="0" kern="1200">
                <a:solidFill>
                  <a:schemeClr val="tx1"/>
                </a:solidFill>
                <a:latin typeface="Gill Sans Std"/>
                <a:ea typeface="+mn-ea"/>
                <a:cs typeface="Gill Sans Std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Gill Sans Std"/>
                <a:ea typeface="+mn-ea"/>
                <a:cs typeface="Gill Sans Std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Gill Sans Std"/>
                <a:ea typeface="+mn-ea"/>
                <a:cs typeface="Gill Sans Std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b="0" i="0" kern="1200">
                <a:solidFill>
                  <a:schemeClr val="tx1"/>
                </a:solidFill>
                <a:latin typeface="Gill Sans Std"/>
                <a:ea typeface="+mn-ea"/>
                <a:cs typeface="Gill Sans Std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Running a session:</a:t>
            </a:r>
          </a:p>
          <a:p>
            <a:pPr lvl="1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233708" y="5500246"/>
            <a:ext cx="3159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with </a:t>
            </a:r>
            <a:r>
              <a:rPr lang="en-US" dirty="0" err="1"/>
              <a:t>tf.Session</a:t>
            </a:r>
            <a:r>
              <a:rPr lang="en-US" dirty="0"/>
              <a:t>() as </a:t>
            </a:r>
            <a:r>
              <a:rPr lang="en-US" dirty="0" err="1"/>
              <a:t>sess</a:t>
            </a:r>
            <a:r>
              <a:rPr lang="en-US" dirty="0"/>
              <a:t>:</a:t>
            </a:r>
          </a:p>
          <a:p>
            <a:r>
              <a:rPr lang="en-US" dirty="0"/>
              <a:t>   print (</a:t>
            </a:r>
            <a:r>
              <a:rPr lang="en-US" dirty="0" err="1"/>
              <a:t>sess.run</a:t>
            </a:r>
            <a:r>
              <a:rPr lang="en-US" dirty="0"/>
              <a:t>(x))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43708" y="5571366"/>
            <a:ext cx="3982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7841" y="3834306"/>
            <a:ext cx="1677734" cy="1032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1430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499" y="791454"/>
            <a:ext cx="7750969" cy="1509117"/>
          </a:xfrm>
        </p:spPr>
        <p:txBody>
          <a:bodyPr/>
          <a:lstStyle/>
          <a:p>
            <a:r>
              <a:rPr lang="en-US" dirty="0" smtClean="0"/>
              <a:t>Let’s start getting our hands dirty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3560"/>
            <a:ext cx="8229600" cy="4525963"/>
          </a:xfrm>
        </p:spPr>
        <p:txBody>
          <a:bodyPr/>
          <a:lstStyle/>
          <a:p>
            <a:r>
              <a:rPr lang="en-US" dirty="0" smtClean="0"/>
              <a:t>Visit the installation link and install </a:t>
            </a:r>
            <a:r>
              <a:rPr lang="en-US" dirty="0" err="1" smtClean="0"/>
              <a:t>TensorFlow</a:t>
            </a:r>
            <a:endParaRPr lang="en-US" dirty="0" smtClean="0"/>
          </a:p>
          <a:p>
            <a:pPr lvl="1"/>
            <a:r>
              <a:rPr lang="en-US" dirty="0">
                <a:hlinkClick r:id="rId2" action="ppaction://hlinkpres?slideindex=1&amp;slidetitle="/>
              </a:rPr>
              <a:t>https://www.tensorflow.org/install/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0668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with </a:t>
            </a:r>
            <a:r>
              <a:rPr lang="en-US" dirty="0" err="1"/>
              <a:t>tf.Session</a:t>
            </a:r>
            <a:r>
              <a:rPr lang="en-US" dirty="0"/>
              <a:t>() as </a:t>
            </a:r>
            <a:r>
              <a:rPr lang="en-US" dirty="0" err="1"/>
              <a:t>sess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 writer = </a:t>
            </a:r>
            <a:r>
              <a:rPr lang="en-US" dirty="0" err="1"/>
              <a:t>tf.summary.FileWriter</a:t>
            </a:r>
            <a:r>
              <a:rPr lang="en-US" dirty="0"/>
              <a:t>(</a:t>
            </a:r>
            <a:r>
              <a:rPr lang="en-US" i="1" dirty="0"/>
              <a:t>'./</a:t>
            </a:r>
            <a:r>
              <a:rPr lang="en-US" i="1" dirty="0" smtClean="0"/>
              <a:t>graphs', 					</a:t>
            </a:r>
            <a:r>
              <a:rPr lang="en-US" i="1" dirty="0" err="1" smtClean="0"/>
              <a:t>sess.graph</a:t>
            </a:r>
            <a:r>
              <a:rPr lang="en-US" i="1" dirty="0"/>
              <a:t>)</a:t>
            </a:r>
          </a:p>
          <a:p>
            <a:pPr marL="0" indent="0">
              <a:buNone/>
            </a:pPr>
            <a:r>
              <a:rPr lang="en-US" dirty="0"/>
              <a:t>    </a:t>
            </a:r>
          </a:p>
          <a:p>
            <a:pPr marL="0" indent="0">
              <a:buNone/>
            </a:pPr>
            <a:r>
              <a:rPr lang="en-US" dirty="0" err="1"/>
              <a:t>writer.close</a:t>
            </a:r>
            <a:r>
              <a:rPr lang="en-US" dirty="0"/>
              <a:t>()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7652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6641</TotalTime>
  <Words>377</Words>
  <Application>Microsoft Office PowerPoint</Application>
  <PresentationFormat>On-screen Show (4:3)</PresentationFormat>
  <Paragraphs>86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Office-tema</vt:lpstr>
      <vt:lpstr>TensorFlow Hands On</vt:lpstr>
      <vt:lpstr>Tensorflow</vt:lpstr>
      <vt:lpstr>Nodes</vt:lpstr>
      <vt:lpstr>Edges</vt:lpstr>
      <vt:lpstr>Sessions</vt:lpstr>
      <vt:lpstr>Names and Execution</vt:lpstr>
      <vt:lpstr>Names and Execution</vt:lpstr>
      <vt:lpstr>Let’s start getting our hands dirty</vt:lpstr>
      <vt:lpstr>Graphs</vt:lpstr>
      <vt:lpstr>Tensor Board</vt:lpstr>
      <vt:lpstr>Tensorboard</vt:lpstr>
      <vt:lpstr>TensorBoard</vt:lpstr>
      <vt:lpstr>Constants Vs Variables</vt:lpstr>
      <vt:lpstr>Working With Variables</vt:lpstr>
      <vt:lpstr>Training</vt:lpstr>
      <vt:lpstr>Plotting the training</vt:lpstr>
      <vt:lpstr>Resources</vt:lpstr>
      <vt:lpstr> </vt:lpstr>
    </vt:vector>
  </TitlesOfParts>
  <Company>hstd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Dan Bergmark</dc:creator>
  <cp:lastModifiedBy>Nesma Rezk</cp:lastModifiedBy>
  <cp:revision>224</cp:revision>
  <cp:lastPrinted>2013-11-14T10:43:56Z</cp:lastPrinted>
  <dcterms:created xsi:type="dcterms:W3CDTF">2013-11-14T10:35:07Z</dcterms:created>
  <dcterms:modified xsi:type="dcterms:W3CDTF">2017-11-22T12:20:57Z</dcterms:modified>
</cp:coreProperties>
</file>