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6" r:id="rId2"/>
  </p:sldMasterIdLst>
  <p:notesMasterIdLst>
    <p:notesMasterId r:id="rId54"/>
  </p:notesMasterIdLst>
  <p:handoutMasterIdLst>
    <p:handoutMasterId r:id="rId55"/>
  </p:handoutMasterIdLst>
  <p:sldIdLst>
    <p:sldId id="287" r:id="rId3"/>
    <p:sldId id="302" r:id="rId4"/>
    <p:sldId id="301" r:id="rId5"/>
    <p:sldId id="300" r:id="rId6"/>
    <p:sldId id="292" r:id="rId7"/>
    <p:sldId id="303" r:id="rId8"/>
    <p:sldId id="315" r:id="rId9"/>
    <p:sldId id="318" r:id="rId10"/>
    <p:sldId id="355" r:id="rId11"/>
    <p:sldId id="319" r:id="rId12"/>
    <p:sldId id="320" r:id="rId13"/>
    <p:sldId id="341" r:id="rId14"/>
    <p:sldId id="323" r:id="rId15"/>
    <p:sldId id="324" r:id="rId16"/>
    <p:sldId id="343" r:id="rId17"/>
    <p:sldId id="344" r:id="rId18"/>
    <p:sldId id="342" r:id="rId19"/>
    <p:sldId id="326" r:id="rId20"/>
    <p:sldId id="327" r:id="rId21"/>
    <p:sldId id="328" r:id="rId22"/>
    <p:sldId id="329" r:id="rId23"/>
    <p:sldId id="331" r:id="rId24"/>
    <p:sldId id="332" r:id="rId25"/>
    <p:sldId id="371" r:id="rId26"/>
    <p:sldId id="338" r:id="rId27"/>
    <p:sldId id="353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54" r:id="rId36"/>
    <p:sldId id="364" r:id="rId37"/>
    <p:sldId id="365" r:id="rId38"/>
    <p:sldId id="367" r:id="rId39"/>
    <p:sldId id="369" r:id="rId40"/>
    <p:sldId id="366" r:id="rId41"/>
    <p:sldId id="368" r:id="rId42"/>
    <p:sldId id="370" r:id="rId43"/>
    <p:sldId id="372" r:id="rId44"/>
    <p:sldId id="378" r:id="rId45"/>
    <p:sldId id="379" r:id="rId46"/>
    <p:sldId id="376" r:id="rId47"/>
    <p:sldId id="377" r:id="rId48"/>
    <p:sldId id="374" r:id="rId49"/>
    <p:sldId id="373" r:id="rId50"/>
    <p:sldId id="375" r:id="rId51"/>
    <p:sldId id="380" r:id="rId52"/>
    <p:sldId id="352" r:id="rId53"/>
  </p:sldIdLst>
  <p:sldSz cx="12192000" cy="6858000"/>
  <p:notesSz cx="6858000" cy="9144000"/>
  <p:defaultTextStyle>
    <a:defPPr>
      <a:defRPr lang="en-US"/>
    </a:defPPr>
    <a:lvl1pPr marL="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45716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F434D"/>
    <a:srgbClr val="2A2C33"/>
    <a:srgbClr val="D14618"/>
    <a:srgbClr val="41CAB8"/>
    <a:srgbClr val="4BE8D3"/>
    <a:srgbClr val="262626"/>
    <a:srgbClr val="131314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504"/>
    <p:restoredTop sz="83104"/>
  </p:normalViewPr>
  <p:slideViewPr>
    <p:cSldViewPr snapToGrid="0" snapToObjects="1">
      <p:cViewPr>
        <p:scale>
          <a:sx n="133" d="100"/>
          <a:sy n="133" d="100"/>
        </p:scale>
        <p:origin x="-600" y="-1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84B33-A8B5-D14C-98B1-BFECD8991474}" type="datetime1">
              <a:rPr lang="en-US" smtClean="0"/>
              <a:t>5/18/19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112BF-C718-C74B-BA6E-89F911A09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2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693CB-C542-9740-B737-C09DBAE2906D}" type="datetime1">
              <a:rPr lang="en-US" smtClean="0"/>
              <a:t>5/18/19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259F7-C13E-D642-8C2F-B08923178A9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131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F7B44-0B74-2D4B-8A4E-24B9A71893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68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065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5044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</a:t>
            </a:r>
            <a:r>
              <a:rPr lang="en-US" baseline="0"/>
              <a:t> upfront: We’ll give you lots of options, and they’re all right, and we can generate all of them.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3127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Beware: Yannis saw the expression-level CFG and thought it was a dataflow-dependence graph</a:t>
            </a:r>
          </a:p>
          <a:p>
            <a:endParaRPr lang="en-US"/>
          </a:p>
          <a:p>
            <a:r>
              <a:rPr lang="en-US"/>
              <a:t>Green edge is hard to see.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3499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430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8306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230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5375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5434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2045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both </a:t>
            </a:r>
            <a:r>
              <a:rPr lang="en-US" baseline="0" dirty="0" err="1" smtClean="0"/>
              <a:t>CStmt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JStmt</a:t>
            </a:r>
            <a:r>
              <a:rPr lang="en-US" baseline="0" dirty="0" smtClean="0"/>
              <a:t>. Want to write a  function which swaps branches.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F7B44-0B74-2D4B-8A4E-24B9A71893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87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591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41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2322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</a:t>
            </a:r>
            <a:r>
              <a:rPr lang="en-US" baseline="0"/>
              <a:t>IS SLIDE IS TOTALLY WRONG.</a:t>
            </a:r>
          </a:p>
          <a:p>
            <a:endParaRPr lang="en-US" baseline="0"/>
          </a:p>
          <a:p>
            <a:r>
              <a:rPr lang="en-US" baseline="0"/>
              <a:t>The transitions aren’t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5590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782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958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91901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9531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48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32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49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98672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50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3259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both </a:t>
            </a:r>
            <a:r>
              <a:rPr lang="en-US" baseline="0" dirty="0" err="1" smtClean="0"/>
              <a:t>CStmt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JStmt</a:t>
            </a:r>
            <a:r>
              <a:rPr lang="en-US" baseline="0" dirty="0" smtClean="0"/>
              <a:t>. Want to write a  function which swaps branches.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F7B44-0B74-2D4B-8A4E-24B9A71893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58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F7B44-0B74-2D4B-8A4E-24B9A71893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03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show it with two type parameters, then say “we actually do this a bit more </a:t>
            </a:r>
            <a:r>
              <a:rPr lang="en-US" dirty="0" err="1" smtClean="0"/>
              <a:t>fancilly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r>
              <a:rPr lang="en-US" dirty="0" smtClean="0"/>
              <a:t>Point is: This can now be </a:t>
            </a:r>
            <a:r>
              <a:rPr lang="en-US" dirty="0" err="1" smtClean="0"/>
              <a:t>Stmt</a:t>
            </a:r>
            <a:r>
              <a:rPr lang="en-US" dirty="0" smtClean="0"/>
              <a:t>, not </a:t>
            </a:r>
            <a:r>
              <a:rPr lang="en-US" dirty="0" err="1" smtClean="0"/>
              <a:t>CStmt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Must explain issue of recursion and sorts separately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F7B44-0B74-2D4B-8A4E-24B9A71893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6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Plans: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we are now: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modular representations, still no shared parts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Want: Shared components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E.g.: shared assignment node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Problems: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context: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C/Java: Assign is expression.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assign is statement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subnodes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 LHS vs.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Thought bubble: “I want to be able to insert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F7B44-0B74-2D4B-8A4E-24B9A71893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5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Plans: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we are now: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modular representations, still no shared parts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Want: Shared components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E.g.: shared assignment node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Problems: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context: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C/Java: Assign is expression.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assign is statement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subnodes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 LHS vs.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Thought bubble: “I want to be able to insert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F7B44-0B74-2D4B-8A4E-24B9A71893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10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</a:t>
            </a:r>
            <a:r>
              <a:rPr lang="en-US" baseline="0" dirty="0" smtClean="0"/>
              <a:t>w starting with a specific tree, want to replace assignment with generic, show process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terms: make “x=y”, not “</a:t>
            </a:r>
            <a:r>
              <a:rPr lang="en-US" dirty="0" err="1" smtClean="0"/>
              <a:t>Term_CExpr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r>
              <a:rPr lang="en-US" dirty="0" smtClean="0"/>
              <a:t>Show this diagram</a:t>
            </a:r>
            <a:r>
              <a:rPr lang="en-US" baseline="0" dirty="0" smtClean="0"/>
              <a:t> again, without those nodes, and then show them being added back in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need a slide to show multiple languages and to show how the same generic component can be treated differently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F7B44-0B74-2D4B-8A4E-24B9A71893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6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Next slides:</a:t>
            </a:r>
          </a:p>
          <a:p>
            <a:endParaRPr lang="en-US"/>
          </a:p>
          <a:p>
            <a:pPr marL="171450" indent="-171450">
              <a:buFont typeface="Arial" charset="0"/>
              <a:buChar char="•"/>
            </a:pPr>
            <a:r>
              <a:rPr lang="en-US"/>
              <a:t>Motivation</a:t>
            </a:r>
          </a:p>
          <a:p>
            <a:pPr marL="628617" lvl="1" indent="-171450">
              <a:buFont typeface="Arial" charset="0"/>
              <a:buChar char="•"/>
            </a:pPr>
            <a:r>
              <a:rPr lang="en-US"/>
              <a:t>Goal is to derive</a:t>
            </a:r>
            <a:r>
              <a:rPr lang="en-US" baseline="0"/>
              <a:t> tools (symbol table, analyzer, compiler, </a:t>
            </a:r>
            <a:r>
              <a:rPr lang="mr-IN" baseline="0"/>
              <a:t>…</a:t>
            </a:r>
            <a:r>
              <a:rPr lang="en-US" baseline="0"/>
              <a:t>)</a:t>
            </a:r>
          </a:p>
          <a:p>
            <a:pPr marL="628617" lvl="1" indent="-171450">
              <a:buFont typeface="Arial" charset="0"/>
              <a:buChar char="•"/>
            </a:pPr>
            <a:r>
              <a:rPr lang="en-US" baseline="0"/>
              <a:t>Why is this a prereq for deriving static analysis?</a:t>
            </a:r>
          </a:p>
          <a:p>
            <a:pPr marL="628617" lvl="1" indent="-171450">
              <a:buFont typeface="Arial" charset="0"/>
              <a:buChar char="•"/>
            </a:pPr>
            <a:r>
              <a:rPr lang="en-US"/>
              <a:t>How the F</a:t>
            </a:r>
            <a:r>
              <a:rPr lang="en-US" baseline="0"/>
              <a:t> do you get a CFG from this stuff?</a:t>
            </a:r>
          </a:p>
          <a:p>
            <a:pPr marL="628617" lvl="1" indent="-171450">
              <a:buFont typeface="Arial" charset="0"/>
              <a:buChar char="•"/>
            </a:pPr>
            <a:endParaRPr lang="en-US" baseline="0"/>
          </a:p>
          <a:p>
            <a:pPr marL="628617" lvl="1" indent="-171450">
              <a:buFont typeface="Arial" charset="0"/>
              <a:buChar char="•"/>
            </a:pPr>
            <a:endParaRPr lang="en-US"/>
          </a:p>
          <a:p>
            <a:pPr marL="171450" indent="-171450">
              <a:buFont typeface="Arial" charset="0"/>
              <a:buChar char="•"/>
            </a:pPr>
            <a:r>
              <a:rPr lang="en-US" baseline="0"/>
              <a:t>CFG examples</a:t>
            </a:r>
          </a:p>
          <a:p>
            <a:pPr marL="628617" lvl="1" indent="-171450">
              <a:buFont typeface="Arial" charset="0"/>
              <a:buChar char="•"/>
            </a:pPr>
            <a:r>
              <a:rPr lang="en-US" baseline="0"/>
              <a:t>Here’s a basic block CFG</a:t>
            </a:r>
          </a:p>
          <a:p>
            <a:pPr marL="628617" lvl="1" indent="-171450">
              <a:buFont typeface="Arial" charset="0"/>
              <a:buChar char="•"/>
            </a:pPr>
            <a:r>
              <a:rPr lang="en-US" baseline="0"/>
              <a:t>Here’s a statement-level CFg</a:t>
            </a:r>
          </a:p>
          <a:p>
            <a:pPr marL="628617" lvl="1" indent="-171450">
              <a:buFont typeface="Arial" charset="0"/>
              <a:buChar char="•"/>
            </a:pPr>
            <a:r>
              <a:rPr lang="mr-IN" baseline="0"/>
              <a:t>…</a:t>
            </a:r>
            <a:r>
              <a:rPr lang="en-US" baseline="0"/>
              <a:t>but the recursion sucks</a:t>
            </a:r>
          </a:p>
          <a:p>
            <a:pPr marL="628617" lvl="1" indent="-171450">
              <a:buFont typeface="Arial" charset="0"/>
              <a:buChar char="•"/>
            </a:pPr>
            <a:r>
              <a:rPr lang="en-US" baseline="0"/>
              <a:t>Here’s an expression-level CFG (and the recursion is nice)</a:t>
            </a:r>
          </a:p>
          <a:p>
            <a:pPr marL="628617" lvl="1" indent="-171450">
              <a:buFont typeface="Arial" charset="0"/>
              <a:buChar char="•"/>
            </a:pPr>
            <a:r>
              <a:rPr lang="en-US" baseline="0"/>
              <a:t>Path-sensitive?</a:t>
            </a:r>
          </a:p>
          <a:p>
            <a:pPr marL="171450" indent="-171450">
              <a:buFont typeface="Arial" charset="0"/>
              <a:buChar char="•"/>
            </a:pPr>
            <a:endParaRPr lang="en-US"/>
          </a:p>
          <a:p>
            <a:pPr marL="171450" indent="-171450">
              <a:buFont typeface="Arial" charset="0"/>
              <a:buChar char="•"/>
            </a:pPr>
            <a:r>
              <a:rPr lang="en-US"/>
              <a:t>Slide showing: Hmm</a:t>
            </a:r>
            <a:r>
              <a:rPr lang="mr-IN"/>
              <a:t>…</a:t>
            </a:r>
            <a:r>
              <a:rPr lang="en-US"/>
              <a:t>abstract machine seems the right approach</a:t>
            </a:r>
          </a:p>
          <a:p>
            <a:pPr marL="171450" indent="-171450">
              <a:buFont typeface="Arial" charset="0"/>
              <a:buChar char="•"/>
            </a:pPr>
            <a:r>
              <a:rPr lang="en-US"/>
              <a:t>Slide showing: Oops, we need our own SOS-to-CFG algorithm (also, Danvy just</a:t>
            </a:r>
            <a:r>
              <a:rPr lang="en-US" baseline="0"/>
              <a:t> did lambda calculus)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/>
              <a:t>Slide showing grammar of terms and SOS rules</a:t>
            </a:r>
            <a:endParaRPr lang="en-US"/>
          </a:p>
          <a:p>
            <a:pPr marL="171450" indent="-171450">
              <a:buFont typeface="Arial" charset="0"/>
              <a:buChar char="•"/>
            </a:pPr>
            <a:endParaRPr lang="en-US"/>
          </a:p>
          <a:p>
            <a:pPr marL="171450" indent="-171450">
              <a:buFont typeface="Arial" charset="0"/>
              <a:buChar char="•"/>
            </a:pPr>
            <a:r>
              <a:rPr lang="en-US"/>
              <a:t>1</a:t>
            </a:r>
            <a:r>
              <a:rPr lang="en-US" baseline="0"/>
              <a:t> slide about PAM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/>
              <a:t>1 slide about not doing AAM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/>
              <a:t>1 slide: “But hmm, we’re syntactic”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/>
              <a:t>Abstract rewriting slides</a:t>
            </a:r>
          </a:p>
          <a:p>
            <a:pPr marL="171450" indent="-171450">
              <a:buFont typeface="Arial" charset="0"/>
              <a:buChar char="•"/>
            </a:pPr>
            <a:endParaRPr lang="en-US"/>
          </a:p>
          <a:p>
            <a:pPr marL="171450" indent="-171450" algn="r">
              <a:buFont typeface="Arial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259F7-C13E-D642-8C2F-B08923178A90}" type="slidenum">
              <a:rPr lang="uk-UA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996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96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197" y="439511"/>
            <a:ext cx="700139" cy="365125"/>
          </a:xfrm>
          <a:prstGeom prst="rect">
            <a:avLst/>
          </a:prstGeom>
          <a:ln>
            <a:noFill/>
          </a:ln>
        </p:spPr>
        <p:txBody>
          <a:bodyPr lIns="91434" tIns="45718" rIns="91434" bIns="45718"/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723185" y="6340267"/>
            <a:ext cx="3141599" cy="292384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r>
              <a:rPr lang="en-US" sz="1100" b="0" i="0" spc="800" dirty="0" smtClean="0">
                <a:solidFill>
                  <a:schemeClr val="bg1"/>
                </a:solidFill>
                <a:latin typeface="Lato Regular"/>
                <a:cs typeface="Lato Regular"/>
              </a:rPr>
              <a:t>Copyright © 2018, James Koppel Coaching LLC</a:t>
            </a:r>
            <a:endParaRPr lang="en-US" sz="1100" b="0" i="0" spc="800" dirty="0">
              <a:solidFill>
                <a:schemeClr val="bg1"/>
              </a:solidFill>
              <a:latin typeface="Lato Regular"/>
              <a:cs typeface="Lato Regular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499" y="482831"/>
            <a:ext cx="1007581" cy="38211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>
            <a:off x="691964" y="281129"/>
            <a:ext cx="747659" cy="7476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-10499" y="-94466"/>
            <a:ext cx="93539" cy="7015444"/>
          </a:xfrm>
          <a:prstGeom prst="rect">
            <a:avLst/>
          </a:prstGeom>
          <a:solidFill>
            <a:srgbClr val="48D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964" y="451340"/>
            <a:ext cx="1312025" cy="365125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65197" y="439511"/>
            <a:ext cx="531603" cy="368209"/>
          </a:xfrm>
          <a:prstGeom prst="rect">
            <a:avLst/>
          </a:prstGeom>
          <a:ln>
            <a:noFill/>
          </a:ln>
        </p:spPr>
        <p:txBody>
          <a:bodyPr lIns="91434" tIns="45718" rIns="91434" bIns="45718"/>
          <a:lstStyle>
            <a:defPPr>
              <a:defRPr lang="en-US"/>
            </a:defPPr>
            <a:lvl1pPr marL="0" algn="l" defTabSz="457167" rtl="0" eaLnBrk="1" latinLnBrk="0" hangingPunct="1">
              <a:defRPr sz="1900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167" algn="l" defTabSz="45716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45716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45716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45716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45716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45716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45716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45716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54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0499" y="482831"/>
            <a:ext cx="1007581" cy="38211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 userDrawn="1"/>
        </p:nvSpPr>
        <p:spPr>
          <a:xfrm>
            <a:off x="691964" y="281129"/>
            <a:ext cx="747659" cy="7476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flipH="1">
            <a:off x="-10499" y="-94466"/>
            <a:ext cx="93539" cy="70154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89" r:id="rId3"/>
    <p:sldLayoutId id="2147483691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0953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609539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609539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60953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609539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609539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609539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flipH="1">
            <a:off x="-10499" y="-94466"/>
            <a:ext cx="93539" cy="7015444"/>
          </a:xfrm>
          <a:prstGeom prst="rect">
            <a:avLst/>
          </a:prstGeom>
          <a:solidFill>
            <a:srgbClr val="48D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5378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ctr" defTabSz="60952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609523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78" indent="-380953" algn="l" defTabSz="609523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1" indent="-304760" algn="l" defTabSz="60952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0" algn="l" defTabSz="609523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0" algn="l" defTabSz="609523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0" algn="l" defTabSz="60952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60952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33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5" Type="http://schemas.openxmlformats.org/officeDocument/2006/relationships/image" Target="../media/image57.tiff"/><Relationship Id="rId6" Type="http://schemas.openxmlformats.org/officeDocument/2006/relationships/image" Target="../media/image58.tiff"/><Relationship Id="rId7" Type="http://schemas.openxmlformats.org/officeDocument/2006/relationships/image" Target="../media/image59.tiff"/><Relationship Id="rId8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33109" y="975206"/>
            <a:ext cx="10058400" cy="2376488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800" spc="-151" dirty="0" smtClean="0">
                <a:solidFill>
                  <a:schemeClr val="bg1"/>
                </a:solidFill>
              </a:rPr>
              <a:t>Language-Parametric Tools</a:t>
            </a:r>
            <a:endParaRPr lang="en-US" sz="7800" b="1" spc="-151" dirty="0">
              <a:solidFill>
                <a:srgbClr val="48DFCC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33109" y="4693932"/>
            <a:ext cx="2873830" cy="1143000"/>
          </a:xfrm>
          <a:prstGeom prst="rect">
            <a:avLst/>
          </a:prstGeom>
        </p:spPr>
        <p:txBody>
          <a:bodyPr lIns="91436" tIns="45718" rIns="91436" bIns="45718">
            <a:normAutofit fontScale="85000" lnSpcReduction="20000"/>
          </a:bodyPr>
          <a:lstStyle>
            <a:lvl1pPr marL="457155" indent="-457155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2" indent="-380962" algn="l" defTabSz="609539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9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68" algn="l" defTabSz="609539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68" algn="l" defTabSz="609539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68" algn="l" defTabSz="609539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James Koppel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MIT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63485" y="1673146"/>
            <a:ext cx="84745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63485" y="2734504"/>
            <a:ext cx="84745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906939" y="3795862"/>
            <a:ext cx="8036440" cy="2376488"/>
          </a:xfrm>
          <a:prstGeom prst="rect">
            <a:avLst/>
          </a:prstGeom>
          <a:solidFill>
            <a:schemeClr val="tx1">
              <a:lumMod val="50000"/>
              <a:alpha val="50196"/>
            </a:schemeClr>
          </a:solidFill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-151" dirty="0" smtClean="0">
                <a:solidFill>
                  <a:schemeClr val="bg1"/>
                </a:solidFill>
              </a:rPr>
              <a:t>Synthesizing Control-Flow Graph Generators from Operational Semantics</a:t>
            </a:r>
            <a:endParaRPr lang="en-US" sz="4800" b="1" spc="-151" dirty="0">
              <a:solidFill>
                <a:srgbClr val="48D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6" name="Oval 5"/>
          <p:cNvSpPr/>
          <p:nvPr/>
        </p:nvSpPr>
        <p:spPr>
          <a:xfrm rot="5400000">
            <a:off x="486973" y="1887127"/>
            <a:ext cx="2738300" cy="2201333"/>
          </a:xfrm>
          <a:prstGeom prst="ellipse">
            <a:avLst/>
          </a:prstGeom>
          <a:solidFill>
            <a:srgbClr val="548235">
              <a:alpha val="8549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886261" y="2167465"/>
            <a:ext cx="3082747" cy="4102604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sz="2800" dirty="0">
              <a:latin typeface="News Gothic MT" charset="0"/>
              <a:ea typeface="News Gothic MT" charset="0"/>
              <a:cs typeface="News Gothic MT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1774" y="1743741"/>
            <a:ext cx="3002745" cy="496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533" dirty="0">
                <a:ea typeface="News Gothic MT" charset="0"/>
                <a:cs typeface="News Gothic MT" charset="0"/>
              </a:rPr>
              <a:t>Union</a:t>
            </a:r>
            <a:r>
              <a:rPr lang="en-US" sz="2533" dirty="0">
                <a:latin typeface="News Gothic MT" charset="0"/>
                <a:ea typeface="News Gothic MT" charset="0"/>
                <a:cs typeface="News Gothic MT" charset="0"/>
              </a:rPr>
              <a:t> of languages</a:t>
            </a:r>
          </a:p>
        </p:txBody>
      </p:sp>
      <p:sp>
        <p:nvSpPr>
          <p:cNvPr id="16" name="Oval 15"/>
          <p:cNvSpPr/>
          <p:nvPr/>
        </p:nvSpPr>
        <p:spPr>
          <a:xfrm rot="5400000">
            <a:off x="486973" y="3712451"/>
            <a:ext cx="2738300" cy="2201333"/>
          </a:xfrm>
          <a:prstGeom prst="ellipse">
            <a:avLst/>
          </a:prstGeom>
          <a:solidFill>
            <a:schemeClr val="accent1">
              <a:lumMod val="75000"/>
              <a:alpha val="8549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5400000">
            <a:off x="8790851" y="1887128"/>
            <a:ext cx="2738300" cy="2201333"/>
          </a:xfrm>
          <a:prstGeom prst="ellipse">
            <a:avLst/>
          </a:prstGeom>
          <a:solidFill>
            <a:srgbClr val="548235">
              <a:alpha val="8549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5400000">
            <a:off x="8790851" y="3712452"/>
            <a:ext cx="2738300" cy="2201333"/>
          </a:xfrm>
          <a:prstGeom prst="ellipse">
            <a:avLst/>
          </a:prstGeom>
          <a:solidFill>
            <a:schemeClr val="accent1">
              <a:lumMod val="75000"/>
              <a:alpha val="8549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cxnSp>
        <p:nvCxnSpPr>
          <p:cNvPr id="19" name="Straight Arrow Connector 18"/>
          <p:cNvCxnSpPr>
            <a:stCxn id="6" idx="0"/>
          </p:cNvCxnSpPr>
          <p:nvPr/>
        </p:nvCxnSpPr>
        <p:spPr>
          <a:xfrm>
            <a:off x="2956790" y="2987796"/>
            <a:ext cx="930751" cy="816849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0"/>
          </p:cNvCxnSpPr>
          <p:nvPr/>
        </p:nvCxnSpPr>
        <p:spPr>
          <a:xfrm flipV="1">
            <a:off x="2956790" y="3868660"/>
            <a:ext cx="930751" cy="944459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6"/>
            <a:endCxn id="18" idx="4"/>
          </p:cNvCxnSpPr>
          <p:nvPr/>
        </p:nvCxnSpPr>
        <p:spPr>
          <a:xfrm>
            <a:off x="6969009" y="4218768"/>
            <a:ext cx="2090327" cy="594353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17" idx="4"/>
          </p:cNvCxnSpPr>
          <p:nvPr/>
        </p:nvCxnSpPr>
        <p:spPr>
          <a:xfrm flipV="1">
            <a:off x="6969009" y="2987796"/>
            <a:ext cx="2090327" cy="1230971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Designing an IR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854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685 L -3.33333E-6 -0.31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0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4845 L -3.33333E-6 0.2935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3813548" y="2682171"/>
            <a:ext cx="4564904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67" dirty="0">
                <a:latin typeface="+mj-lt"/>
                <a:cs typeface="News Gothic MT"/>
              </a:rPr>
              <a:t>Language-agnostic?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47477" y="4034336"/>
            <a:ext cx="4897046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67" dirty="0">
                <a:latin typeface="+mj-lt"/>
                <a:cs typeface="News Gothic MT"/>
              </a:rPr>
              <a:t>Language-parametric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145838" y="3100681"/>
            <a:ext cx="60173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8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9" name="TextBox 8"/>
          <p:cNvSpPr txBox="1"/>
          <p:nvPr/>
        </p:nvSpPr>
        <p:spPr>
          <a:xfrm>
            <a:off x="344887" y="2082121"/>
            <a:ext cx="1843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ea typeface="News Gothic MT" charset="0"/>
                <a:cs typeface="News Gothic MT" charset="0"/>
              </a:rPr>
              <a:t>Fragment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887" y="5007365"/>
            <a:ext cx="1843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ea typeface="News Gothic MT" charset="0"/>
                <a:cs typeface="News Gothic MT" charset="0"/>
              </a:rPr>
              <a:t>Fragment 3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80783" y="2751156"/>
            <a:ext cx="1491575" cy="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980783" y="5245469"/>
            <a:ext cx="1491575" cy="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472358" y="4930969"/>
            <a:ext cx="2895600" cy="629000"/>
          </a:xfrm>
          <a:prstGeom prst="rect">
            <a:avLst/>
          </a:prstGeom>
          <a:solidFill>
            <a:srgbClr val="05101B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chemeClr val="bg2">
                    <a:lumMod val="20000"/>
                    <a:lumOff val="80000"/>
                  </a:schemeClr>
                </a:solidFill>
                <a:cs typeface="News Gothic MT"/>
              </a:rPr>
              <a:t>Transform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367958" y="2751156"/>
            <a:ext cx="1013109" cy="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367958" y="5217929"/>
            <a:ext cx="1013109" cy="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 rot="5400000">
            <a:off x="2281487" y="3284694"/>
            <a:ext cx="1790355" cy="1447116"/>
          </a:xfrm>
          <a:prstGeom prst="ellipse">
            <a:avLst/>
          </a:prstGeom>
          <a:solidFill>
            <a:srgbClr val="358261">
              <a:alpha val="84706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394365" y="1630665"/>
            <a:ext cx="1564604" cy="1609903"/>
          </a:xfrm>
          <a:custGeom>
            <a:avLst/>
            <a:gdLst>
              <a:gd name="connsiteX0" fmla="*/ 225104 w 1784952"/>
              <a:gd name="connsiteY0" fmla="*/ 1483618 h 1544277"/>
              <a:gd name="connsiteX1" fmla="*/ 5950 w 1784952"/>
              <a:gd name="connsiteY1" fmla="*/ 931955 h 1544277"/>
              <a:gd name="connsiteX2" fmla="*/ 96634 w 1784952"/>
              <a:gd name="connsiteY2" fmla="*/ 916841 h 1544277"/>
              <a:gd name="connsiteX3" fmla="*/ 451814 w 1784952"/>
              <a:gd name="connsiteY3" fmla="*/ 100682 h 1544277"/>
              <a:gd name="connsiteX4" fmla="*/ 1638267 w 1784952"/>
              <a:gd name="connsiteY4" fmla="*/ 138467 h 1544277"/>
              <a:gd name="connsiteX5" fmla="*/ 1774294 w 1784952"/>
              <a:gd name="connsiteY5" fmla="*/ 1234236 h 1544277"/>
              <a:gd name="connsiteX6" fmla="*/ 1713837 w 1784952"/>
              <a:gd name="connsiteY6" fmla="*/ 1513846 h 1544277"/>
              <a:gd name="connsiteX7" fmla="*/ 1351100 w 1784952"/>
              <a:gd name="connsiteY7" fmla="*/ 916841 h 1544277"/>
              <a:gd name="connsiteX8" fmla="*/ 754095 w 1784952"/>
              <a:gd name="connsiteY8" fmla="*/ 788371 h 1544277"/>
              <a:gd name="connsiteX9" fmla="*/ 300674 w 1784952"/>
              <a:gd name="connsiteY9" fmla="*/ 1370262 h 1544277"/>
              <a:gd name="connsiteX10" fmla="*/ 179761 w 1784952"/>
              <a:gd name="connsiteY10" fmla="*/ 1544074 h 1544277"/>
              <a:gd name="connsiteX11" fmla="*/ 111748 w 1784952"/>
              <a:gd name="connsiteY11" fmla="*/ 1408047 h 1544277"/>
              <a:gd name="connsiteX0" fmla="*/ 223142 w 1782990"/>
              <a:gd name="connsiteY0" fmla="*/ 1462418 h 1523077"/>
              <a:gd name="connsiteX1" fmla="*/ 3988 w 1782990"/>
              <a:gd name="connsiteY1" fmla="*/ 910755 h 1523077"/>
              <a:gd name="connsiteX2" fmla="*/ 109786 w 1782990"/>
              <a:gd name="connsiteY2" fmla="*/ 548018 h 1523077"/>
              <a:gd name="connsiteX3" fmla="*/ 449852 w 1782990"/>
              <a:gd name="connsiteY3" fmla="*/ 79482 h 1523077"/>
              <a:gd name="connsiteX4" fmla="*/ 1636305 w 1782990"/>
              <a:gd name="connsiteY4" fmla="*/ 117267 h 1523077"/>
              <a:gd name="connsiteX5" fmla="*/ 1772332 w 1782990"/>
              <a:gd name="connsiteY5" fmla="*/ 1213036 h 1523077"/>
              <a:gd name="connsiteX6" fmla="*/ 1711875 w 1782990"/>
              <a:gd name="connsiteY6" fmla="*/ 1492646 h 1523077"/>
              <a:gd name="connsiteX7" fmla="*/ 1349138 w 1782990"/>
              <a:gd name="connsiteY7" fmla="*/ 895641 h 1523077"/>
              <a:gd name="connsiteX8" fmla="*/ 752133 w 1782990"/>
              <a:gd name="connsiteY8" fmla="*/ 767171 h 1523077"/>
              <a:gd name="connsiteX9" fmla="*/ 298712 w 1782990"/>
              <a:gd name="connsiteY9" fmla="*/ 1349062 h 1523077"/>
              <a:gd name="connsiteX10" fmla="*/ 177799 w 1782990"/>
              <a:gd name="connsiteY10" fmla="*/ 1522874 h 1523077"/>
              <a:gd name="connsiteX11" fmla="*/ 109786 w 1782990"/>
              <a:gd name="connsiteY11" fmla="*/ 1386847 h 1523077"/>
              <a:gd name="connsiteX0" fmla="*/ 223209 w 1782640"/>
              <a:gd name="connsiteY0" fmla="*/ 1571787 h 1632446"/>
              <a:gd name="connsiteX1" fmla="*/ 4055 w 1782640"/>
              <a:gd name="connsiteY1" fmla="*/ 1020124 h 1632446"/>
              <a:gd name="connsiteX2" fmla="*/ 109853 w 1782640"/>
              <a:gd name="connsiteY2" fmla="*/ 657387 h 1632446"/>
              <a:gd name="connsiteX3" fmla="*/ 457476 w 1782640"/>
              <a:gd name="connsiteY3" fmla="*/ 30154 h 1632446"/>
              <a:gd name="connsiteX4" fmla="*/ 1636372 w 1782640"/>
              <a:gd name="connsiteY4" fmla="*/ 226636 h 1632446"/>
              <a:gd name="connsiteX5" fmla="*/ 1772399 w 1782640"/>
              <a:gd name="connsiteY5" fmla="*/ 1322405 h 1632446"/>
              <a:gd name="connsiteX6" fmla="*/ 1711942 w 1782640"/>
              <a:gd name="connsiteY6" fmla="*/ 1602015 h 1632446"/>
              <a:gd name="connsiteX7" fmla="*/ 1349205 w 1782640"/>
              <a:gd name="connsiteY7" fmla="*/ 1005010 h 1632446"/>
              <a:gd name="connsiteX8" fmla="*/ 752200 w 1782640"/>
              <a:gd name="connsiteY8" fmla="*/ 876540 h 1632446"/>
              <a:gd name="connsiteX9" fmla="*/ 298779 w 1782640"/>
              <a:gd name="connsiteY9" fmla="*/ 1458431 h 1632446"/>
              <a:gd name="connsiteX10" fmla="*/ 177866 w 1782640"/>
              <a:gd name="connsiteY10" fmla="*/ 1632243 h 1632446"/>
              <a:gd name="connsiteX11" fmla="*/ 109853 w 1782640"/>
              <a:gd name="connsiteY11" fmla="*/ 1496216 h 1632446"/>
              <a:gd name="connsiteX0" fmla="*/ 231192 w 1786245"/>
              <a:gd name="connsiteY0" fmla="*/ 1694519 h 1755178"/>
              <a:gd name="connsiteX1" fmla="*/ 12038 w 1786245"/>
              <a:gd name="connsiteY1" fmla="*/ 1142856 h 1755178"/>
              <a:gd name="connsiteX2" fmla="*/ 117836 w 1786245"/>
              <a:gd name="connsiteY2" fmla="*/ 780119 h 1755178"/>
              <a:gd name="connsiteX3" fmla="*/ 850868 w 1786245"/>
              <a:gd name="connsiteY3" fmla="*/ 16859 h 1755178"/>
              <a:gd name="connsiteX4" fmla="*/ 1644355 w 1786245"/>
              <a:gd name="connsiteY4" fmla="*/ 349368 h 1755178"/>
              <a:gd name="connsiteX5" fmla="*/ 1780382 w 1786245"/>
              <a:gd name="connsiteY5" fmla="*/ 1445137 h 1755178"/>
              <a:gd name="connsiteX6" fmla="*/ 1719925 w 1786245"/>
              <a:gd name="connsiteY6" fmla="*/ 1724747 h 1755178"/>
              <a:gd name="connsiteX7" fmla="*/ 1357188 w 1786245"/>
              <a:gd name="connsiteY7" fmla="*/ 1127742 h 1755178"/>
              <a:gd name="connsiteX8" fmla="*/ 760183 w 1786245"/>
              <a:gd name="connsiteY8" fmla="*/ 999272 h 1755178"/>
              <a:gd name="connsiteX9" fmla="*/ 306762 w 1786245"/>
              <a:gd name="connsiteY9" fmla="*/ 1581163 h 1755178"/>
              <a:gd name="connsiteX10" fmla="*/ 185849 w 1786245"/>
              <a:gd name="connsiteY10" fmla="*/ 1754975 h 1755178"/>
              <a:gd name="connsiteX11" fmla="*/ 117836 w 1786245"/>
              <a:gd name="connsiteY11" fmla="*/ 1618948 h 1755178"/>
              <a:gd name="connsiteX0" fmla="*/ 231192 w 1786245"/>
              <a:gd name="connsiteY0" fmla="*/ 1678505 h 1739164"/>
              <a:gd name="connsiteX1" fmla="*/ 12038 w 1786245"/>
              <a:gd name="connsiteY1" fmla="*/ 1126842 h 1739164"/>
              <a:gd name="connsiteX2" fmla="*/ 117836 w 1786245"/>
              <a:gd name="connsiteY2" fmla="*/ 764105 h 1739164"/>
              <a:gd name="connsiteX3" fmla="*/ 850868 w 1786245"/>
              <a:gd name="connsiteY3" fmla="*/ 845 h 1739164"/>
              <a:gd name="connsiteX4" fmla="*/ 1644355 w 1786245"/>
              <a:gd name="connsiteY4" fmla="*/ 333354 h 1739164"/>
              <a:gd name="connsiteX5" fmla="*/ 1780382 w 1786245"/>
              <a:gd name="connsiteY5" fmla="*/ 1429123 h 1739164"/>
              <a:gd name="connsiteX6" fmla="*/ 1719925 w 1786245"/>
              <a:gd name="connsiteY6" fmla="*/ 1708733 h 1739164"/>
              <a:gd name="connsiteX7" fmla="*/ 1357188 w 1786245"/>
              <a:gd name="connsiteY7" fmla="*/ 1111728 h 1739164"/>
              <a:gd name="connsiteX8" fmla="*/ 760183 w 1786245"/>
              <a:gd name="connsiteY8" fmla="*/ 983258 h 1739164"/>
              <a:gd name="connsiteX9" fmla="*/ 306762 w 1786245"/>
              <a:gd name="connsiteY9" fmla="*/ 1565149 h 1739164"/>
              <a:gd name="connsiteX10" fmla="*/ 185849 w 1786245"/>
              <a:gd name="connsiteY10" fmla="*/ 1738961 h 1739164"/>
              <a:gd name="connsiteX11" fmla="*/ 117836 w 1786245"/>
              <a:gd name="connsiteY11" fmla="*/ 1602934 h 1739164"/>
              <a:gd name="connsiteX0" fmla="*/ 231192 w 1812938"/>
              <a:gd name="connsiteY0" fmla="*/ 1684134 h 1744793"/>
              <a:gd name="connsiteX1" fmla="*/ 12038 w 1812938"/>
              <a:gd name="connsiteY1" fmla="*/ 1132471 h 1744793"/>
              <a:gd name="connsiteX2" fmla="*/ 117836 w 1812938"/>
              <a:gd name="connsiteY2" fmla="*/ 769734 h 1744793"/>
              <a:gd name="connsiteX3" fmla="*/ 850868 w 1812938"/>
              <a:gd name="connsiteY3" fmla="*/ 6474 h 1744793"/>
              <a:gd name="connsiteX4" fmla="*/ 1281618 w 1812938"/>
              <a:gd name="connsiteY4" fmla="*/ 459896 h 1744793"/>
              <a:gd name="connsiteX5" fmla="*/ 1780382 w 1812938"/>
              <a:gd name="connsiteY5" fmla="*/ 1434752 h 1744793"/>
              <a:gd name="connsiteX6" fmla="*/ 1719925 w 1812938"/>
              <a:gd name="connsiteY6" fmla="*/ 1714362 h 1744793"/>
              <a:gd name="connsiteX7" fmla="*/ 1357188 w 1812938"/>
              <a:gd name="connsiteY7" fmla="*/ 1117357 h 1744793"/>
              <a:gd name="connsiteX8" fmla="*/ 760183 w 1812938"/>
              <a:gd name="connsiteY8" fmla="*/ 988887 h 1744793"/>
              <a:gd name="connsiteX9" fmla="*/ 306762 w 1812938"/>
              <a:gd name="connsiteY9" fmla="*/ 1570778 h 1744793"/>
              <a:gd name="connsiteX10" fmla="*/ 185849 w 1812938"/>
              <a:gd name="connsiteY10" fmla="*/ 1744590 h 1744793"/>
              <a:gd name="connsiteX11" fmla="*/ 117836 w 1812938"/>
              <a:gd name="connsiteY11" fmla="*/ 1608563 h 1744793"/>
              <a:gd name="connsiteX0" fmla="*/ 231192 w 1789550"/>
              <a:gd name="connsiteY0" fmla="*/ 1685025 h 1745684"/>
              <a:gd name="connsiteX1" fmla="*/ 12038 w 1789550"/>
              <a:gd name="connsiteY1" fmla="*/ 1133362 h 1745684"/>
              <a:gd name="connsiteX2" fmla="*/ 117836 w 1789550"/>
              <a:gd name="connsiteY2" fmla="*/ 770625 h 1745684"/>
              <a:gd name="connsiteX3" fmla="*/ 850868 w 1789550"/>
              <a:gd name="connsiteY3" fmla="*/ 7365 h 1745684"/>
              <a:gd name="connsiteX4" fmla="*/ 1599013 w 1789550"/>
              <a:gd name="connsiteY4" fmla="*/ 445673 h 1745684"/>
              <a:gd name="connsiteX5" fmla="*/ 1780382 w 1789550"/>
              <a:gd name="connsiteY5" fmla="*/ 1435643 h 1745684"/>
              <a:gd name="connsiteX6" fmla="*/ 1719925 w 1789550"/>
              <a:gd name="connsiteY6" fmla="*/ 1715253 h 1745684"/>
              <a:gd name="connsiteX7" fmla="*/ 1357188 w 1789550"/>
              <a:gd name="connsiteY7" fmla="*/ 1118248 h 1745684"/>
              <a:gd name="connsiteX8" fmla="*/ 760183 w 1789550"/>
              <a:gd name="connsiteY8" fmla="*/ 989778 h 1745684"/>
              <a:gd name="connsiteX9" fmla="*/ 306762 w 1789550"/>
              <a:gd name="connsiteY9" fmla="*/ 1571669 h 1745684"/>
              <a:gd name="connsiteX10" fmla="*/ 185849 w 1789550"/>
              <a:gd name="connsiteY10" fmla="*/ 1745481 h 1745684"/>
              <a:gd name="connsiteX11" fmla="*/ 117836 w 1789550"/>
              <a:gd name="connsiteY11" fmla="*/ 1609454 h 1745684"/>
              <a:gd name="connsiteX0" fmla="*/ 234829 w 1793187"/>
              <a:gd name="connsiteY0" fmla="*/ 1692433 h 1753092"/>
              <a:gd name="connsiteX1" fmla="*/ 15675 w 1793187"/>
              <a:gd name="connsiteY1" fmla="*/ 1140770 h 1753092"/>
              <a:gd name="connsiteX2" fmla="*/ 121473 w 1793187"/>
              <a:gd name="connsiteY2" fmla="*/ 778033 h 1753092"/>
              <a:gd name="connsiteX3" fmla="*/ 945189 w 1793187"/>
              <a:gd name="connsiteY3" fmla="*/ 7216 h 1753092"/>
              <a:gd name="connsiteX4" fmla="*/ 1602650 w 1793187"/>
              <a:gd name="connsiteY4" fmla="*/ 453081 h 1753092"/>
              <a:gd name="connsiteX5" fmla="*/ 1784019 w 1793187"/>
              <a:gd name="connsiteY5" fmla="*/ 1443051 h 1753092"/>
              <a:gd name="connsiteX6" fmla="*/ 1723562 w 1793187"/>
              <a:gd name="connsiteY6" fmla="*/ 1722661 h 1753092"/>
              <a:gd name="connsiteX7" fmla="*/ 1360825 w 1793187"/>
              <a:gd name="connsiteY7" fmla="*/ 1125656 h 1753092"/>
              <a:gd name="connsiteX8" fmla="*/ 763820 w 1793187"/>
              <a:gd name="connsiteY8" fmla="*/ 997186 h 1753092"/>
              <a:gd name="connsiteX9" fmla="*/ 310399 w 1793187"/>
              <a:gd name="connsiteY9" fmla="*/ 1579077 h 1753092"/>
              <a:gd name="connsiteX10" fmla="*/ 189486 w 1793187"/>
              <a:gd name="connsiteY10" fmla="*/ 1752889 h 1753092"/>
              <a:gd name="connsiteX11" fmla="*/ 121473 w 1793187"/>
              <a:gd name="connsiteY11" fmla="*/ 1616862 h 1753092"/>
              <a:gd name="connsiteX0" fmla="*/ 234829 w 1793187"/>
              <a:gd name="connsiteY0" fmla="*/ 1685223 h 1745882"/>
              <a:gd name="connsiteX1" fmla="*/ 15675 w 1793187"/>
              <a:gd name="connsiteY1" fmla="*/ 1133560 h 1745882"/>
              <a:gd name="connsiteX2" fmla="*/ 121473 w 1793187"/>
              <a:gd name="connsiteY2" fmla="*/ 770823 h 1745882"/>
              <a:gd name="connsiteX3" fmla="*/ 945189 w 1793187"/>
              <a:gd name="connsiteY3" fmla="*/ 6 h 1745882"/>
              <a:gd name="connsiteX4" fmla="*/ 1602650 w 1793187"/>
              <a:gd name="connsiteY4" fmla="*/ 445871 h 1745882"/>
              <a:gd name="connsiteX5" fmla="*/ 1784019 w 1793187"/>
              <a:gd name="connsiteY5" fmla="*/ 1435841 h 1745882"/>
              <a:gd name="connsiteX6" fmla="*/ 1723562 w 1793187"/>
              <a:gd name="connsiteY6" fmla="*/ 1715451 h 1745882"/>
              <a:gd name="connsiteX7" fmla="*/ 1360825 w 1793187"/>
              <a:gd name="connsiteY7" fmla="*/ 1118446 h 1745882"/>
              <a:gd name="connsiteX8" fmla="*/ 763820 w 1793187"/>
              <a:gd name="connsiteY8" fmla="*/ 989976 h 1745882"/>
              <a:gd name="connsiteX9" fmla="*/ 310399 w 1793187"/>
              <a:gd name="connsiteY9" fmla="*/ 1571867 h 1745882"/>
              <a:gd name="connsiteX10" fmla="*/ 189486 w 1793187"/>
              <a:gd name="connsiteY10" fmla="*/ 1745679 h 1745882"/>
              <a:gd name="connsiteX11" fmla="*/ 121473 w 1793187"/>
              <a:gd name="connsiteY11" fmla="*/ 1609652 h 1745882"/>
              <a:gd name="connsiteX0" fmla="*/ 221325 w 1779683"/>
              <a:gd name="connsiteY0" fmla="*/ 1685799 h 1746458"/>
              <a:gd name="connsiteX1" fmla="*/ 2171 w 1779683"/>
              <a:gd name="connsiteY1" fmla="*/ 1134136 h 1746458"/>
              <a:gd name="connsiteX2" fmla="*/ 349794 w 1779683"/>
              <a:gd name="connsiteY2" fmla="*/ 370876 h 1746458"/>
              <a:gd name="connsiteX3" fmla="*/ 931685 w 1779683"/>
              <a:gd name="connsiteY3" fmla="*/ 582 h 1746458"/>
              <a:gd name="connsiteX4" fmla="*/ 1589146 w 1779683"/>
              <a:gd name="connsiteY4" fmla="*/ 446447 h 1746458"/>
              <a:gd name="connsiteX5" fmla="*/ 1770515 w 1779683"/>
              <a:gd name="connsiteY5" fmla="*/ 1436417 h 1746458"/>
              <a:gd name="connsiteX6" fmla="*/ 1710058 w 1779683"/>
              <a:gd name="connsiteY6" fmla="*/ 1716027 h 1746458"/>
              <a:gd name="connsiteX7" fmla="*/ 1347321 w 1779683"/>
              <a:gd name="connsiteY7" fmla="*/ 1119022 h 1746458"/>
              <a:gd name="connsiteX8" fmla="*/ 750316 w 1779683"/>
              <a:gd name="connsiteY8" fmla="*/ 990552 h 1746458"/>
              <a:gd name="connsiteX9" fmla="*/ 296895 w 1779683"/>
              <a:gd name="connsiteY9" fmla="*/ 1572443 h 1746458"/>
              <a:gd name="connsiteX10" fmla="*/ 175982 w 1779683"/>
              <a:gd name="connsiteY10" fmla="*/ 1746255 h 1746458"/>
              <a:gd name="connsiteX11" fmla="*/ 107969 w 1779683"/>
              <a:gd name="connsiteY11" fmla="*/ 1610228 h 1746458"/>
              <a:gd name="connsiteX0" fmla="*/ 221325 w 1779683"/>
              <a:gd name="connsiteY0" fmla="*/ 1685681 h 1746340"/>
              <a:gd name="connsiteX1" fmla="*/ 2171 w 1779683"/>
              <a:gd name="connsiteY1" fmla="*/ 1134018 h 1746340"/>
              <a:gd name="connsiteX2" fmla="*/ 349794 w 1779683"/>
              <a:gd name="connsiteY2" fmla="*/ 370758 h 1746340"/>
              <a:gd name="connsiteX3" fmla="*/ 931685 w 1779683"/>
              <a:gd name="connsiteY3" fmla="*/ 464 h 1746340"/>
              <a:gd name="connsiteX4" fmla="*/ 1589146 w 1779683"/>
              <a:gd name="connsiteY4" fmla="*/ 446329 h 1746340"/>
              <a:gd name="connsiteX5" fmla="*/ 1770515 w 1779683"/>
              <a:gd name="connsiteY5" fmla="*/ 1436299 h 1746340"/>
              <a:gd name="connsiteX6" fmla="*/ 1710058 w 1779683"/>
              <a:gd name="connsiteY6" fmla="*/ 1715909 h 1746340"/>
              <a:gd name="connsiteX7" fmla="*/ 1347321 w 1779683"/>
              <a:gd name="connsiteY7" fmla="*/ 1118904 h 1746340"/>
              <a:gd name="connsiteX8" fmla="*/ 750316 w 1779683"/>
              <a:gd name="connsiteY8" fmla="*/ 990434 h 1746340"/>
              <a:gd name="connsiteX9" fmla="*/ 296895 w 1779683"/>
              <a:gd name="connsiteY9" fmla="*/ 1572325 h 1746340"/>
              <a:gd name="connsiteX10" fmla="*/ 175982 w 1779683"/>
              <a:gd name="connsiteY10" fmla="*/ 1746137 h 1746340"/>
              <a:gd name="connsiteX11" fmla="*/ 107969 w 1779683"/>
              <a:gd name="connsiteY11" fmla="*/ 1610110 h 1746340"/>
              <a:gd name="connsiteX0" fmla="*/ 221325 w 1779683"/>
              <a:gd name="connsiteY0" fmla="*/ 1685656 h 1746315"/>
              <a:gd name="connsiteX1" fmla="*/ 2171 w 1779683"/>
              <a:gd name="connsiteY1" fmla="*/ 1133993 h 1746315"/>
              <a:gd name="connsiteX2" fmla="*/ 349794 w 1779683"/>
              <a:gd name="connsiteY2" fmla="*/ 370733 h 1746315"/>
              <a:gd name="connsiteX3" fmla="*/ 931685 w 1779683"/>
              <a:gd name="connsiteY3" fmla="*/ 439 h 1746315"/>
              <a:gd name="connsiteX4" fmla="*/ 1589146 w 1779683"/>
              <a:gd name="connsiteY4" fmla="*/ 446304 h 1746315"/>
              <a:gd name="connsiteX5" fmla="*/ 1770515 w 1779683"/>
              <a:gd name="connsiteY5" fmla="*/ 1436274 h 1746315"/>
              <a:gd name="connsiteX6" fmla="*/ 1710058 w 1779683"/>
              <a:gd name="connsiteY6" fmla="*/ 1715884 h 1746315"/>
              <a:gd name="connsiteX7" fmla="*/ 1347321 w 1779683"/>
              <a:gd name="connsiteY7" fmla="*/ 1118879 h 1746315"/>
              <a:gd name="connsiteX8" fmla="*/ 750316 w 1779683"/>
              <a:gd name="connsiteY8" fmla="*/ 990409 h 1746315"/>
              <a:gd name="connsiteX9" fmla="*/ 296895 w 1779683"/>
              <a:gd name="connsiteY9" fmla="*/ 1572300 h 1746315"/>
              <a:gd name="connsiteX10" fmla="*/ 175982 w 1779683"/>
              <a:gd name="connsiteY10" fmla="*/ 1746112 h 1746315"/>
              <a:gd name="connsiteX11" fmla="*/ 107969 w 1779683"/>
              <a:gd name="connsiteY11" fmla="*/ 1610085 h 1746315"/>
              <a:gd name="connsiteX0" fmla="*/ 113356 w 1671714"/>
              <a:gd name="connsiteY0" fmla="*/ 1685694 h 1746353"/>
              <a:gd name="connsiteX1" fmla="*/ 211597 w 1671714"/>
              <a:gd name="connsiteY1" fmla="*/ 861978 h 1746353"/>
              <a:gd name="connsiteX2" fmla="*/ 241825 w 1671714"/>
              <a:gd name="connsiteY2" fmla="*/ 370771 h 1746353"/>
              <a:gd name="connsiteX3" fmla="*/ 823716 w 1671714"/>
              <a:gd name="connsiteY3" fmla="*/ 477 h 1746353"/>
              <a:gd name="connsiteX4" fmla="*/ 1481177 w 1671714"/>
              <a:gd name="connsiteY4" fmla="*/ 446342 h 1746353"/>
              <a:gd name="connsiteX5" fmla="*/ 1662546 w 1671714"/>
              <a:gd name="connsiteY5" fmla="*/ 1436312 h 1746353"/>
              <a:gd name="connsiteX6" fmla="*/ 1602089 w 1671714"/>
              <a:gd name="connsiteY6" fmla="*/ 1715922 h 1746353"/>
              <a:gd name="connsiteX7" fmla="*/ 1239352 w 1671714"/>
              <a:gd name="connsiteY7" fmla="*/ 1118917 h 1746353"/>
              <a:gd name="connsiteX8" fmla="*/ 642347 w 1671714"/>
              <a:gd name="connsiteY8" fmla="*/ 990447 h 1746353"/>
              <a:gd name="connsiteX9" fmla="*/ 188926 w 1671714"/>
              <a:gd name="connsiteY9" fmla="*/ 1572338 h 1746353"/>
              <a:gd name="connsiteX10" fmla="*/ 68013 w 1671714"/>
              <a:gd name="connsiteY10" fmla="*/ 1746150 h 1746353"/>
              <a:gd name="connsiteX11" fmla="*/ 0 w 1671714"/>
              <a:gd name="connsiteY11" fmla="*/ 1610123 h 1746353"/>
              <a:gd name="connsiteX0" fmla="*/ 113356 w 1671714"/>
              <a:gd name="connsiteY0" fmla="*/ 1685712 h 1746371"/>
              <a:gd name="connsiteX1" fmla="*/ 37785 w 1671714"/>
              <a:gd name="connsiteY1" fmla="*/ 914895 h 1746371"/>
              <a:gd name="connsiteX2" fmla="*/ 241825 w 1671714"/>
              <a:gd name="connsiteY2" fmla="*/ 370789 h 1746371"/>
              <a:gd name="connsiteX3" fmla="*/ 823716 w 1671714"/>
              <a:gd name="connsiteY3" fmla="*/ 495 h 1746371"/>
              <a:gd name="connsiteX4" fmla="*/ 1481177 w 1671714"/>
              <a:gd name="connsiteY4" fmla="*/ 446360 h 1746371"/>
              <a:gd name="connsiteX5" fmla="*/ 1662546 w 1671714"/>
              <a:gd name="connsiteY5" fmla="*/ 1436330 h 1746371"/>
              <a:gd name="connsiteX6" fmla="*/ 1602089 w 1671714"/>
              <a:gd name="connsiteY6" fmla="*/ 1715940 h 1746371"/>
              <a:gd name="connsiteX7" fmla="*/ 1239352 w 1671714"/>
              <a:gd name="connsiteY7" fmla="*/ 1118935 h 1746371"/>
              <a:gd name="connsiteX8" fmla="*/ 642347 w 1671714"/>
              <a:gd name="connsiteY8" fmla="*/ 990465 h 1746371"/>
              <a:gd name="connsiteX9" fmla="*/ 188926 w 1671714"/>
              <a:gd name="connsiteY9" fmla="*/ 1572356 h 1746371"/>
              <a:gd name="connsiteX10" fmla="*/ 68013 w 1671714"/>
              <a:gd name="connsiteY10" fmla="*/ 1746168 h 1746371"/>
              <a:gd name="connsiteX11" fmla="*/ 0 w 1671714"/>
              <a:gd name="connsiteY11" fmla="*/ 1610141 h 1746371"/>
              <a:gd name="connsiteX0" fmla="*/ 113356 w 1671714"/>
              <a:gd name="connsiteY0" fmla="*/ 1685741 h 1746400"/>
              <a:gd name="connsiteX1" fmla="*/ 30228 w 1671714"/>
              <a:gd name="connsiteY1" fmla="*/ 998051 h 1746400"/>
              <a:gd name="connsiteX2" fmla="*/ 241825 w 1671714"/>
              <a:gd name="connsiteY2" fmla="*/ 370818 h 1746400"/>
              <a:gd name="connsiteX3" fmla="*/ 823716 w 1671714"/>
              <a:gd name="connsiteY3" fmla="*/ 524 h 1746400"/>
              <a:gd name="connsiteX4" fmla="*/ 1481177 w 1671714"/>
              <a:gd name="connsiteY4" fmla="*/ 446389 h 1746400"/>
              <a:gd name="connsiteX5" fmla="*/ 1662546 w 1671714"/>
              <a:gd name="connsiteY5" fmla="*/ 1436359 h 1746400"/>
              <a:gd name="connsiteX6" fmla="*/ 1602089 w 1671714"/>
              <a:gd name="connsiteY6" fmla="*/ 1715969 h 1746400"/>
              <a:gd name="connsiteX7" fmla="*/ 1239352 w 1671714"/>
              <a:gd name="connsiteY7" fmla="*/ 1118964 h 1746400"/>
              <a:gd name="connsiteX8" fmla="*/ 642347 w 1671714"/>
              <a:gd name="connsiteY8" fmla="*/ 990494 h 1746400"/>
              <a:gd name="connsiteX9" fmla="*/ 188926 w 1671714"/>
              <a:gd name="connsiteY9" fmla="*/ 1572385 h 1746400"/>
              <a:gd name="connsiteX10" fmla="*/ 68013 w 1671714"/>
              <a:gd name="connsiteY10" fmla="*/ 1746197 h 1746400"/>
              <a:gd name="connsiteX11" fmla="*/ 0 w 1671714"/>
              <a:gd name="connsiteY11" fmla="*/ 1610170 h 1746400"/>
              <a:gd name="connsiteX0" fmla="*/ 113356 w 1671714"/>
              <a:gd name="connsiteY0" fmla="*/ 1685741 h 1746400"/>
              <a:gd name="connsiteX1" fmla="*/ 30228 w 1671714"/>
              <a:gd name="connsiteY1" fmla="*/ 998051 h 1746400"/>
              <a:gd name="connsiteX2" fmla="*/ 241825 w 1671714"/>
              <a:gd name="connsiteY2" fmla="*/ 370818 h 1746400"/>
              <a:gd name="connsiteX3" fmla="*/ 823716 w 1671714"/>
              <a:gd name="connsiteY3" fmla="*/ 524 h 1746400"/>
              <a:gd name="connsiteX4" fmla="*/ 1481177 w 1671714"/>
              <a:gd name="connsiteY4" fmla="*/ 446389 h 1746400"/>
              <a:gd name="connsiteX5" fmla="*/ 1662546 w 1671714"/>
              <a:gd name="connsiteY5" fmla="*/ 1436359 h 1746400"/>
              <a:gd name="connsiteX6" fmla="*/ 1602089 w 1671714"/>
              <a:gd name="connsiteY6" fmla="*/ 1715969 h 1746400"/>
              <a:gd name="connsiteX7" fmla="*/ 1239352 w 1671714"/>
              <a:gd name="connsiteY7" fmla="*/ 1118964 h 1746400"/>
              <a:gd name="connsiteX8" fmla="*/ 636668 w 1671714"/>
              <a:gd name="connsiteY8" fmla="*/ 905301 h 1746400"/>
              <a:gd name="connsiteX9" fmla="*/ 188926 w 1671714"/>
              <a:gd name="connsiteY9" fmla="*/ 1572385 h 1746400"/>
              <a:gd name="connsiteX10" fmla="*/ 68013 w 1671714"/>
              <a:gd name="connsiteY10" fmla="*/ 1746197 h 1746400"/>
              <a:gd name="connsiteX11" fmla="*/ 0 w 1671714"/>
              <a:gd name="connsiteY11" fmla="*/ 1610170 h 1746400"/>
              <a:gd name="connsiteX0" fmla="*/ 113356 w 1671545"/>
              <a:gd name="connsiteY0" fmla="*/ 1685741 h 1746400"/>
              <a:gd name="connsiteX1" fmla="*/ 30228 w 1671545"/>
              <a:gd name="connsiteY1" fmla="*/ 998051 h 1746400"/>
              <a:gd name="connsiteX2" fmla="*/ 241825 w 1671545"/>
              <a:gd name="connsiteY2" fmla="*/ 370818 h 1746400"/>
              <a:gd name="connsiteX3" fmla="*/ 823716 w 1671545"/>
              <a:gd name="connsiteY3" fmla="*/ 524 h 1746400"/>
              <a:gd name="connsiteX4" fmla="*/ 1481177 w 1671545"/>
              <a:gd name="connsiteY4" fmla="*/ 446389 h 1746400"/>
              <a:gd name="connsiteX5" fmla="*/ 1662546 w 1671545"/>
              <a:gd name="connsiteY5" fmla="*/ 1436359 h 1746400"/>
              <a:gd name="connsiteX6" fmla="*/ 1602089 w 1671545"/>
              <a:gd name="connsiteY6" fmla="*/ 1715969 h 1746400"/>
              <a:gd name="connsiteX7" fmla="*/ 1245031 w 1671545"/>
              <a:gd name="connsiteY7" fmla="*/ 1090567 h 1746400"/>
              <a:gd name="connsiteX8" fmla="*/ 636668 w 1671545"/>
              <a:gd name="connsiteY8" fmla="*/ 905301 h 1746400"/>
              <a:gd name="connsiteX9" fmla="*/ 188926 w 1671545"/>
              <a:gd name="connsiteY9" fmla="*/ 1572385 h 1746400"/>
              <a:gd name="connsiteX10" fmla="*/ 68013 w 1671545"/>
              <a:gd name="connsiteY10" fmla="*/ 1746197 h 1746400"/>
              <a:gd name="connsiteX11" fmla="*/ 0 w 1671545"/>
              <a:gd name="connsiteY11" fmla="*/ 1610170 h 1746400"/>
              <a:gd name="connsiteX0" fmla="*/ 113356 w 1671219"/>
              <a:gd name="connsiteY0" fmla="*/ 1685741 h 1746400"/>
              <a:gd name="connsiteX1" fmla="*/ 30228 w 1671219"/>
              <a:gd name="connsiteY1" fmla="*/ 998051 h 1746400"/>
              <a:gd name="connsiteX2" fmla="*/ 241825 w 1671219"/>
              <a:gd name="connsiteY2" fmla="*/ 370818 h 1746400"/>
              <a:gd name="connsiteX3" fmla="*/ 823716 w 1671219"/>
              <a:gd name="connsiteY3" fmla="*/ 524 h 1746400"/>
              <a:gd name="connsiteX4" fmla="*/ 1481177 w 1671219"/>
              <a:gd name="connsiteY4" fmla="*/ 446389 h 1746400"/>
              <a:gd name="connsiteX5" fmla="*/ 1662546 w 1671219"/>
              <a:gd name="connsiteY5" fmla="*/ 1436359 h 1746400"/>
              <a:gd name="connsiteX6" fmla="*/ 1602089 w 1671219"/>
              <a:gd name="connsiteY6" fmla="*/ 1715969 h 1746400"/>
              <a:gd name="connsiteX7" fmla="*/ 1256390 w 1671219"/>
              <a:gd name="connsiteY7" fmla="*/ 1039452 h 1746400"/>
              <a:gd name="connsiteX8" fmla="*/ 636668 w 1671219"/>
              <a:gd name="connsiteY8" fmla="*/ 905301 h 1746400"/>
              <a:gd name="connsiteX9" fmla="*/ 188926 w 1671219"/>
              <a:gd name="connsiteY9" fmla="*/ 1572385 h 1746400"/>
              <a:gd name="connsiteX10" fmla="*/ 68013 w 1671219"/>
              <a:gd name="connsiteY10" fmla="*/ 1746197 h 1746400"/>
              <a:gd name="connsiteX11" fmla="*/ 0 w 1671219"/>
              <a:gd name="connsiteY11" fmla="*/ 1610170 h 1746400"/>
              <a:gd name="connsiteX0" fmla="*/ 113356 w 1672804"/>
              <a:gd name="connsiteY0" fmla="*/ 1685741 h 1746400"/>
              <a:gd name="connsiteX1" fmla="*/ 30228 w 1672804"/>
              <a:gd name="connsiteY1" fmla="*/ 998051 h 1746400"/>
              <a:gd name="connsiteX2" fmla="*/ 241825 w 1672804"/>
              <a:gd name="connsiteY2" fmla="*/ 370818 h 1746400"/>
              <a:gd name="connsiteX3" fmla="*/ 823716 w 1672804"/>
              <a:gd name="connsiteY3" fmla="*/ 524 h 1746400"/>
              <a:gd name="connsiteX4" fmla="*/ 1481177 w 1672804"/>
              <a:gd name="connsiteY4" fmla="*/ 446389 h 1746400"/>
              <a:gd name="connsiteX5" fmla="*/ 1662546 w 1672804"/>
              <a:gd name="connsiteY5" fmla="*/ 1436359 h 1746400"/>
              <a:gd name="connsiteX6" fmla="*/ 1602089 w 1672804"/>
              <a:gd name="connsiteY6" fmla="*/ 1715969 h 1746400"/>
              <a:gd name="connsiteX7" fmla="*/ 1205275 w 1672804"/>
              <a:gd name="connsiteY7" fmla="*/ 1079209 h 1746400"/>
              <a:gd name="connsiteX8" fmla="*/ 636668 w 1672804"/>
              <a:gd name="connsiteY8" fmla="*/ 905301 h 1746400"/>
              <a:gd name="connsiteX9" fmla="*/ 188926 w 1672804"/>
              <a:gd name="connsiteY9" fmla="*/ 1572385 h 1746400"/>
              <a:gd name="connsiteX10" fmla="*/ 68013 w 1672804"/>
              <a:gd name="connsiteY10" fmla="*/ 1746197 h 1746400"/>
              <a:gd name="connsiteX11" fmla="*/ 0 w 1672804"/>
              <a:gd name="connsiteY11" fmla="*/ 1610170 h 1746400"/>
              <a:gd name="connsiteX0" fmla="*/ 113356 w 1672804"/>
              <a:gd name="connsiteY0" fmla="*/ 1685741 h 1746400"/>
              <a:gd name="connsiteX1" fmla="*/ 30228 w 1672804"/>
              <a:gd name="connsiteY1" fmla="*/ 998051 h 1746400"/>
              <a:gd name="connsiteX2" fmla="*/ 241825 w 1672804"/>
              <a:gd name="connsiteY2" fmla="*/ 370818 h 1746400"/>
              <a:gd name="connsiteX3" fmla="*/ 823716 w 1672804"/>
              <a:gd name="connsiteY3" fmla="*/ 524 h 1746400"/>
              <a:gd name="connsiteX4" fmla="*/ 1481177 w 1672804"/>
              <a:gd name="connsiteY4" fmla="*/ 446389 h 1746400"/>
              <a:gd name="connsiteX5" fmla="*/ 1662546 w 1672804"/>
              <a:gd name="connsiteY5" fmla="*/ 1436359 h 1746400"/>
              <a:gd name="connsiteX6" fmla="*/ 1602089 w 1672804"/>
              <a:gd name="connsiteY6" fmla="*/ 1715969 h 1746400"/>
              <a:gd name="connsiteX7" fmla="*/ 1205275 w 1672804"/>
              <a:gd name="connsiteY7" fmla="*/ 1079209 h 1746400"/>
              <a:gd name="connsiteX8" fmla="*/ 636668 w 1672804"/>
              <a:gd name="connsiteY8" fmla="*/ 905301 h 1746400"/>
              <a:gd name="connsiteX9" fmla="*/ 188926 w 1672804"/>
              <a:gd name="connsiteY9" fmla="*/ 1572385 h 1746400"/>
              <a:gd name="connsiteX10" fmla="*/ 68013 w 1672804"/>
              <a:gd name="connsiteY10" fmla="*/ 1746197 h 1746400"/>
              <a:gd name="connsiteX11" fmla="*/ 0 w 1672804"/>
              <a:gd name="connsiteY11" fmla="*/ 1610170 h 1746400"/>
              <a:gd name="connsiteX0" fmla="*/ 113356 w 1671714"/>
              <a:gd name="connsiteY0" fmla="*/ 1685741 h 1768117"/>
              <a:gd name="connsiteX1" fmla="*/ 30228 w 1671714"/>
              <a:gd name="connsiteY1" fmla="*/ 998051 h 1768117"/>
              <a:gd name="connsiteX2" fmla="*/ 241825 w 1671714"/>
              <a:gd name="connsiteY2" fmla="*/ 370818 h 1768117"/>
              <a:gd name="connsiteX3" fmla="*/ 823716 w 1671714"/>
              <a:gd name="connsiteY3" fmla="*/ 524 h 1768117"/>
              <a:gd name="connsiteX4" fmla="*/ 1481177 w 1671714"/>
              <a:gd name="connsiteY4" fmla="*/ 446389 h 1768117"/>
              <a:gd name="connsiteX5" fmla="*/ 1662546 w 1671714"/>
              <a:gd name="connsiteY5" fmla="*/ 1436359 h 1768117"/>
              <a:gd name="connsiteX6" fmla="*/ 1602089 w 1671714"/>
              <a:gd name="connsiteY6" fmla="*/ 1715969 h 1768117"/>
              <a:gd name="connsiteX7" fmla="*/ 1205275 w 1671714"/>
              <a:gd name="connsiteY7" fmla="*/ 1079209 h 1768117"/>
              <a:gd name="connsiteX8" fmla="*/ 636668 w 1671714"/>
              <a:gd name="connsiteY8" fmla="*/ 905301 h 1768117"/>
              <a:gd name="connsiteX9" fmla="*/ 188926 w 1671714"/>
              <a:gd name="connsiteY9" fmla="*/ 1572385 h 1768117"/>
              <a:gd name="connsiteX10" fmla="*/ 68013 w 1671714"/>
              <a:gd name="connsiteY10" fmla="*/ 1746197 h 1768117"/>
              <a:gd name="connsiteX11" fmla="*/ 0 w 1671714"/>
              <a:gd name="connsiteY11" fmla="*/ 1610170 h 1768117"/>
              <a:gd name="connsiteX0" fmla="*/ 113356 w 1671714"/>
              <a:gd name="connsiteY0" fmla="*/ 1685741 h 1775165"/>
              <a:gd name="connsiteX1" fmla="*/ 30228 w 1671714"/>
              <a:gd name="connsiteY1" fmla="*/ 998051 h 1775165"/>
              <a:gd name="connsiteX2" fmla="*/ 241825 w 1671714"/>
              <a:gd name="connsiteY2" fmla="*/ 370818 h 1775165"/>
              <a:gd name="connsiteX3" fmla="*/ 823716 w 1671714"/>
              <a:gd name="connsiteY3" fmla="*/ 524 h 1775165"/>
              <a:gd name="connsiteX4" fmla="*/ 1481177 w 1671714"/>
              <a:gd name="connsiteY4" fmla="*/ 446389 h 1775165"/>
              <a:gd name="connsiteX5" fmla="*/ 1662546 w 1671714"/>
              <a:gd name="connsiteY5" fmla="*/ 1436359 h 1775165"/>
              <a:gd name="connsiteX6" fmla="*/ 1602089 w 1671714"/>
              <a:gd name="connsiteY6" fmla="*/ 1715969 h 1775165"/>
              <a:gd name="connsiteX7" fmla="*/ 1205275 w 1671714"/>
              <a:gd name="connsiteY7" fmla="*/ 1079209 h 1775165"/>
              <a:gd name="connsiteX8" fmla="*/ 636668 w 1671714"/>
              <a:gd name="connsiteY8" fmla="*/ 905301 h 1775165"/>
              <a:gd name="connsiteX9" fmla="*/ 188926 w 1671714"/>
              <a:gd name="connsiteY9" fmla="*/ 1572385 h 1775165"/>
              <a:gd name="connsiteX10" fmla="*/ 68013 w 1671714"/>
              <a:gd name="connsiteY10" fmla="*/ 1746197 h 1775165"/>
              <a:gd name="connsiteX11" fmla="*/ 0 w 1671714"/>
              <a:gd name="connsiteY11" fmla="*/ 1610170 h 1775165"/>
              <a:gd name="connsiteX0" fmla="*/ 113356 w 1663413"/>
              <a:gd name="connsiteY0" fmla="*/ 1685741 h 1784315"/>
              <a:gd name="connsiteX1" fmla="*/ 30228 w 1663413"/>
              <a:gd name="connsiteY1" fmla="*/ 998051 h 1784315"/>
              <a:gd name="connsiteX2" fmla="*/ 241825 w 1663413"/>
              <a:gd name="connsiteY2" fmla="*/ 370818 h 1784315"/>
              <a:gd name="connsiteX3" fmla="*/ 823716 w 1663413"/>
              <a:gd name="connsiteY3" fmla="*/ 524 h 1784315"/>
              <a:gd name="connsiteX4" fmla="*/ 1481177 w 1663413"/>
              <a:gd name="connsiteY4" fmla="*/ 446389 h 1784315"/>
              <a:gd name="connsiteX5" fmla="*/ 1662546 w 1663413"/>
              <a:gd name="connsiteY5" fmla="*/ 1436359 h 1784315"/>
              <a:gd name="connsiteX6" fmla="*/ 1602089 w 1663413"/>
              <a:gd name="connsiteY6" fmla="*/ 1715969 h 1784315"/>
              <a:gd name="connsiteX7" fmla="*/ 1205275 w 1663413"/>
              <a:gd name="connsiteY7" fmla="*/ 1079209 h 1784315"/>
              <a:gd name="connsiteX8" fmla="*/ 636668 w 1663413"/>
              <a:gd name="connsiteY8" fmla="*/ 905301 h 1784315"/>
              <a:gd name="connsiteX9" fmla="*/ 188926 w 1663413"/>
              <a:gd name="connsiteY9" fmla="*/ 1572385 h 1784315"/>
              <a:gd name="connsiteX10" fmla="*/ 68013 w 1663413"/>
              <a:gd name="connsiteY10" fmla="*/ 1746197 h 1784315"/>
              <a:gd name="connsiteX11" fmla="*/ 0 w 1663413"/>
              <a:gd name="connsiteY11" fmla="*/ 1610170 h 1784315"/>
              <a:gd name="connsiteX0" fmla="*/ 113356 w 1670055"/>
              <a:gd name="connsiteY0" fmla="*/ 1686079 h 1775010"/>
              <a:gd name="connsiteX1" fmla="*/ 30228 w 1670055"/>
              <a:gd name="connsiteY1" fmla="*/ 998389 h 1775010"/>
              <a:gd name="connsiteX2" fmla="*/ 241825 w 1670055"/>
              <a:gd name="connsiteY2" fmla="*/ 371156 h 1775010"/>
              <a:gd name="connsiteX3" fmla="*/ 823716 w 1670055"/>
              <a:gd name="connsiteY3" fmla="*/ 862 h 1775010"/>
              <a:gd name="connsiteX4" fmla="*/ 1503895 w 1670055"/>
              <a:gd name="connsiteY4" fmla="*/ 469445 h 1775010"/>
              <a:gd name="connsiteX5" fmla="*/ 1662546 w 1670055"/>
              <a:gd name="connsiteY5" fmla="*/ 1436697 h 1775010"/>
              <a:gd name="connsiteX6" fmla="*/ 1602089 w 1670055"/>
              <a:gd name="connsiteY6" fmla="*/ 1716307 h 1775010"/>
              <a:gd name="connsiteX7" fmla="*/ 1205275 w 1670055"/>
              <a:gd name="connsiteY7" fmla="*/ 1079547 h 1775010"/>
              <a:gd name="connsiteX8" fmla="*/ 636668 w 1670055"/>
              <a:gd name="connsiteY8" fmla="*/ 905639 h 1775010"/>
              <a:gd name="connsiteX9" fmla="*/ 188926 w 1670055"/>
              <a:gd name="connsiteY9" fmla="*/ 1572723 h 1775010"/>
              <a:gd name="connsiteX10" fmla="*/ 68013 w 1670055"/>
              <a:gd name="connsiteY10" fmla="*/ 1746535 h 1775010"/>
              <a:gd name="connsiteX11" fmla="*/ 0 w 1670055"/>
              <a:gd name="connsiteY11" fmla="*/ 1610508 h 1775010"/>
              <a:gd name="connsiteX0" fmla="*/ 113356 w 1670055"/>
              <a:gd name="connsiteY0" fmla="*/ 1680419 h 1769350"/>
              <a:gd name="connsiteX1" fmla="*/ 30228 w 1670055"/>
              <a:gd name="connsiteY1" fmla="*/ 992729 h 1769350"/>
              <a:gd name="connsiteX2" fmla="*/ 241825 w 1670055"/>
              <a:gd name="connsiteY2" fmla="*/ 365496 h 1769350"/>
              <a:gd name="connsiteX3" fmla="*/ 874832 w 1670055"/>
              <a:gd name="connsiteY3" fmla="*/ 881 h 1769350"/>
              <a:gd name="connsiteX4" fmla="*/ 1503895 w 1670055"/>
              <a:gd name="connsiteY4" fmla="*/ 463785 h 1769350"/>
              <a:gd name="connsiteX5" fmla="*/ 1662546 w 1670055"/>
              <a:gd name="connsiteY5" fmla="*/ 1431037 h 1769350"/>
              <a:gd name="connsiteX6" fmla="*/ 1602089 w 1670055"/>
              <a:gd name="connsiteY6" fmla="*/ 1710647 h 1769350"/>
              <a:gd name="connsiteX7" fmla="*/ 1205275 w 1670055"/>
              <a:gd name="connsiteY7" fmla="*/ 1073887 h 1769350"/>
              <a:gd name="connsiteX8" fmla="*/ 636668 w 1670055"/>
              <a:gd name="connsiteY8" fmla="*/ 899979 h 1769350"/>
              <a:gd name="connsiteX9" fmla="*/ 188926 w 1670055"/>
              <a:gd name="connsiteY9" fmla="*/ 1567063 h 1769350"/>
              <a:gd name="connsiteX10" fmla="*/ 68013 w 1670055"/>
              <a:gd name="connsiteY10" fmla="*/ 1740875 h 1769350"/>
              <a:gd name="connsiteX11" fmla="*/ 0 w 1670055"/>
              <a:gd name="connsiteY11" fmla="*/ 1604848 h 1769350"/>
              <a:gd name="connsiteX0" fmla="*/ 113356 w 1670055"/>
              <a:gd name="connsiteY0" fmla="*/ 1679629 h 1768560"/>
              <a:gd name="connsiteX1" fmla="*/ 30228 w 1670055"/>
              <a:gd name="connsiteY1" fmla="*/ 991939 h 1768560"/>
              <a:gd name="connsiteX2" fmla="*/ 241825 w 1670055"/>
              <a:gd name="connsiteY2" fmla="*/ 364706 h 1768560"/>
              <a:gd name="connsiteX3" fmla="*/ 874832 w 1670055"/>
              <a:gd name="connsiteY3" fmla="*/ 91 h 1768560"/>
              <a:gd name="connsiteX4" fmla="*/ 1503895 w 1670055"/>
              <a:gd name="connsiteY4" fmla="*/ 462995 h 1768560"/>
              <a:gd name="connsiteX5" fmla="*/ 1662546 w 1670055"/>
              <a:gd name="connsiteY5" fmla="*/ 1430247 h 1768560"/>
              <a:gd name="connsiteX6" fmla="*/ 1602089 w 1670055"/>
              <a:gd name="connsiteY6" fmla="*/ 1709857 h 1768560"/>
              <a:gd name="connsiteX7" fmla="*/ 1205275 w 1670055"/>
              <a:gd name="connsiteY7" fmla="*/ 1073097 h 1768560"/>
              <a:gd name="connsiteX8" fmla="*/ 636668 w 1670055"/>
              <a:gd name="connsiteY8" fmla="*/ 899189 h 1768560"/>
              <a:gd name="connsiteX9" fmla="*/ 188926 w 1670055"/>
              <a:gd name="connsiteY9" fmla="*/ 1566273 h 1768560"/>
              <a:gd name="connsiteX10" fmla="*/ 68013 w 1670055"/>
              <a:gd name="connsiteY10" fmla="*/ 1740085 h 1768560"/>
              <a:gd name="connsiteX11" fmla="*/ 0 w 1670055"/>
              <a:gd name="connsiteY11" fmla="*/ 1604058 h 1768560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36668 w 1670055"/>
              <a:gd name="connsiteY8" fmla="*/ 899100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65066 w 1670055"/>
              <a:gd name="connsiteY8" fmla="*/ 972933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65066 w 1670055"/>
              <a:gd name="connsiteY8" fmla="*/ 972933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10" fmla="*/ 47969 w 1650011"/>
              <a:gd name="connsiteY10" fmla="*/ 1739996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10" fmla="*/ 93312 w 1650011"/>
              <a:gd name="connsiteY10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66389"/>
              <a:gd name="connsiteY0" fmla="*/ 1679540 h 1714635"/>
              <a:gd name="connsiteX1" fmla="*/ 11520 w 1666389"/>
              <a:gd name="connsiteY1" fmla="*/ 991850 h 1714635"/>
              <a:gd name="connsiteX2" fmla="*/ 223117 w 1666389"/>
              <a:gd name="connsiteY2" fmla="*/ 364617 h 1714635"/>
              <a:gd name="connsiteX3" fmla="*/ 856124 w 1666389"/>
              <a:gd name="connsiteY3" fmla="*/ 2 h 1714635"/>
              <a:gd name="connsiteX4" fmla="*/ 1485187 w 1666389"/>
              <a:gd name="connsiteY4" fmla="*/ 462906 h 1714635"/>
              <a:gd name="connsiteX5" fmla="*/ 1660388 w 1666389"/>
              <a:gd name="connsiteY5" fmla="*/ 1318444 h 1714635"/>
              <a:gd name="connsiteX6" fmla="*/ 1583381 w 1666389"/>
              <a:gd name="connsiteY6" fmla="*/ 1709768 h 1714635"/>
              <a:gd name="connsiteX7" fmla="*/ 1186567 w 1666389"/>
              <a:gd name="connsiteY7" fmla="*/ 1073008 h 1714635"/>
              <a:gd name="connsiteX8" fmla="*/ 646358 w 1666389"/>
              <a:gd name="connsiteY8" fmla="*/ 972933 h 1714635"/>
              <a:gd name="connsiteX9" fmla="*/ 94648 w 1666389"/>
              <a:gd name="connsiteY9" fmla="*/ 1679540 h 17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389" h="1714635">
                <a:moveTo>
                  <a:pt x="94648" y="1679540"/>
                </a:moveTo>
                <a:cubicBezTo>
                  <a:pt x="-11158" y="1682693"/>
                  <a:pt x="-9892" y="1211004"/>
                  <a:pt x="11520" y="991850"/>
                </a:cubicBezTo>
                <a:cubicBezTo>
                  <a:pt x="32932" y="772696"/>
                  <a:pt x="82350" y="529925"/>
                  <a:pt x="223117" y="364617"/>
                </a:cubicBezTo>
                <a:cubicBezTo>
                  <a:pt x="363884" y="199309"/>
                  <a:pt x="532189" y="659"/>
                  <a:pt x="856124" y="2"/>
                </a:cubicBezTo>
                <a:cubicBezTo>
                  <a:pt x="1180059" y="-655"/>
                  <a:pt x="1351143" y="243166"/>
                  <a:pt x="1485187" y="462906"/>
                </a:cubicBezTo>
                <a:cubicBezTo>
                  <a:pt x="1619231" y="682646"/>
                  <a:pt x="1644022" y="1110634"/>
                  <a:pt x="1660388" y="1318444"/>
                </a:cubicBezTo>
                <a:cubicBezTo>
                  <a:pt x="1676754" y="1526254"/>
                  <a:pt x="1662351" y="1750674"/>
                  <a:pt x="1583381" y="1709768"/>
                </a:cubicBezTo>
                <a:cubicBezTo>
                  <a:pt x="1504411" y="1668862"/>
                  <a:pt x="1342738" y="1195814"/>
                  <a:pt x="1186567" y="1073008"/>
                </a:cubicBezTo>
                <a:cubicBezTo>
                  <a:pt x="1030396" y="950202"/>
                  <a:pt x="844148" y="919135"/>
                  <a:pt x="646358" y="972933"/>
                </a:cubicBezTo>
                <a:cubicBezTo>
                  <a:pt x="464372" y="1074022"/>
                  <a:pt x="113565" y="1676387"/>
                  <a:pt x="94648" y="1679540"/>
                </a:cubicBezTo>
                <a:close/>
              </a:path>
            </a:pathLst>
          </a:custGeom>
          <a:solidFill>
            <a:srgbClr val="548235">
              <a:alpha val="85098"/>
            </a:srgb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22" name="Freeform 21"/>
          <p:cNvSpPr/>
          <p:nvPr/>
        </p:nvSpPr>
        <p:spPr>
          <a:xfrm rot="10800000">
            <a:off x="2453106" y="4740073"/>
            <a:ext cx="1527677" cy="1571907"/>
          </a:xfrm>
          <a:custGeom>
            <a:avLst/>
            <a:gdLst>
              <a:gd name="connsiteX0" fmla="*/ 225104 w 1784952"/>
              <a:gd name="connsiteY0" fmla="*/ 1483618 h 1544277"/>
              <a:gd name="connsiteX1" fmla="*/ 5950 w 1784952"/>
              <a:gd name="connsiteY1" fmla="*/ 931955 h 1544277"/>
              <a:gd name="connsiteX2" fmla="*/ 96634 w 1784952"/>
              <a:gd name="connsiteY2" fmla="*/ 916841 h 1544277"/>
              <a:gd name="connsiteX3" fmla="*/ 451814 w 1784952"/>
              <a:gd name="connsiteY3" fmla="*/ 100682 h 1544277"/>
              <a:gd name="connsiteX4" fmla="*/ 1638267 w 1784952"/>
              <a:gd name="connsiteY4" fmla="*/ 138467 h 1544277"/>
              <a:gd name="connsiteX5" fmla="*/ 1774294 w 1784952"/>
              <a:gd name="connsiteY5" fmla="*/ 1234236 h 1544277"/>
              <a:gd name="connsiteX6" fmla="*/ 1713837 w 1784952"/>
              <a:gd name="connsiteY6" fmla="*/ 1513846 h 1544277"/>
              <a:gd name="connsiteX7" fmla="*/ 1351100 w 1784952"/>
              <a:gd name="connsiteY7" fmla="*/ 916841 h 1544277"/>
              <a:gd name="connsiteX8" fmla="*/ 754095 w 1784952"/>
              <a:gd name="connsiteY8" fmla="*/ 788371 h 1544277"/>
              <a:gd name="connsiteX9" fmla="*/ 300674 w 1784952"/>
              <a:gd name="connsiteY9" fmla="*/ 1370262 h 1544277"/>
              <a:gd name="connsiteX10" fmla="*/ 179761 w 1784952"/>
              <a:gd name="connsiteY10" fmla="*/ 1544074 h 1544277"/>
              <a:gd name="connsiteX11" fmla="*/ 111748 w 1784952"/>
              <a:gd name="connsiteY11" fmla="*/ 1408047 h 1544277"/>
              <a:gd name="connsiteX0" fmla="*/ 223142 w 1782990"/>
              <a:gd name="connsiteY0" fmla="*/ 1462418 h 1523077"/>
              <a:gd name="connsiteX1" fmla="*/ 3988 w 1782990"/>
              <a:gd name="connsiteY1" fmla="*/ 910755 h 1523077"/>
              <a:gd name="connsiteX2" fmla="*/ 109786 w 1782990"/>
              <a:gd name="connsiteY2" fmla="*/ 548018 h 1523077"/>
              <a:gd name="connsiteX3" fmla="*/ 449852 w 1782990"/>
              <a:gd name="connsiteY3" fmla="*/ 79482 h 1523077"/>
              <a:gd name="connsiteX4" fmla="*/ 1636305 w 1782990"/>
              <a:gd name="connsiteY4" fmla="*/ 117267 h 1523077"/>
              <a:gd name="connsiteX5" fmla="*/ 1772332 w 1782990"/>
              <a:gd name="connsiteY5" fmla="*/ 1213036 h 1523077"/>
              <a:gd name="connsiteX6" fmla="*/ 1711875 w 1782990"/>
              <a:gd name="connsiteY6" fmla="*/ 1492646 h 1523077"/>
              <a:gd name="connsiteX7" fmla="*/ 1349138 w 1782990"/>
              <a:gd name="connsiteY7" fmla="*/ 895641 h 1523077"/>
              <a:gd name="connsiteX8" fmla="*/ 752133 w 1782990"/>
              <a:gd name="connsiteY8" fmla="*/ 767171 h 1523077"/>
              <a:gd name="connsiteX9" fmla="*/ 298712 w 1782990"/>
              <a:gd name="connsiteY9" fmla="*/ 1349062 h 1523077"/>
              <a:gd name="connsiteX10" fmla="*/ 177799 w 1782990"/>
              <a:gd name="connsiteY10" fmla="*/ 1522874 h 1523077"/>
              <a:gd name="connsiteX11" fmla="*/ 109786 w 1782990"/>
              <a:gd name="connsiteY11" fmla="*/ 1386847 h 1523077"/>
              <a:gd name="connsiteX0" fmla="*/ 223209 w 1782640"/>
              <a:gd name="connsiteY0" fmla="*/ 1571787 h 1632446"/>
              <a:gd name="connsiteX1" fmla="*/ 4055 w 1782640"/>
              <a:gd name="connsiteY1" fmla="*/ 1020124 h 1632446"/>
              <a:gd name="connsiteX2" fmla="*/ 109853 w 1782640"/>
              <a:gd name="connsiteY2" fmla="*/ 657387 h 1632446"/>
              <a:gd name="connsiteX3" fmla="*/ 457476 w 1782640"/>
              <a:gd name="connsiteY3" fmla="*/ 30154 h 1632446"/>
              <a:gd name="connsiteX4" fmla="*/ 1636372 w 1782640"/>
              <a:gd name="connsiteY4" fmla="*/ 226636 h 1632446"/>
              <a:gd name="connsiteX5" fmla="*/ 1772399 w 1782640"/>
              <a:gd name="connsiteY5" fmla="*/ 1322405 h 1632446"/>
              <a:gd name="connsiteX6" fmla="*/ 1711942 w 1782640"/>
              <a:gd name="connsiteY6" fmla="*/ 1602015 h 1632446"/>
              <a:gd name="connsiteX7" fmla="*/ 1349205 w 1782640"/>
              <a:gd name="connsiteY7" fmla="*/ 1005010 h 1632446"/>
              <a:gd name="connsiteX8" fmla="*/ 752200 w 1782640"/>
              <a:gd name="connsiteY8" fmla="*/ 876540 h 1632446"/>
              <a:gd name="connsiteX9" fmla="*/ 298779 w 1782640"/>
              <a:gd name="connsiteY9" fmla="*/ 1458431 h 1632446"/>
              <a:gd name="connsiteX10" fmla="*/ 177866 w 1782640"/>
              <a:gd name="connsiteY10" fmla="*/ 1632243 h 1632446"/>
              <a:gd name="connsiteX11" fmla="*/ 109853 w 1782640"/>
              <a:gd name="connsiteY11" fmla="*/ 1496216 h 1632446"/>
              <a:gd name="connsiteX0" fmla="*/ 231192 w 1786245"/>
              <a:gd name="connsiteY0" fmla="*/ 1694519 h 1755178"/>
              <a:gd name="connsiteX1" fmla="*/ 12038 w 1786245"/>
              <a:gd name="connsiteY1" fmla="*/ 1142856 h 1755178"/>
              <a:gd name="connsiteX2" fmla="*/ 117836 w 1786245"/>
              <a:gd name="connsiteY2" fmla="*/ 780119 h 1755178"/>
              <a:gd name="connsiteX3" fmla="*/ 850868 w 1786245"/>
              <a:gd name="connsiteY3" fmla="*/ 16859 h 1755178"/>
              <a:gd name="connsiteX4" fmla="*/ 1644355 w 1786245"/>
              <a:gd name="connsiteY4" fmla="*/ 349368 h 1755178"/>
              <a:gd name="connsiteX5" fmla="*/ 1780382 w 1786245"/>
              <a:gd name="connsiteY5" fmla="*/ 1445137 h 1755178"/>
              <a:gd name="connsiteX6" fmla="*/ 1719925 w 1786245"/>
              <a:gd name="connsiteY6" fmla="*/ 1724747 h 1755178"/>
              <a:gd name="connsiteX7" fmla="*/ 1357188 w 1786245"/>
              <a:gd name="connsiteY7" fmla="*/ 1127742 h 1755178"/>
              <a:gd name="connsiteX8" fmla="*/ 760183 w 1786245"/>
              <a:gd name="connsiteY8" fmla="*/ 999272 h 1755178"/>
              <a:gd name="connsiteX9" fmla="*/ 306762 w 1786245"/>
              <a:gd name="connsiteY9" fmla="*/ 1581163 h 1755178"/>
              <a:gd name="connsiteX10" fmla="*/ 185849 w 1786245"/>
              <a:gd name="connsiteY10" fmla="*/ 1754975 h 1755178"/>
              <a:gd name="connsiteX11" fmla="*/ 117836 w 1786245"/>
              <a:gd name="connsiteY11" fmla="*/ 1618948 h 1755178"/>
              <a:gd name="connsiteX0" fmla="*/ 231192 w 1786245"/>
              <a:gd name="connsiteY0" fmla="*/ 1678505 h 1739164"/>
              <a:gd name="connsiteX1" fmla="*/ 12038 w 1786245"/>
              <a:gd name="connsiteY1" fmla="*/ 1126842 h 1739164"/>
              <a:gd name="connsiteX2" fmla="*/ 117836 w 1786245"/>
              <a:gd name="connsiteY2" fmla="*/ 764105 h 1739164"/>
              <a:gd name="connsiteX3" fmla="*/ 850868 w 1786245"/>
              <a:gd name="connsiteY3" fmla="*/ 845 h 1739164"/>
              <a:gd name="connsiteX4" fmla="*/ 1644355 w 1786245"/>
              <a:gd name="connsiteY4" fmla="*/ 333354 h 1739164"/>
              <a:gd name="connsiteX5" fmla="*/ 1780382 w 1786245"/>
              <a:gd name="connsiteY5" fmla="*/ 1429123 h 1739164"/>
              <a:gd name="connsiteX6" fmla="*/ 1719925 w 1786245"/>
              <a:gd name="connsiteY6" fmla="*/ 1708733 h 1739164"/>
              <a:gd name="connsiteX7" fmla="*/ 1357188 w 1786245"/>
              <a:gd name="connsiteY7" fmla="*/ 1111728 h 1739164"/>
              <a:gd name="connsiteX8" fmla="*/ 760183 w 1786245"/>
              <a:gd name="connsiteY8" fmla="*/ 983258 h 1739164"/>
              <a:gd name="connsiteX9" fmla="*/ 306762 w 1786245"/>
              <a:gd name="connsiteY9" fmla="*/ 1565149 h 1739164"/>
              <a:gd name="connsiteX10" fmla="*/ 185849 w 1786245"/>
              <a:gd name="connsiteY10" fmla="*/ 1738961 h 1739164"/>
              <a:gd name="connsiteX11" fmla="*/ 117836 w 1786245"/>
              <a:gd name="connsiteY11" fmla="*/ 1602934 h 1739164"/>
              <a:gd name="connsiteX0" fmla="*/ 231192 w 1812938"/>
              <a:gd name="connsiteY0" fmla="*/ 1684134 h 1744793"/>
              <a:gd name="connsiteX1" fmla="*/ 12038 w 1812938"/>
              <a:gd name="connsiteY1" fmla="*/ 1132471 h 1744793"/>
              <a:gd name="connsiteX2" fmla="*/ 117836 w 1812938"/>
              <a:gd name="connsiteY2" fmla="*/ 769734 h 1744793"/>
              <a:gd name="connsiteX3" fmla="*/ 850868 w 1812938"/>
              <a:gd name="connsiteY3" fmla="*/ 6474 h 1744793"/>
              <a:gd name="connsiteX4" fmla="*/ 1281618 w 1812938"/>
              <a:gd name="connsiteY4" fmla="*/ 459896 h 1744793"/>
              <a:gd name="connsiteX5" fmla="*/ 1780382 w 1812938"/>
              <a:gd name="connsiteY5" fmla="*/ 1434752 h 1744793"/>
              <a:gd name="connsiteX6" fmla="*/ 1719925 w 1812938"/>
              <a:gd name="connsiteY6" fmla="*/ 1714362 h 1744793"/>
              <a:gd name="connsiteX7" fmla="*/ 1357188 w 1812938"/>
              <a:gd name="connsiteY7" fmla="*/ 1117357 h 1744793"/>
              <a:gd name="connsiteX8" fmla="*/ 760183 w 1812938"/>
              <a:gd name="connsiteY8" fmla="*/ 988887 h 1744793"/>
              <a:gd name="connsiteX9" fmla="*/ 306762 w 1812938"/>
              <a:gd name="connsiteY9" fmla="*/ 1570778 h 1744793"/>
              <a:gd name="connsiteX10" fmla="*/ 185849 w 1812938"/>
              <a:gd name="connsiteY10" fmla="*/ 1744590 h 1744793"/>
              <a:gd name="connsiteX11" fmla="*/ 117836 w 1812938"/>
              <a:gd name="connsiteY11" fmla="*/ 1608563 h 1744793"/>
              <a:gd name="connsiteX0" fmla="*/ 231192 w 1789550"/>
              <a:gd name="connsiteY0" fmla="*/ 1685025 h 1745684"/>
              <a:gd name="connsiteX1" fmla="*/ 12038 w 1789550"/>
              <a:gd name="connsiteY1" fmla="*/ 1133362 h 1745684"/>
              <a:gd name="connsiteX2" fmla="*/ 117836 w 1789550"/>
              <a:gd name="connsiteY2" fmla="*/ 770625 h 1745684"/>
              <a:gd name="connsiteX3" fmla="*/ 850868 w 1789550"/>
              <a:gd name="connsiteY3" fmla="*/ 7365 h 1745684"/>
              <a:gd name="connsiteX4" fmla="*/ 1599013 w 1789550"/>
              <a:gd name="connsiteY4" fmla="*/ 445673 h 1745684"/>
              <a:gd name="connsiteX5" fmla="*/ 1780382 w 1789550"/>
              <a:gd name="connsiteY5" fmla="*/ 1435643 h 1745684"/>
              <a:gd name="connsiteX6" fmla="*/ 1719925 w 1789550"/>
              <a:gd name="connsiteY6" fmla="*/ 1715253 h 1745684"/>
              <a:gd name="connsiteX7" fmla="*/ 1357188 w 1789550"/>
              <a:gd name="connsiteY7" fmla="*/ 1118248 h 1745684"/>
              <a:gd name="connsiteX8" fmla="*/ 760183 w 1789550"/>
              <a:gd name="connsiteY8" fmla="*/ 989778 h 1745684"/>
              <a:gd name="connsiteX9" fmla="*/ 306762 w 1789550"/>
              <a:gd name="connsiteY9" fmla="*/ 1571669 h 1745684"/>
              <a:gd name="connsiteX10" fmla="*/ 185849 w 1789550"/>
              <a:gd name="connsiteY10" fmla="*/ 1745481 h 1745684"/>
              <a:gd name="connsiteX11" fmla="*/ 117836 w 1789550"/>
              <a:gd name="connsiteY11" fmla="*/ 1609454 h 1745684"/>
              <a:gd name="connsiteX0" fmla="*/ 234829 w 1793187"/>
              <a:gd name="connsiteY0" fmla="*/ 1692433 h 1753092"/>
              <a:gd name="connsiteX1" fmla="*/ 15675 w 1793187"/>
              <a:gd name="connsiteY1" fmla="*/ 1140770 h 1753092"/>
              <a:gd name="connsiteX2" fmla="*/ 121473 w 1793187"/>
              <a:gd name="connsiteY2" fmla="*/ 778033 h 1753092"/>
              <a:gd name="connsiteX3" fmla="*/ 945189 w 1793187"/>
              <a:gd name="connsiteY3" fmla="*/ 7216 h 1753092"/>
              <a:gd name="connsiteX4" fmla="*/ 1602650 w 1793187"/>
              <a:gd name="connsiteY4" fmla="*/ 453081 h 1753092"/>
              <a:gd name="connsiteX5" fmla="*/ 1784019 w 1793187"/>
              <a:gd name="connsiteY5" fmla="*/ 1443051 h 1753092"/>
              <a:gd name="connsiteX6" fmla="*/ 1723562 w 1793187"/>
              <a:gd name="connsiteY6" fmla="*/ 1722661 h 1753092"/>
              <a:gd name="connsiteX7" fmla="*/ 1360825 w 1793187"/>
              <a:gd name="connsiteY7" fmla="*/ 1125656 h 1753092"/>
              <a:gd name="connsiteX8" fmla="*/ 763820 w 1793187"/>
              <a:gd name="connsiteY8" fmla="*/ 997186 h 1753092"/>
              <a:gd name="connsiteX9" fmla="*/ 310399 w 1793187"/>
              <a:gd name="connsiteY9" fmla="*/ 1579077 h 1753092"/>
              <a:gd name="connsiteX10" fmla="*/ 189486 w 1793187"/>
              <a:gd name="connsiteY10" fmla="*/ 1752889 h 1753092"/>
              <a:gd name="connsiteX11" fmla="*/ 121473 w 1793187"/>
              <a:gd name="connsiteY11" fmla="*/ 1616862 h 1753092"/>
              <a:gd name="connsiteX0" fmla="*/ 234829 w 1793187"/>
              <a:gd name="connsiteY0" fmla="*/ 1685223 h 1745882"/>
              <a:gd name="connsiteX1" fmla="*/ 15675 w 1793187"/>
              <a:gd name="connsiteY1" fmla="*/ 1133560 h 1745882"/>
              <a:gd name="connsiteX2" fmla="*/ 121473 w 1793187"/>
              <a:gd name="connsiteY2" fmla="*/ 770823 h 1745882"/>
              <a:gd name="connsiteX3" fmla="*/ 945189 w 1793187"/>
              <a:gd name="connsiteY3" fmla="*/ 6 h 1745882"/>
              <a:gd name="connsiteX4" fmla="*/ 1602650 w 1793187"/>
              <a:gd name="connsiteY4" fmla="*/ 445871 h 1745882"/>
              <a:gd name="connsiteX5" fmla="*/ 1784019 w 1793187"/>
              <a:gd name="connsiteY5" fmla="*/ 1435841 h 1745882"/>
              <a:gd name="connsiteX6" fmla="*/ 1723562 w 1793187"/>
              <a:gd name="connsiteY6" fmla="*/ 1715451 h 1745882"/>
              <a:gd name="connsiteX7" fmla="*/ 1360825 w 1793187"/>
              <a:gd name="connsiteY7" fmla="*/ 1118446 h 1745882"/>
              <a:gd name="connsiteX8" fmla="*/ 763820 w 1793187"/>
              <a:gd name="connsiteY8" fmla="*/ 989976 h 1745882"/>
              <a:gd name="connsiteX9" fmla="*/ 310399 w 1793187"/>
              <a:gd name="connsiteY9" fmla="*/ 1571867 h 1745882"/>
              <a:gd name="connsiteX10" fmla="*/ 189486 w 1793187"/>
              <a:gd name="connsiteY10" fmla="*/ 1745679 h 1745882"/>
              <a:gd name="connsiteX11" fmla="*/ 121473 w 1793187"/>
              <a:gd name="connsiteY11" fmla="*/ 1609652 h 1745882"/>
              <a:gd name="connsiteX0" fmla="*/ 221325 w 1779683"/>
              <a:gd name="connsiteY0" fmla="*/ 1685799 h 1746458"/>
              <a:gd name="connsiteX1" fmla="*/ 2171 w 1779683"/>
              <a:gd name="connsiteY1" fmla="*/ 1134136 h 1746458"/>
              <a:gd name="connsiteX2" fmla="*/ 349794 w 1779683"/>
              <a:gd name="connsiteY2" fmla="*/ 370876 h 1746458"/>
              <a:gd name="connsiteX3" fmla="*/ 931685 w 1779683"/>
              <a:gd name="connsiteY3" fmla="*/ 582 h 1746458"/>
              <a:gd name="connsiteX4" fmla="*/ 1589146 w 1779683"/>
              <a:gd name="connsiteY4" fmla="*/ 446447 h 1746458"/>
              <a:gd name="connsiteX5" fmla="*/ 1770515 w 1779683"/>
              <a:gd name="connsiteY5" fmla="*/ 1436417 h 1746458"/>
              <a:gd name="connsiteX6" fmla="*/ 1710058 w 1779683"/>
              <a:gd name="connsiteY6" fmla="*/ 1716027 h 1746458"/>
              <a:gd name="connsiteX7" fmla="*/ 1347321 w 1779683"/>
              <a:gd name="connsiteY7" fmla="*/ 1119022 h 1746458"/>
              <a:gd name="connsiteX8" fmla="*/ 750316 w 1779683"/>
              <a:gd name="connsiteY8" fmla="*/ 990552 h 1746458"/>
              <a:gd name="connsiteX9" fmla="*/ 296895 w 1779683"/>
              <a:gd name="connsiteY9" fmla="*/ 1572443 h 1746458"/>
              <a:gd name="connsiteX10" fmla="*/ 175982 w 1779683"/>
              <a:gd name="connsiteY10" fmla="*/ 1746255 h 1746458"/>
              <a:gd name="connsiteX11" fmla="*/ 107969 w 1779683"/>
              <a:gd name="connsiteY11" fmla="*/ 1610228 h 1746458"/>
              <a:gd name="connsiteX0" fmla="*/ 221325 w 1779683"/>
              <a:gd name="connsiteY0" fmla="*/ 1685681 h 1746340"/>
              <a:gd name="connsiteX1" fmla="*/ 2171 w 1779683"/>
              <a:gd name="connsiteY1" fmla="*/ 1134018 h 1746340"/>
              <a:gd name="connsiteX2" fmla="*/ 349794 w 1779683"/>
              <a:gd name="connsiteY2" fmla="*/ 370758 h 1746340"/>
              <a:gd name="connsiteX3" fmla="*/ 931685 w 1779683"/>
              <a:gd name="connsiteY3" fmla="*/ 464 h 1746340"/>
              <a:gd name="connsiteX4" fmla="*/ 1589146 w 1779683"/>
              <a:gd name="connsiteY4" fmla="*/ 446329 h 1746340"/>
              <a:gd name="connsiteX5" fmla="*/ 1770515 w 1779683"/>
              <a:gd name="connsiteY5" fmla="*/ 1436299 h 1746340"/>
              <a:gd name="connsiteX6" fmla="*/ 1710058 w 1779683"/>
              <a:gd name="connsiteY6" fmla="*/ 1715909 h 1746340"/>
              <a:gd name="connsiteX7" fmla="*/ 1347321 w 1779683"/>
              <a:gd name="connsiteY7" fmla="*/ 1118904 h 1746340"/>
              <a:gd name="connsiteX8" fmla="*/ 750316 w 1779683"/>
              <a:gd name="connsiteY8" fmla="*/ 990434 h 1746340"/>
              <a:gd name="connsiteX9" fmla="*/ 296895 w 1779683"/>
              <a:gd name="connsiteY9" fmla="*/ 1572325 h 1746340"/>
              <a:gd name="connsiteX10" fmla="*/ 175982 w 1779683"/>
              <a:gd name="connsiteY10" fmla="*/ 1746137 h 1746340"/>
              <a:gd name="connsiteX11" fmla="*/ 107969 w 1779683"/>
              <a:gd name="connsiteY11" fmla="*/ 1610110 h 1746340"/>
              <a:gd name="connsiteX0" fmla="*/ 221325 w 1779683"/>
              <a:gd name="connsiteY0" fmla="*/ 1685656 h 1746315"/>
              <a:gd name="connsiteX1" fmla="*/ 2171 w 1779683"/>
              <a:gd name="connsiteY1" fmla="*/ 1133993 h 1746315"/>
              <a:gd name="connsiteX2" fmla="*/ 349794 w 1779683"/>
              <a:gd name="connsiteY2" fmla="*/ 370733 h 1746315"/>
              <a:gd name="connsiteX3" fmla="*/ 931685 w 1779683"/>
              <a:gd name="connsiteY3" fmla="*/ 439 h 1746315"/>
              <a:gd name="connsiteX4" fmla="*/ 1589146 w 1779683"/>
              <a:gd name="connsiteY4" fmla="*/ 446304 h 1746315"/>
              <a:gd name="connsiteX5" fmla="*/ 1770515 w 1779683"/>
              <a:gd name="connsiteY5" fmla="*/ 1436274 h 1746315"/>
              <a:gd name="connsiteX6" fmla="*/ 1710058 w 1779683"/>
              <a:gd name="connsiteY6" fmla="*/ 1715884 h 1746315"/>
              <a:gd name="connsiteX7" fmla="*/ 1347321 w 1779683"/>
              <a:gd name="connsiteY7" fmla="*/ 1118879 h 1746315"/>
              <a:gd name="connsiteX8" fmla="*/ 750316 w 1779683"/>
              <a:gd name="connsiteY8" fmla="*/ 990409 h 1746315"/>
              <a:gd name="connsiteX9" fmla="*/ 296895 w 1779683"/>
              <a:gd name="connsiteY9" fmla="*/ 1572300 h 1746315"/>
              <a:gd name="connsiteX10" fmla="*/ 175982 w 1779683"/>
              <a:gd name="connsiteY10" fmla="*/ 1746112 h 1746315"/>
              <a:gd name="connsiteX11" fmla="*/ 107969 w 1779683"/>
              <a:gd name="connsiteY11" fmla="*/ 1610085 h 1746315"/>
              <a:gd name="connsiteX0" fmla="*/ 113356 w 1671714"/>
              <a:gd name="connsiteY0" fmla="*/ 1685694 h 1746353"/>
              <a:gd name="connsiteX1" fmla="*/ 211597 w 1671714"/>
              <a:gd name="connsiteY1" fmla="*/ 861978 h 1746353"/>
              <a:gd name="connsiteX2" fmla="*/ 241825 w 1671714"/>
              <a:gd name="connsiteY2" fmla="*/ 370771 h 1746353"/>
              <a:gd name="connsiteX3" fmla="*/ 823716 w 1671714"/>
              <a:gd name="connsiteY3" fmla="*/ 477 h 1746353"/>
              <a:gd name="connsiteX4" fmla="*/ 1481177 w 1671714"/>
              <a:gd name="connsiteY4" fmla="*/ 446342 h 1746353"/>
              <a:gd name="connsiteX5" fmla="*/ 1662546 w 1671714"/>
              <a:gd name="connsiteY5" fmla="*/ 1436312 h 1746353"/>
              <a:gd name="connsiteX6" fmla="*/ 1602089 w 1671714"/>
              <a:gd name="connsiteY6" fmla="*/ 1715922 h 1746353"/>
              <a:gd name="connsiteX7" fmla="*/ 1239352 w 1671714"/>
              <a:gd name="connsiteY7" fmla="*/ 1118917 h 1746353"/>
              <a:gd name="connsiteX8" fmla="*/ 642347 w 1671714"/>
              <a:gd name="connsiteY8" fmla="*/ 990447 h 1746353"/>
              <a:gd name="connsiteX9" fmla="*/ 188926 w 1671714"/>
              <a:gd name="connsiteY9" fmla="*/ 1572338 h 1746353"/>
              <a:gd name="connsiteX10" fmla="*/ 68013 w 1671714"/>
              <a:gd name="connsiteY10" fmla="*/ 1746150 h 1746353"/>
              <a:gd name="connsiteX11" fmla="*/ 0 w 1671714"/>
              <a:gd name="connsiteY11" fmla="*/ 1610123 h 1746353"/>
              <a:gd name="connsiteX0" fmla="*/ 113356 w 1671714"/>
              <a:gd name="connsiteY0" fmla="*/ 1685712 h 1746371"/>
              <a:gd name="connsiteX1" fmla="*/ 37785 w 1671714"/>
              <a:gd name="connsiteY1" fmla="*/ 914895 h 1746371"/>
              <a:gd name="connsiteX2" fmla="*/ 241825 w 1671714"/>
              <a:gd name="connsiteY2" fmla="*/ 370789 h 1746371"/>
              <a:gd name="connsiteX3" fmla="*/ 823716 w 1671714"/>
              <a:gd name="connsiteY3" fmla="*/ 495 h 1746371"/>
              <a:gd name="connsiteX4" fmla="*/ 1481177 w 1671714"/>
              <a:gd name="connsiteY4" fmla="*/ 446360 h 1746371"/>
              <a:gd name="connsiteX5" fmla="*/ 1662546 w 1671714"/>
              <a:gd name="connsiteY5" fmla="*/ 1436330 h 1746371"/>
              <a:gd name="connsiteX6" fmla="*/ 1602089 w 1671714"/>
              <a:gd name="connsiteY6" fmla="*/ 1715940 h 1746371"/>
              <a:gd name="connsiteX7" fmla="*/ 1239352 w 1671714"/>
              <a:gd name="connsiteY7" fmla="*/ 1118935 h 1746371"/>
              <a:gd name="connsiteX8" fmla="*/ 642347 w 1671714"/>
              <a:gd name="connsiteY8" fmla="*/ 990465 h 1746371"/>
              <a:gd name="connsiteX9" fmla="*/ 188926 w 1671714"/>
              <a:gd name="connsiteY9" fmla="*/ 1572356 h 1746371"/>
              <a:gd name="connsiteX10" fmla="*/ 68013 w 1671714"/>
              <a:gd name="connsiteY10" fmla="*/ 1746168 h 1746371"/>
              <a:gd name="connsiteX11" fmla="*/ 0 w 1671714"/>
              <a:gd name="connsiteY11" fmla="*/ 1610141 h 1746371"/>
              <a:gd name="connsiteX0" fmla="*/ 113356 w 1671714"/>
              <a:gd name="connsiteY0" fmla="*/ 1685741 h 1746400"/>
              <a:gd name="connsiteX1" fmla="*/ 30228 w 1671714"/>
              <a:gd name="connsiteY1" fmla="*/ 998051 h 1746400"/>
              <a:gd name="connsiteX2" fmla="*/ 241825 w 1671714"/>
              <a:gd name="connsiteY2" fmla="*/ 370818 h 1746400"/>
              <a:gd name="connsiteX3" fmla="*/ 823716 w 1671714"/>
              <a:gd name="connsiteY3" fmla="*/ 524 h 1746400"/>
              <a:gd name="connsiteX4" fmla="*/ 1481177 w 1671714"/>
              <a:gd name="connsiteY4" fmla="*/ 446389 h 1746400"/>
              <a:gd name="connsiteX5" fmla="*/ 1662546 w 1671714"/>
              <a:gd name="connsiteY5" fmla="*/ 1436359 h 1746400"/>
              <a:gd name="connsiteX6" fmla="*/ 1602089 w 1671714"/>
              <a:gd name="connsiteY6" fmla="*/ 1715969 h 1746400"/>
              <a:gd name="connsiteX7" fmla="*/ 1239352 w 1671714"/>
              <a:gd name="connsiteY7" fmla="*/ 1118964 h 1746400"/>
              <a:gd name="connsiteX8" fmla="*/ 642347 w 1671714"/>
              <a:gd name="connsiteY8" fmla="*/ 990494 h 1746400"/>
              <a:gd name="connsiteX9" fmla="*/ 188926 w 1671714"/>
              <a:gd name="connsiteY9" fmla="*/ 1572385 h 1746400"/>
              <a:gd name="connsiteX10" fmla="*/ 68013 w 1671714"/>
              <a:gd name="connsiteY10" fmla="*/ 1746197 h 1746400"/>
              <a:gd name="connsiteX11" fmla="*/ 0 w 1671714"/>
              <a:gd name="connsiteY11" fmla="*/ 1610170 h 1746400"/>
              <a:gd name="connsiteX0" fmla="*/ 113356 w 1671714"/>
              <a:gd name="connsiteY0" fmla="*/ 1685741 h 1746400"/>
              <a:gd name="connsiteX1" fmla="*/ 30228 w 1671714"/>
              <a:gd name="connsiteY1" fmla="*/ 998051 h 1746400"/>
              <a:gd name="connsiteX2" fmla="*/ 241825 w 1671714"/>
              <a:gd name="connsiteY2" fmla="*/ 370818 h 1746400"/>
              <a:gd name="connsiteX3" fmla="*/ 823716 w 1671714"/>
              <a:gd name="connsiteY3" fmla="*/ 524 h 1746400"/>
              <a:gd name="connsiteX4" fmla="*/ 1481177 w 1671714"/>
              <a:gd name="connsiteY4" fmla="*/ 446389 h 1746400"/>
              <a:gd name="connsiteX5" fmla="*/ 1662546 w 1671714"/>
              <a:gd name="connsiteY5" fmla="*/ 1436359 h 1746400"/>
              <a:gd name="connsiteX6" fmla="*/ 1602089 w 1671714"/>
              <a:gd name="connsiteY6" fmla="*/ 1715969 h 1746400"/>
              <a:gd name="connsiteX7" fmla="*/ 1239352 w 1671714"/>
              <a:gd name="connsiteY7" fmla="*/ 1118964 h 1746400"/>
              <a:gd name="connsiteX8" fmla="*/ 636668 w 1671714"/>
              <a:gd name="connsiteY8" fmla="*/ 905301 h 1746400"/>
              <a:gd name="connsiteX9" fmla="*/ 188926 w 1671714"/>
              <a:gd name="connsiteY9" fmla="*/ 1572385 h 1746400"/>
              <a:gd name="connsiteX10" fmla="*/ 68013 w 1671714"/>
              <a:gd name="connsiteY10" fmla="*/ 1746197 h 1746400"/>
              <a:gd name="connsiteX11" fmla="*/ 0 w 1671714"/>
              <a:gd name="connsiteY11" fmla="*/ 1610170 h 1746400"/>
              <a:gd name="connsiteX0" fmla="*/ 113356 w 1671545"/>
              <a:gd name="connsiteY0" fmla="*/ 1685741 h 1746400"/>
              <a:gd name="connsiteX1" fmla="*/ 30228 w 1671545"/>
              <a:gd name="connsiteY1" fmla="*/ 998051 h 1746400"/>
              <a:gd name="connsiteX2" fmla="*/ 241825 w 1671545"/>
              <a:gd name="connsiteY2" fmla="*/ 370818 h 1746400"/>
              <a:gd name="connsiteX3" fmla="*/ 823716 w 1671545"/>
              <a:gd name="connsiteY3" fmla="*/ 524 h 1746400"/>
              <a:gd name="connsiteX4" fmla="*/ 1481177 w 1671545"/>
              <a:gd name="connsiteY4" fmla="*/ 446389 h 1746400"/>
              <a:gd name="connsiteX5" fmla="*/ 1662546 w 1671545"/>
              <a:gd name="connsiteY5" fmla="*/ 1436359 h 1746400"/>
              <a:gd name="connsiteX6" fmla="*/ 1602089 w 1671545"/>
              <a:gd name="connsiteY6" fmla="*/ 1715969 h 1746400"/>
              <a:gd name="connsiteX7" fmla="*/ 1245031 w 1671545"/>
              <a:gd name="connsiteY7" fmla="*/ 1090567 h 1746400"/>
              <a:gd name="connsiteX8" fmla="*/ 636668 w 1671545"/>
              <a:gd name="connsiteY8" fmla="*/ 905301 h 1746400"/>
              <a:gd name="connsiteX9" fmla="*/ 188926 w 1671545"/>
              <a:gd name="connsiteY9" fmla="*/ 1572385 h 1746400"/>
              <a:gd name="connsiteX10" fmla="*/ 68013 w 1671545"/>
              <a:gd name="connsiteY10" fmla="*/ 1746197 h 1746400"/>
              <a:gd name="connsiteX11" fmla="*/ 0 w 1671545"/>
              <a:gd name="connsiteY11" fmla="*/ 1610170 h 1746400"/>
              <a:gd name="connsiteX0" fmla="*/ 113356 w 1671219"/>
              <a:gd name="connsiteY0" fmla="*/ 1685741 h 1746400"/>
              <a:gd name="connsiteX1" fmla="*/ 30228 w 1671219"/>
              <a:gd name="connsiteY1" fmla="*/ 998051 h 1746400"/>
              <a:gd name="connsiteX2" fmla="*/ 241825 w 1671219"/>
              <a:gd name="connsiteY2" fmla="*/ 370818 h 1746400"/>
              <a:gd name="connsiteX3" fmla="*/ 823716 w 1671219"/>
              <a:gd name="connsiteY3" fmla="*/ 524 h 1746400"/>
              <a:gd name="connsiteX4" fmla="*/ 1481177 w 1671219"/>
              <a:gd name="connsiteY4" fmla="*/ 446389 h 1746400"/>
              <a:gd name="connsiteX5" fmla="*/ 1662546 w 1671219"/>
              <a:gd name="connsiteY5" fmla="*/ 1436359 h 1746400"/>
              <a:gd name="connsiteX6" fmla="*/ 1602089 w 1671219"/>
              <a:gd name="connsiteY6" fmla="*/ 1715969 h 1746400"/>
              <a:gd name="connsiteX7" fmla="*/ 1256390 w 1671219"/>
              <a:gd name="connsiteY7" fmla="*/ 1039452 h 1746400"/>
              <a:gd name="connsiteX8" fmla="*/ 636668 w 1671219"/>
              <a:gd name="connsiteY8" fmla="*/ 905301 h 1746400"/>
              <a:gd name="connsiteX9" fmla="*/ 188926 w 1671219"/>
              <a:gd name="connsiteY9" fmla="*/ 1572385 h 1746400"/>
              <a:gd name="connsiteX10" fmla="*/ 68013 w 1671219"/>
              <a:gd name="connsiteY10" fmla="*/ 1746197 h 1746400"/>
              <a:gd name="connsiteX11" fmla="*/ 0 w 1671219"/>
              <a:gd name="connsiteY11" fmla="*/ 1610170 h 1746400"/>
              <a:gd name="connsiteX0" fmla="*/ 113356 w 1672804"/>
              <a:gd name="connsiteY0" fmla="*/ 1685741 h 1746400"/>
              <a:gd name="connsiteX1" fmla="*/ 30228 w 1672804"/>
              <a:gd name="connsiteY1" fmla="*/ 998051 h 1746400"/>
              <a:gd name="connsiteX2" fmla="*/ 241825 w 1672804"/>
              <a:gd name="connsiteY2" fmla="*/ 370818 h 1746400"/>
              <a:gd name="connsiteX3" fmla="*/ 823716 w 1672804"/>
              <a:gd name="connsiteY3" fmla="*/ 524 h 1746400"/>
              <a:gd name="connsiteX4" fmla="*/ 1481177 w 1672804"/>
              <a:gd name="connsiteY4" fmla="*/ 446389 h 1746400"/>
              <a:gd name="connsiteX5" fmla="*/ 1662546 w 1672804"/>
              <a:gd name="connsiteY5" fmla="*/ 1436359 h 1746400"/>
              <a:gd name="connsiteX6" fmla="*/ 1602089 w 1672804"/>
              <a:gd name="connsiteY6" fmla="*/ 1715969 h 1746400"/>
              <a:gd name="connsiteX7" fmla="*/ 1205275 w 1672804"/>
              <a:gd name="connsiteY7" fmla="*/ 1079209 h 1746400"/>
              <a:gd name="connsiteX8" fmla="*/ 636668 w 1672804"/>
              <a:gd name="connsiteY8" fmla="*/ 905301 h 1746400"/>
              <a:gd name="connsiteX9" fmla="*/ 188926 w 1672804"/>
              <a:gd name="connsiteY9" fmla="*/ 1572385 h 1746400"/>
              <a:gd name="connsiteX10" fmla="*/ 68013 w 1672804"/>
              <a:gd name="connsiteY10" fmla="*/ 1746197 h 1746400"/>
              <a:gd name="connsiteX11" fmla="*/ 0 w 1672804"/>
              <a:gd name="connsiteY11" fmla="*/ 1610170 h 1746400"/>
              <a:gd name="connsiteX0" fmla="*/ 113356 w 1672804"/>
              <a:gd name="connsiteY0" fmla="*/ 1685741 h 1746400"/>
              <a:gd name="connsiteX1" fmla="*/ 30228 w 1672804"/>
              <a:gd name="connsiteY1" fmla="*/ 998051 h 1746400"/>
              <a:gd name="connsiteX2" fmla="*/ 241825 w 1672804"/>
              <a:gd name="connsiteY2" fmla="*/ 370818 h 1746400"/>
              <a:gd name="connsiteX3" fmla="*/ 823716 w 1672804"/>
              <a:gd name="connsiteY3" fmla="*/ 524 h 1746400"/>
              <a:gd name="connsiteX4" fmla="*/ 1481177 w 1672804"/>
              <a:gd name="connsiteY4" fmla="*/ 446389 h 1746400"/>
              <a:gd name="connsiteX5" fmla="*/ 1662546 w 1672804"/>
              <a:gd name="connsiteY5" fmla="*/ 1436359 h 1746400"/>
              <a:gd name="connsiteX6" fmla="*/ 1602089 w 1672804"/>
              <a:gd name="connsiteY6" fmla="*/ 1715969 h 1746400"/>
              <a:gd name="connsiteX7" fmla="*/ 1205275 w 1672804"/>
              <a:gd name="connsiteY7" fmla="*/ 1079209 h 1746400"/>
              <a:gd name="connsiteX8" fmla="*/ 636668 w 1672804"/>
              <a:gd name="connsiteY8" fmla="*/ 905301 h 1746400"/>
              <a:gd name="connsiteX9" fmla="*/ 188926 w 1672804"/>
              <a:gd name="connsiteY9" fmla="*/ 1572385 h 1746400"/>
              <a:gd name="connsiteX10" fmla="*/ 68013 w 1672804"/>
              <a:gd name="connsiteY10" fmla="*/ 1746197 h 1746400"/>
              <a:gd name="connsiteX11" fmla="*/ 0 w 1672804"/>
              <a:gd name="connsiteY11" fmla="*/ 1610170 h 1746400"/>
              <a:gd name="connsiteX0" fmla="*/ 113356 w 1671714"/>
              <a:gd name="connsiteY0" fmla="*/ 1685741 h 1768117"/>
              <a:gd name="connsiteX1" fmla="*/ 30228 w 1671714"/>
              <a:gd name="connsiteY1" fmla="*/ 998051 h 1768117"/>
              <a:gd name="connsiteX2" fmla="*/ 241825 w 1671714"/>
              <a:gd name="connsiteY2" fmla="*/ 370818 h 1768117"/>
              <a:gd name="connsiteX3" fmla="*/ 823716 w 1671714"/>
              <a:gd name="connsiteY3" fmla="*/ 524 h 1768117"/>
              <a:gd name="connsiteX4" fmla="*/ 1481177 w 1671714"/>
              <a:gd name="connsiteY4" fmla="*/ 446389 h 1768117"/>
              <a:gd name="connsiteX5" fmla="*/ 1662546 w 1671714"/>
              <a:gd name="connsiteY5" fmla="*/ 1436359 h 1768117"/>
              <a:gd name="connsiteX6" fmla="*/ 1602089 w 1671714"/>
              <a:gd name="connsiteY6" fmla="*/ 1715969 h 1768117"/>
              <a:gd name="connsiteX7" fmla="*/ 1205275 w 1671714"/>
              <a:gd name="connsiteY7" fmla="*/ 1079209 h 1768117"/>
              <a:gd name="connsiteX8" fmla="*/ 636668 w 1671714"/>
              <a:gd name="connsiteY8" fmla="*/ 905301 h 1768117"/>
              <a:gd name="connsiteX9" fmla="*/ 188926 w 1671714"/>
              <a:gd name="connsiteY9" fmla="*/ 1572385 h 1768117"/>
              <a:gd name="connsiteX10" fmla="*/ 68013 w 1671714"/>
              <a:gd name="connsiteY10" fmla="*/ 1746197 h 1768117"/>
              <a:gd name="connsiteX11" fmla="*/ 0 w 1671714"/>
              <a:gd name="connsiteY11" fmla="*/ 1610170 h 1768117"/>
              <a:gd name="connsiteX0" fmla="*/ 113356 w 1671714"/>
              <a:gd name="connsiteY0" fmla="*/ 1685741 h 1775165"/>
              <a:gd name="connsiteX1" fmla="*/ 30228 w 1671714"/>
              <a:gd name="connsiteY1" fmla="*/ 998051 h 1775165"/>
              <a:gd name="connsiteX2" fmla="*/ 241825 w 1671714"/>
              <a:gd name="connsiteY2" fmla="*/ 370818 h 1775165"/>
              <a:gd name="connsiteX3" fmla="*/ 823716 w 1671714"/>
              <a:gd name="connsiteY3" fmla="*/ 524 h 1775165"/>
              <a:gd name="connsiteX4" fmla="*/ 1481177 w 1671714"/>
              <a:gd name="connsiteY4" fmla="*/ 446389 h 1775165"/>
              <a:gd name="connsiteX5" fmla="*/ 1662546 w 1671714"/>
              <a:gd name="connsiteY5" fmla="*/ 1436359 h 1775165"/>
              <a:gd name="connsiteX6" fmla="*/ 1602089 w 1671714"/>
              <a:gd name="connsiteY6" fmla="*/ 1715969 h 1775165"/>
              <a:gd name="connsiteX7" fmla="*/ 1205275 w 1671714"/>
              <a:gd name="connsiteY7" fmla="*/ 1079209 h 1775165"/>
              <a:gd name="connsiteX8" fmla="*/ 636668 w 1671714"/>
              <a:gd name="connsiteY8" fmla="*/ 905301 h 1775165"/>
              <a:gd name="connsiteX9" fmla="*/ 188926 w 1671714"/>
              <a:gd name="connsiteY9" fmla="*/ 1572385 h 1775165"/>
              <a:gd name="connsiteX10" fmla="*/ 68013 w 1671714"/>
              <a:gd name="connsiteY10" fmla="*/ 1746197 h 1775165"/>
              <a:gd name="connsiteX11" fmla="*/ 0 w 1671714"/>
              <a:gd name="connsiteY11" fmla="*/ 1610170 h 1775165"/>
              <a:gd name="connsiteX0" fmla="*/ 113356 w 1663413"/>
              <a:gd name="connsiteY0" fmla="*/ 1685741 h 1784315"/>
              <a:gd name="connsiteX1" fmla="*/ 30228 w 1663413"/>
              <a:gd name="connsiteY1" fmla="*/ 998051 h 1784315"/>
              <a:gd name="connsiteX2" fmla="*/ 241825 w 1663413"/>
              <a:gd name="connsiteY2" fmla="*/ 370818 h 1784315"/>
              <a:gd name="connsiteX3" fmla="*/ 823716 w 1663413"/>
              <a:gd name="connsiteY3" fmla="*/ 524 h 1784315"/>
              <a:gd name="connsiteX4" fmla="*/ 1481177 w 1663413"/>
              <a:gd name="connsiteY4" fmla="*/ 446389 h 1784315"/>
              <a:gd name="connsiteX5" fmla="*/ 1662546 w 1663413"/>
              <a:gd name="connsiteY5" fmla="*/ 1436359 h 1784315"/>
              <a:gd name="connsiteX6" fmla="*/ 1602089 w 1663413"/>
              <a:gd name="connsiteY6" fmla="*/ 1715969 h 1784315"/>
              <a:gd name="connsiteX7" fmla="*/ 1205275 w 1663413"/>
              <a:gd name="connsiteY7" fmla="*/ 1079209 h 1784315"/>
              <a:gd name="connsiteX8" fmla="*/ 636668 w 1663413"/>
              <a:gd name="connsiteY8" fmla="*/ 905301 h 1784315"/>
              <a:gd name="connsiteX9" fmla="*/ 188926 w 1663413"/>
              <a:gd name="connsiteY9" fmla="*/ 1572385 h 1784315"/>
              <a:gd name="connsiteX10" fmla="*/ 68013 w 1663413"/>
              <a:gd name="connsiteY10" fmla="*/ 1746197 h 1784315"/>
              <a:gd name="connsiteX11" fmla="*/ 0 w 1663413"/>
              <a:gd name="connsiteY11" fmla="*/ 1610170 h 1784315"/>
              <a:gd name="connsiteX0" fmla="*/ 113356 w 1670055"/>
              <a:gd name="connsiteY0" fmla="*/ 1686079 h 1775010"/>
              <a:gd name="connsiteX1" fmla="*/ 30228 w 1670055"/>
              <a:gd name="connsiteY1" fmla="*/ 998389 h 1775010"/>
              <a:gd name="connsiteX2" fmla="*/ 241825 w 1670055"/>
              <a:gd name="connsiteY2" fmla="*/ 371156 h 1775010"/>
              <a:gd name="connsiteX3" fmla="*/ 823716 w 1670055"/>
              <a:gd name="connsiteY3" fmla="*/ 862 h 1775010"/>
              <a:gd name="connsiteX4" fmla="*/ 1503895 w 1670055"/>
              <a:gd name="connsiteY4" fmla="*/ 469445 h 1775010"/>
              <a:gd name="connsiteX5" fmla="*/ 1662546 w 1670055"/>
              <a:gd name="connsiteY5" fmla="*/ 1436697 h 1775010"/>
              <a:gd name="connsiteX6" fmla="*/ 1602089 w 1670055"/>
              <a:gd name="connsiteY6" fmla="*/ 1716307 h 1775010"/>
              <a:gd name="connsiteX7" fmla="*/ 1205275 w 1670055"/>
              <a:gd name="connsiteY7" fmla="*/ 1079547 h 1775010"/>
              <a:gd name="connsiteX8" fmla="*/ 636668 w 1670055"/>
              <a:gd name="connsiteY8" fmla="*/ 905639 h 1775010"/>
              <a:gd name="connsiteX9" fmla="*/ 188926 w 1670055"/>
              <a:gd name="connsiteY9" fmla="*/ 1572723 h 1775010"/>
              <a:gd name="connsiteX10" fmla="*/ 68013 w 1670055"/>
              <a:gd name="connsiteY10" fmla="*/ 1746535 h 1775010"/>
              <a:gd name="connsiteX11" fmla="*/ 0 w 1670055"/>
              <a:gd name="connsiteY11" fmla="*/ 1610508 h 1775010"/>
              <a:gd name="connsiteX0" fmla="*/ 113356 w 1670055"/>
              <a:gd name="connsiteY0" fmla="*/ 1680419 h 1769350"/>
              <a:gd name="connsiteX1" fmla="*/ 30228 w 1670055"/>
              <a:gd name="connsiteY1" fmla="*/ 992729 h 1769350"/>
              <a:gd name="connsiteX2" fmla="*/ 241825 w 1670055"/>
              <a:gd name="connsiteY2" fmla="*/ 365496 h 1769350"/>
              <a:gd name="connsiteX3" fmla="*/ 874832 w 1670055"/>
              <a:gd name="connsiteY3" fmla="*/ 881 h 1769350"/>
              <a:gd name="connsiteX4" fmla="*/ 1503895 w 1670055"/>
              <a:gd name="connsiteY4" fmla="*/ 463785 h 1769350"/>
              <a:gd name="connsiteX5" fmla="*/ 1662546 w 1670055"/>
              <a:gd name="connsiteY5" fmla="*/ 1431037 h 1769350"/>
              <a:gd name="connsiteX6" fmla="*/ 1602089 w 1670055"/>
              <a:gd name="connsiteY6" fmla="*/ 1710647 h 1769350"/>
              <a:gd name="connsiteX7" fmla="*/ 1205275 w 1670055"/>
              <a:gd name="connsiteY7" fmla="*/ 1073887 h 1769350"/>
              <a:gd name="connsiteX8" fmla="*/ 636668 w 1670055"/>
              <a:gd name="connsiteY8" fmla="*/ 899979 h 1769350"/>
              <a:gd name="connsiteX9" fmla="*/ 188926 w 1670055"/>
              <a:gd name="connsiteY9" fmla="*/ 1567063 h 1769350"/>
              <a:gd name="connsiteX10" fmla="*/ 68013 w 1670055"/>
              <a:gd name="connsiteY10" fmla="*/ 1740875 h 1769350"/>
              <a:gd name="connsiteX11" fmla="*/ 0 w 1670055"/>
              <a:gd name="connsiteY11" fmla="*/ 1604848 h 1769350"/>
              <a:gd name="connsiteX0" fmla="*/ 113356 w 1670055"/>
              <a:gd name="connsiteY0" fmla="*/ 1679629 h 1768560"/>
              <a:gd name="connsiteX1" fmla="*/ 30228 w 1670055"/>
              <a:gd name="connsiteY1" fmla="*/ 991939 h 1768560"/>
              <a:gd name="connsiteX2" fmla="*/ 241825 w 1670055"/>
              <a:gd name="connsiteY2" fmla="*/ 364706 h 1768560"/>
              <a:gd name="connsiteX3" fmla="*/ 874832 w 1670055"/>
              <a:gd name="connsiteY3" fmla="*/ 91 h 1768560"/>
              <a:gd name="connsiteX4" fmla="*/ 1503895 w 1670055"/>
              <a:gd name="connsiteY4" fmla="*/ 462995 h 1768560"/>
              <a:gd name="connsiteX5" fmla="*/ 1662546 w 1670055"/>
              <a:gd name="connsiteY5" fmla="*/ 1430247 h 1768560"/>
              <a:gd name="connsiteX6" fmla="*/ 1602089 w 1670055"/>
              <a:gd name="connsiteY6" fmla="*/ 1709857 h 1768560"/>
              <a:gd name="connsiteX7" fmla="*/ 1205275 w 1670055"/>
              <a:gd name="connsiteY7" fmla="*/ 1073097 h 1768560"/>
              <a:gd name="connsiteX8" fmla="*/ 636668 w 1670055"/>
              <a:gd name="connsiteY8" fmla="*/ 899189 h 1768560"/>
              <a:gd name="connsiteX9" fmla="*/ 188926 w 1670055"/>
              <a:gd name="connsiteY9" fmla="*/ 1566273 h 1768560"/>
              <a:gd name="connsiteX10" fmla="*/ 68013 w 1670055"/>
              <a:gd name="connsiteY10" fmla="*/ 1740085 h 1768560"/>
              <a:gd name="connsiteX11" fmla="*/ 0 w 1670055"/>
              <a:gd name="connsiteY11" fmla="*/ 1604058 h 1768560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36668 w 1670055"/>
              <a:gd name="connsiteY8" fmla="*/ 899100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65066 w 1670055"/>
              <a:gd name="connsiteY8" fmla="*/ 972933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65066 w 1670055"/>
              <a:gd name="connsiteY8" fmla="*/ 972933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10" fmla="*/ 47969 w 1650011"/>
              <a:gd name="connsiteY10" fmla="*/ 1739996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10" fmla="*/ 93312 w 1650011"/>
              <a:gd name="connsiteY10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66389"/>
              <a:gd name="connsiteY0" fmla="*/ 1679540 h 1714635"/>
              <a:gd name="connsiteX1" fmla="*/ 11520 w 1666389"/>
              <a:gd name="connsiteY1" fmla="*/ 991850 h 1714635"/>
              <a:gd name="connsiteX2" fmla="*/ 223117 w 1666389"/>
              <a:gd name="connsiteY2" fmla="*/ 364617 h 1714635"/>
              <a:gd name="connsiteX3" fmla="*/ 856124 w 1666389"/>
              <a:gd name="connsiteY3" fmla="*/ 2 h 1714635"/>
              <a:gd name="connsiteX4" fmla="*/ 1485187 w 1666389"/>
              <a:gd name="connsiteY4" fmla="*/ 462906 h 1714635"/>
              <a:gd name="connsiteX5" fmla="*/ 1660388 w 1666389"/>
              <a:gd name="connsiteY5" fmla="*/ 1318444 h 1714635"/>
              <a:gd name="connsiteX6" fmla="*/ 1583381 w 1666389"/>
              <a:gd name="connsiteY6" fmla="*/ 1709768 h 1714635"/>
              <a:gd name="connsiteX7" fmla="*/ 1186567 w 1666389"/>
              <a:gd name="connsiteY7" fmla="*/ 1073008 h 1714635"/>
              <a:gd name="connsiteX8" fmla="*/ 646358 w 1666389"/>
              <a:gd name="connsiteY8" fmla="*/ 972933 h 1714635"/>
              <a:gd name="connsiteX9" fmla="*/ 94648 w 1666389"/>
              <a:gd name="connsiteY9" fmla="*/ 1679540 h 17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389" h="1714635">
                <a:moveTo>
                  <a:pt x="94648" y="1679540"/>
                </a:moveTo>
                <a:cubicBezTo>
                  <a:pt x="-11158" y="1682693"/>
                  <a:pt x="-9892" y="1211004"/>
                  <a:pt x="11520" y="991850"/>
                </a:cubicBezTo>
                <a:cubicBezTo>
                  <a:pt x="32932" y="772696"/>
                  <a:pt x="82350" y="529925"/>
                  <a:pt x="223117" y="364617"/>
                </a:cubicBezTo>
                <a:cubicBezTo>
                  <a:pt x="363884" y="199309"/>
                  <a:pt x="532189" y="659"/>
                  <a:pt x="856124" y="2"/>
                </a:cubicBezTo>
                <a:cubicBezTo>
                  <a:pt x="1180059" y="-655"/>
                  <a:pt x="1351143" y="243166"/>
                  <a:pt x="1485187" y="462906"/>
                </a:cubicBezTo>
                <a:cubicBezTo>
                  <a:pt x="1619231" y="682646"/>
                  <a:pt x="1644022" y="1110634"/>
                  <a:pt x="1660388" y="1318444"/>
                </a:cubicBezTo>
                <a:cubicBezTo>
                  <a:pt x="1676754" y="1526254"/>
                  <a:pt x="1662351" y="1750674"/>
                  <a:pt x="1583381" y="1709768"/>
                </a:cubicBezTo>
                <a:cubicBezTo>
                  <a:pt x="1504411" y="1668862"/>
                  <a:pt x="1342738" y="1195814"/>
                  <a:pt x="1186567" y="1073008"/>
                </a:cubicBezTo>
                <a:cubicBezTo>
                  <a:pt x="1030396" y="950202"/>
                  <a:pt x="844148" y="919135"/>
                  <a:pt x="646358" y="972933"/>
                </a:cubicBezTo>
                <a:cubicBezTo>
                  <a:pt x="464372" y="1074022"/>
                  <a:pt x="113565" y="1676387"/>
                  <a:pt x="94648" y="1679540"/>
                </a:cubicBezTo>
                <a:close/>
              </a:path>
            </a:pathLst>
          </a:custGeom>
          <a:solidFill>
            <a:srgbClr val="72BFC5">
              <a:alpha val="84706"/>
            </a:srgb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28" name="Oval 27"/>
          <p:cNvSpPr/>
          <p:nvPr/>
        </p:nvSpPr>
        <p:spPr>
          <a:xfrm rot="5400000">
            <a:off x="9268189" y="3284694"/>
            <a:ext cx="1790355" cy="1447116"/>
          </a:xfrm>
          <a:prstGeom prst="ellipse">
            <a:avLst/>
          </a:prstGeom>
          <a:solidFill>
            <a:srgbClr val="358261">
              <a:alpha val="84706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9381067" y="1630665"/>
            <a:ext cx="1564604" cy="1609903"/>
          </a:xfrm>
          <a:custGeom>
            <a:avLst/>
            <a:gdLst>
              <a:gd name="connsiteX0" fmla="*/ 225104 w 1784952"/>
              <a:gd name="connsiteY0" fmla="*/ 1483618 h 1544277"/>
              <a:gd name="connsiteX1" fmla="*/ 5950 w 1784952"/>
              <a:gd name="connsiteY1" fmla="*/ 931955 h 1544277"/>
              <a:gd name="connsiteX2" fmla="*/ 96634 w 1784952"/>
              <a:gd name="connsiteY2" fmla="*/ 916841 h 1544277"/>
              <a:gd name="connsiteX3" fmla="*/ 451814 w 1784952"/>
              <a:gd name="connsiteY3" fmla="*/ 100682 h 1544277"/>
              <a:gd name="connsiteX4" fmla="*/ 1638267 w 1784952"/>
              <a:gd name="connsiteY4" fmla="*/ 138467 h 1544277"/>
              <a:gd name="connsiteX5" fmla="*/ 1774294 w 1784952"/>
              <a:gd name="connsiteY5" fmla="*/ 1234236 h 1544277"/>
              <a:gd name="connsiteX6" fmla="*/ 1713837 w 1784952"/>
              <a:gd name="connsiteY6" fmla="*/ 1513846 h 1544277"/>
              <a:gd name="connsiteX7" fmla="*/ 1351100 w 1784952"/>
              <a:gd name="connsiteY7" fmla="*/ 916841 h 1544277"/>
              <a:gd name="connsiteX8" fmla="*/ 754095 w 1784952"/>
              <a:gd name="connsiteY8" fmla="*/ 788371 h 1544277"/>
              <a:gd name="connsiteX9" fmla="*/ 300674 w 1784952"/>
              <a:gd name="connsiteY9" fmla="*/ 1370262 h 1544277"/>
              <a:gd name="connsiteX10" fmla="*/ 179761 w 1784952"/>
              <a:gd name="connsiteY10" fmla="*/ 1544074 h 1544277"/>
              <a:gd name="connsiteX11" fmla="*/ 111748 w 1784952"/>
              <a:gd name="connsiteY11" fmla="*/ 1408047 h 1544277"/>
              <a:gd name="connsiteX0" fmla="*/ 223142 w 1782990"/>
              <a:gd name="connsiteY0" fmla="*/ 1462418 h 1523077"/>
              <a:gd name="connsiteX1" fmla="*/ 3988 w 1782990"/>
              <a:gd name="connsiteY1" fmla="*/ 910755 h 1523077"/>
              <a:gd name="connsiteX2" fmla="*/ 109786 w 1782990"/>
              <a:gd name="connsiteY2" fmla="*/ 548018 h 1523077"/>
              <a:gd name="connsiteX3" fmla="*/ 449852 w 1782990"/>
              <a:gd name="connsiteY3" fmla="*/ 79482 h 1523077"/>
              <a:gd name="connsiteX4" fmla="*/ 1636305 w 1782990"/>
              <a:gd name="connsiteY4" fmla="*/ 117267 h 1523077"/>
              <a:gd name="connsiteX5" fmla="*/ 1772332 w 1782990"/>
              <a:gd name="connsiteY5" fmla="*/ 1213036 h 1523077"/>
              <a:gd name="connsiteX6" fmla="*/ 1711875 w 1782990"/>
              <a:gd name="connsiteY6" fmla="*/ 1492646 h 1523077"/>
              <a:gd name="connsiteX7" fmla="*/ 1349138 w 1782990"/>
              <a:gd name="connsiteY7" fmla="*/ 895641 h 1523077"/>
              <a:gd name="connsiteX8" fmla="*/ 752133 w 1782990"/>
              <a:gd name="connsiteY8" fmla="*/ 767171 h 1523077"/>
              <a:gd name="connsiteX9" fmla="*/ 298712 w 1782990"/>
              <a:gd name="connsiteY9" fmla="*/ 1349062 h 1523077"/>
              <a:gd name="connsiteX10" fmla="*/ 177799 w 1782990"/>
              <a:gd name="connsiteY10" fmla="*/ 1522874 h 1523077"/>
              <a:gd name="connsiteX11" fmla="*/ 109786 w 1782990"/>
              <a:gd name="connsiteY11" fmla="*/ 1386847 h 1523077"/>
              <a:gd name="connsiteX0" fmla="*/ 223209 w 1782640"/>
              <a:gd name="connsiteY0" fmla="*/ 1571787 h 1632446"/>
              <a:gd name="connsiteX1" fmla="*/ 4055 w 1782640"/>
              <a:gd name="connsiteY1" fmla="*/ 1020124 h 1632446"/>
              <a:gd name="connsiteX2" fmla="*/ 109853 w 1782640"/>
              <a:gd name="connsiteY2" fmla="*/ 657387 h 1632446"/>
              <a:gd name="connsiteX3" fmla="*/ 457476 w 1782640"/>
              <a:gd name="connsiteY3" fmla="*/ 30154 h 1632446"/>
              <a:gd name="connsiteX4" fmla="*/ 1636372 w 1782640"/>
              <a:gd name="connsiteY4" fmla="*/ 226636 h 1632446"/>
              <a:gd name="connsiteX5" fmla="*/ 1772399 w 1782640"/>
              <a:gd name="connsiteY5" fmla="*/ 1322405 h 1632446"/>
              <a:gd name="connsiteX6" fmla="*/ 1711942 w 1782640"/>
              <a:gd name="connsiteY6" fmla="*/ 1602015 h 1632446"/>
              <a:gd name="connsiteX7" fmla="*/ 1349205 w 1782640"/>
              <a:gd name="connsiteY7" fmla="*/ 1005010 h 1632446"/>
              <a:gd name="connsiteX8" fmla="*/ 752200 w 1782640"/>
              <a:gd name="connsiteY8" fmla="*/ 876540 h 1632446"/>
              <a:gd name="connsiteX9" fmla="*/ 298779 w 1782640"/>
              <a:gd name="connsiteY9" fmla="*/ 1458431 h 1632446"/>
              <a:gd name="connsiteX10" fmla="*/ 177866 w 1782640"/>
              <a:gd name="connsiteY10" fmla="*/ 1632243 h 1632446"/>
              <a:gd name="connsiteX11" fmla="*/ 109853 w 1782640"/>
              <a:gd name="connsiteY11" fmla="*/ 1496216 h 1632446"/>
              <a:gd name="connsiteX0" fmla="*/ 231192 w 1786245"/>
              <a:gd name="connsiteY0" fmla="*/ 1694519 h 1755178"/>
              <a:gd name="connsiteX1" fmla="*/ 12038 w 1786245"/>
              <a:gd name="connsiteY1" fmla="*/ 1142856 h 1755178"/>
              <a:gd name="connsiteX2" fmla="*/ 117836 w 1786245"/>
              <a:gd name="connsiteY2" fmla="*/ 780119 h 1755178"/>
              <a:gd name="connsiteX3" fmla="*/ 850868 w 1786245"/>
              <a:gd name="connsiteY3" fmla="*/ 16859 h 1755178"/>
              <a:gd name="connsiteX4" fmla="*/ 1644355 w 1786245"/>
              <a:gd name="connsiteY4" fmla="*/ 349368 h 1755178"/>
              <a:gd name="connsiteX5" fmla="*/ 1780382 w 1786245"/>
              <a:gd name="connsiteY5" fmla="*/ 1445137 h 1755178"/>
              <a:gd name="connsiteX6" fmla="*/ 1719925 w 1786245"/>
              <a:gd name="connsiteY6" fmla="*/ 1724747 h 1755178"/>
              <a:gd name="connsiteX7" fmla="*/ 1357188 w 1786245"/>
              <a:gd name="connsiteY7" fmla="*/ 1127742 h 1755178"/>
              <a:gd name="connsiteX8" fmla="*/ 760183 w 1786245"/>
              <a:gd name="connsiteY8" fmla="*/ 999272 h 1755178"/>
              <a:gd name="connsiteX9" fmla="*/ 306762 w 1786245"/>
              <a:gd name="connsiteY9" fmla="*/ 1581163 h 1755178"/>
              <a:gd name="connsiteX10" fmla="*/ 185849 w 1786245"/>
              <a:gd name="connsiteY10" fmla="*/ 1754975 h 1755178"/>
              <a:gd name="connsiteX11" fmla="*/ 117836 w 1786245"/>
              <a:gd name="connsiteY11" fmla="*/ 1618948 h 1755178"/>
              <a:gd name="connsiteX0" fmla="*/ 231192 w 1786245"/>
              <a:gd name="connsiteY0" fmla="*/ 1678505 h 1739164"/>
              <a:gd name="connsiteX1" fmla="*/ 12038 w 1786245"/>
              <a:gd name="connsiteY1" fmla="*/ 1126842 h 1739164"/>
              <a:gd name="connsiteX2" fmla="*/ 117836 w 1786245"/>
              <a:gd name="connsiteY2" fmla="*/ 764105 h 1739164"/>
              <a:gd name="connsiteX3" fmla="*/ 850868 w 1786245"/>
              <a:gd name="connsiteY3" fmla="*/ 845 h 1739164"/>
              <a:gd name="connsiteX4" fmla="*/ 1644355 w 1786245"/>
              <a:gd name="connsiteY4" fmla="*/ 333354 h 1739164"/>
              <a:gd name="connsiteX5" fmla="*/ 1780382 w 1786245"/>
              <a:gd name="connsiteY5" fmla="*/ 1429123 h 1739164"/>
              <a:gd name="connsiteX6" fmla="*/ 1719925 w 1786245"/>
              <a:gd name="connsiteY6" fmla="*/ 1708733 h 1739164"/>
              <a:gd name="connsiteX7" fmla="*/ 1357188 w 1786245"/>
              <a:gd name="connsiteY7" fmla="*/ 1111728 h 1739164"/>
              <a:gd name="connsiteX8" fmla="*/ 760183 w 1786245"/>
              <a:gd name="connsiteY8" fmla="*/ 983258 h 1739164"/>
              <a:gd name="connsiteX9" fmla="*/ 306762 w 1786245"/>
              <a:gd name="connsiteY9" fmla="*/ 1565149 h 1739164"/>
              <a:gd name="connsiteX10" fmla="*/ 185849 w 1786245"/>
              <a:gd name="connsiteY10" fmla="*/ 1738961 h 1739164"/>
              <a:gd name="connsiteX11" fmla="*/ 117836 w 1786245"/>
              <a:gd name="connsiteY11" fmla="*/ 1602934 h 1739164"/>
              <a:gd name="connsiteX0" fmla="*/ 231192 w 1812938"/>
              <a:gd name="connsiteY0" fmla="*/ 1684134 h 1744793"/>
              <a:gd name="connsiteX1" fmla="*/ 12038 w 1812938"/>
              <a:gd name="connsiteY1" fmla="*/ 1132471 h 1744793"/>
              <a:gd name="connsiteX2" fmla="*/ 117836 w 1812938"/>
              <a:gd name="connsiteY2" fmla="*/ 769734 h 1744793"/>
              <a:gd name="connsiteX3" fmla="*/ 850868 w 1812938"/>
              <a:gd name="connsiteY3" fmla="*/ 6474 h 1744793"/>
              <a:gd name="connsiteX4" fmla="*/ 1281618 w 1812938"/>
              <a:gd name="connsiteY4" fmla="*/ 459896 h 1744793"/>
              <a:gd name="connsiteX5" fmla="*/ 1780382 w 1812938"/>
              <a:gd name="connsiteY5" fmla="*/ 1434752 h 1744793"/>
              <a:gd name="connsiteX6" fmla="*/ 1719925 w 1812938"/>
              <a:gd name="connsiteY6" fmla="*/ 1714362 h 1744793"/>
              <a:gd name="connsiteX7" fmla="*/ 1357188 w 1812938"/>
              <a:gd name="connsiteY7" fmla="*/ 1117357 h 1744793"/>
              <a:gd name="connsiteX8" fmla="*/ 760183 w 1812938"/>
              <a:gd name="connsiteY8" fmla="*/ 988887 h 1744793"/>
              <a:gd name="connsiteX9" fmla="*/ 306762 w 1812938"/>
              <a:gd name="connsiteY9" fmla="*/ 1570778 h 1744793"/>
              <a:gd name="connsiteX10" fmla="*/ 185849 w 1812938"/>
              <a:gd name="connsiteY10" fmla="*/ 1744590 h 1744793"/>
              <a:gd name="connsiteX11" fmla="*/ 117836 w 1812938"/>
              <a:gd name="connsiteY11" fmla="*/ 1608563 h 1744793"/>
              <a:gd name="connsiteX0" fmla="*/ 231192 w 1789550"/>
              <a:gd name="connsiteY0" fmla="*/ 1685025 h 1745684"/>
              <a:gd name="connsiteX1" fmla="*/ 12038 w 1789550"/>
              <a:gd name="connsiteY1" fmla="*/ 1133362 h 1745684"/>
              <a:gd name="connsiteX2" fmla="*/ 117836 w 1789550"/>
              <a:gd name="connsiteY2" fmla="*/ 770625 h 1745684"/>
              <a:gd name="connsiteX3" fmla="*/ 850868 w 1789550"/>
              <a:gd name="connsiteY3" fmla="*/ 7365 h 1745684"/>
              <a:gd name="connsiteX4" fmla="*/ 1599013 w 1789550"/>
              <a:gd name="connsiteY4" fmla="*/ 445673 h 1745684"/>
              <a:gd name="connsiteX5" fmla="*/ 1780382 w 1789550"/>
              <a:gd name="connsiteY5" fmla="*/ 1435643 h 1745684"/>
              <a:gd name="connsiteX6" fmla="*/ 1719925 w 1789550"/>
              <a:gd name="connsiteY6" fmla="*/ 1715253 h 1745684"/>
              <a:gd name="connsiteX7" fmla="*/ 1357188 w 1789550"/>
              <a:gd name="connsiteY7" fmla="*/ 1118248 h 1745684"/>
              <a:gd name="connsiteX8" fmla="*/ 760183 w 1789550"/>
              <a:gd name="connsiteY8" fmla="*/ 989778 h 1745684"/>
              <a:gd name="connsiteX9" fmla="*/ 306762 w 1789550"/>
              <a:gd name="connsiteY9" fmla="*/ 1571669 h 1745684"/>
              <a:gd name="connsiteX10" fmla="*/ 185849 w 1789550"/>
              <a:gd name="connsiteY10" fmla="*/ 1745481 h 1745684"/>
              <a:gd name="connsiteX11" fmla="*/ 117836 w 1789550"/>
              <a:gd name="connsiteY11" fmla="*/ 1609454 h 1745684"/>
              <a:gd name="connsiteX0" fmla="*/ 234829 w 1793187"/>
              <a:gd name="connsiteY0" fmla="*/ 1692433 h 1753092"/>
              <a:gd name="connsiteX1" fmla="*/ 15675 w 1793187"/>
              <a:gd name="connsiteY1" fmla="*/ 1140770 h 1753092"/>
              <a:gd name="connsiteX2" fmla="*/ 121473 w 1793187"/>
              <a:gd name="connsiteY2" fmla="*/ 778033 h 1753092"/>
              <a:gd name="connsiteX3" fmla="*/ 945189 w 1793187"/>
              <a:gd name="connsiteY3" fmla="*/ 7216 h 1753092"/>
              <a:gd name="connsiteX4" fmla="*/ 1602650 w 1793187"/>
              <a:gd name="connsiteY4" fmla="*/ 453081 h 1753092"/>
              <a:gd name="connsiteX5" fmla="*/ 1784019 w 1793187"/>
              <a:gd name="connsiteY5" fmla="*/ 1443051 h 1753092"/>
              <a:gd name="connsiteX6" fmla="*/ 1723562 w 1793187"/>
              <a:gd name="connsiteY6" fmla="*/ 1722661 h 1753092"/>
              <a:gd name="connsiteX7" fmla="*/ 1360825 w 1793187"/>
              <a:gd name="connsiteY7" fmla="*/ 1125656 h 1753092"/>
              <a:gd name="connsiteX8" fmla="*/ 763820 w 1793187"/>
              <a:gd name="connsiteY8" fmla="*/ 997186 h 1753092"/>
              <a:gd name="connsiteX9" fmla="*/ 310399 w 1793187"/>
              <a:gd name="connsiteY9" fmla="*/ 1579077 h 1753092"/>
              <a:gd name="connsiteX10" fmla="*/ 189486 w 1793187"/>
              <a:gd name="connsiteY10" fmla="*/ 1752889 h 1753092"/>
              <a:gd name="connsiteX11" fmla="*/ 121473 w 1793187"/>
              <a:gd name="connsiteY11" fmla="*/ 1616862 h 1753092"/>
              <a:gd name="connsiteX0" fmla="*/ 234829 w 1793187"/>
              <a:gd name="connsiteY0" fmla="*/ 1685223 h 1745882"/>
              <a:gd name="connsiteX1" fmla="*/ 15675 w 1793187"/>
              <a:gd name="connsiteY1" fmla="*/ 1133560 h 1745882"/>
              <a:gd name="connsiteX2" fmla="*/ 121473 w 1793187"/>
              <a:gd name="connsiteY2" fmla="*/ 770823 h 1745882"/>
              <a:gd name="connsiteX3" fmla="*/ 945189 w 1793187"/>
              <a:gd name="connsiteY3" fmla="*/ 6 h 1745882"/>
              <a:gd name="connsiteX4" fmla="*/ 1602650 w 1793187"/>
              <a:gd name="connsiteY4" fmla="*/ 445871 h 1745882"/>
              <a:gd name="connsiteX5" fmla="*/ 1784019 w 1793187"/>
              <a:gd name="connsiteY5" fmla="*/ 1435841 h 1745882"/>
              <a:gd name="connsiteX6" fmla="*/ 1723562 w 1793187"/>
              <a:gd name="connsiteY6" fmla="*/ 1715451 h 1745882"/>
              <a:gd name="connsiteX7" fmla="*/ 1360825 w 1793187"/>
              <a:gd name="connsiteY7" fmla="*/ 1118446 h 1745882"/>
              <a:gd name="connsiteX8" fmla="*/ 763820 w 1793187"/>
              <a:gd name="connsiteY8" fmla="*/ 989976 h 1745882"/>
              <a:gd name="connsiteX9" fmla="*/ 310399 w 1793187"/>
              <a:gd name="connsiteY9" fmla="*/ 1571867 h 1745882"/>
              <a:gd name="connsiteX10" fmla="*/ 189486 w 1793187"/>
              <a:gd name="connsiteY10" fmla="*/ 1745679 h 1745882"/>
              <a:gd name="connsiteX11" fmla="*/ 121473 w 1793187"/>
              <a:gd name="connsiteY11" fmla="*/ 1609652 h 1745882"/>
              <a:gd name="connsiteX0" fmla="*/ 221325 w 1779683"/>
              <a:gd name="connsiteY0" fmla="*/ 1685799 h 1746458"/>
              <a:gd name="connsiteX1" fmla="*/ 2171 w 1779683"/>
              <a:gd name="connsiteY1" fmla="*/ 1134136 h 1746458"/>
              <a:gd name="connsiteX2" fmla="*/ 349794 w 1779683"/>
              <a:gd name="connsiteY2" fmla="*/ 370876 h 1746458"/>
              <a:gd name="connsiteX3" fmla="*/ 931685 w 1779683"/>
              <a:gd name="connsiteY3" fmla="*/ 582 h 1746458"/>
              <a:gd name="connsiteX4" fmla="*/ 1589146 w 1779683"/>
              <a:gd name="connsiteY4" fmla="*/ 446447 h 1746458"/>
              <a:gd name="connsiteX5" fmla="*/ 1770515 w 1779683"/>
              <a:gd name="connsiteY5" fmla="*/ 1436417 h 1746458"/>
              <a:gd name="connsiteX6" fmla="*/ 1710058 w 1779683"/>
              <a:gd name="connsiteY6" fmla="*/ 1716027 h 1746458"/>
              <a:gd name="connsiteX7" fmla="*/ 1347321 w 1779683"/>
              <a:gd name="connsiteY7" fmla="*/ 1119022 h 1746458"/>
              <a:gd name="connsiteX8" fmla="*/ 750316 w 1779683"/>
              <a:gd name="connsiteY8" fmla="*/ 990552 h 1746458"/>
              <a:gd name="connsiteX9" fmla="*/ 296895 w 1779683"/>
              <a:gd name="connsiteY9" fmla="*/ 1572443 h 1746458"/>
              <a:gd name="connsiteX10" fmla="*/ 175982 w 1779683"/>
              <a:gd name="connsiteY10" fmla="*/ 1746255 h 1746458"/>
              <a:gd name="connsiteX11" fmla="*/ 107969 w 1779683"/>
              <a:gd name="connsiteY11" fmla="*/ 1610228 h 1746458"/>
              <a:gd name="connsiteX0" fmla="*/ 221325 w 1779683"/>
              <a:gd name="connsiteY0" fmla="*/ 1685681 h 1746340"/>
              <a:gd name="connsiteX1" fmla="*/ 2171 w 1779683"/>
              <a:gd name="connsiteY1" fmla="*/ 1134018 h 1746340"/>
              <a:gd name="connsiteX2" fmla="*/ 349794 w 1779683"/>
              <a:gd name="connsiteY2" fmla="*/ 370758 h 1746340"/>
              <a:gd name="connsiteX3" fmla="*/ 931685 w 1779683"/>
              <a:gd name="connsiteY3" fmla="*/ 464 h 1746340"/>
              <a:gd name="connsiteX4" fmla="*/ 1589146 w 1779683"/>
              <a:gd name="connsiteY4" fmla="*/ 446329 h 1746340"/>
              <a:gd name="connsiteX5" fmla="*/ 1770515 w 1779683"/>
              <a:gd name="connsiteY5" fmla="*/ 1436299 h 1746340"/>
              <a:gd name="connsiteX6" fmla="*/ 1710058 w 1779683"/>
              <a:gd name="connsiteY6" fmla="*/ 1715909 h 1746340"/>
              <a:gd name="connsiteX7" fmla="*/ 1347321 w 1779683"/>
              <a:gd name="connsiteY7" fmla="*/ 1118904 h 1746340"/>
              <a:gd name="connsiteX8" fmla="*/ 750316 w 1779683"/>
              <a:gd name="connsiteY8" fmla="*/ 990434 h 1746340"/>
              <a:gd name="connsiteX9" fmla="*/ 296895 w 1779683"/>
              <a:gd name="connsiteY9" fmla="*/ 1572325 h 1746340"/>
              <a:gd name="connsiteX10" fmla="*/ 175982 w 1779683"/>
              <a:gd name="connsiteY10" fmla="*/ 1746137 h 1746340"/>
              <a:gd name="connsiteX11" fmla="*/ 107969 w 1779683"/>
              <a:gd name="connsiteY11" fmla="*/ 1610110 h 1746340"/>
              <a:gd name="connsiteX0" fmla="*/ 221325 w 1779683"/>
              <a:gd name="connsiteY0" fmla="*/ 1685656 h 1746315"/>
              <a:gd name="connsiteX1" fmla="*/ 2171 w 1779683"/>
              <a:gd name="connsiteY1" fmla="*/ 1133993 h 1746315"/>
              <a:gd name="connsiteX2" fmla="*/ 349794 w 1779683"/>
              <a:gd name="connsiteY2" fmla="*/ 370733 h 1746315"/>
              <a:gd name="connsiteX3" fmla="*/ 931685 w 1779683"/>
              <a:gd name="connsiteY3" fmla="*/ 439 h 1746315"/>
              <a:gd name="connsiteX4" fmla="*/ 1589146 w 1779683"/>
              <a:gd name="connsiteY4" fmla="*/ 446304 h 1746315"/>
              <a:gd name="connsiteX5" fmla="*/ 1770515 w 1779683"/>
              <a:gd name="connsiteY5" fmla="*/ 1436274 h 1746315"/>
              <a:gd name="connsiteX6" fmla="*/ 1710058 w 1779683"/>
              <a:gd name="connsiteY6" fmla="*/ 1715884 h 1746315"/>
              <a:gd name="connsiteX7" fmla="*/ 1347321 w 1779683"/>
              <a:gd name="connsiteY7" fmla="*/ 1118879 h 1746315"/>
              <a:gd name="connsiteX8" fmla="*/ 750316 w 1779683"/>
              <a:gd name="connsiteY8" fmla="*/ 990409 h 1746315"/>
              <a:gd name="connsiteX9" fmla="*/ 296895 w 1779683"/>
              <a:gd name="connsiteY9" fmla="*/ 1572300 h 1746315"/>
              <a:gd name="connsiteX10" fmla="*/ 175982 w 1779683"/>
              <a:gd name="connsiteY10" fmla="*/ 1746112 h 1746315"/>
              <a:gd name="connsiteX11" fmla="*/ 107969 w 1779683"/>
              <a:gd name="connsiteY11" fmla="*/ 1610085 h 1746315"/>
              <a:gd name="connsiteX0" fmla="*/ 113356 w 1671714"/>
              <a:gd name="connsiteY0" fmla="*/ 1685694 h 1746353"/>
              <a:gd name="connsiteX1" fmla="*/ 211597 w 1671714"/>
              <a:gd name="connsiteY1" fmla="*/ 861978 h 1746353"/>
              <a:gd name="connsiteX2" fmla="*/ 241825 w 1671714"/>
              <a:gd name="connsiteY2" fmla="*/ 370771 h 1746353"/>
              <a:gd name="connsiteX3" fmla="*/ 823716 w 1671714"/>
              <a:gd name="connsiteY3" fmla="*/ 477 h 1746353"/>
              <a:gd name="connsiteX4" fmla="*/ 1481177 w 1671714"/>
              <a:gd name="connsiteY4" fmla="*/ 446342 h 1746353"/>
              <a:gd name="connsiteX5" fmla="*/ 1662546 w 1671714"/>
              <a:gd name="connsiteY5" fmla="*/ 1436312 h 1746353"/>
              <a:gd name="connsiteX6" fmla="*/ 1602089 w 1671714"/>
              <a:gd name="connsiteY6" fmla="*/ 1715922 h 1746353"/>
              <a:gd name="connsiteX7" fmla="*/ 1239352 w 1671714"/>
              <a:gd name="connsiteY7" fmla="*/ 1118917 h 1746353"/>
              <a:gd name="connsiteX8" fmla="*/ 642347 w 1671714"/>
              <a:gd name="connsiteY8" fmla="*/ 990447 h 1746353"/>
              <a:gd name="connsiteX9" fmla="*/ 188926 w 1671714"/>
              <a:gd name="connsiteY9" fmla="*/ 1572338 h 1746353"/>
              <a:gd name="connsiteX10" fmla="*/ 68013 w 1671714"/>
              <a:gd name="connsiteY10" fmla="*/ 1746150 h 1746353"/>
              <a:gd name="connsiteX11" fmla="*/ 0 w 1671714"/>
              <a:gd name="connsiteY11" fmla="*/ 1610123 h 1746353"/>
              <a:gd name="connsiteX0" fmla="*/ 113356 w 1671714"/>
              <a:gd name="connsiteY0" fmla="*/ 1685712 h 1746371"/>
              <a:gd name="connsiteX1" fmla="*/ 37785 w 1671714"/>
              <a:gd name="connsiteY1" fmla="*/ 914895 h 1746371"/>
              <a:gd name="connsiteX2" fmla="*/ 241825 w 1671714"/>
              <a:gd name="connsiteY2" fmla="*/ 370789 h 1746371"/>
              <a:gd name="connsiteX3" fmla="*/ 823716 w 1671714"/>
              <a:gd name="connsiteY3" fmla="*/ 495 h 1746371"/>
              <a:gd name="connsiteX4" fmla="*/ 1481177 w 1671714"/>
              <a:gd name="connsiteY4" fmla="*/ 446360 h 1746371"/>
              <a:gd name="connsiteX5" fmla="*/ 1662546 w 1671714"/>
              <a:gd name="connsiteY5" fmla="*/ 1436330 h 1746371"/>
              <a:gd name="connsiteX6" fmla="*/ 1602089 w 1671714"/>
              <a:gd name="connsiteY6" fmla="*/ 1715940 h 1746371"/>
              <a:gd name="connsiteX7" fmla="*/ 1239352 w 1671714"/>
              <a:gd name="connsiteY7" fmla="*/ 1118935 h 1746371"/>
              <a:gd name="connsiteX8" fmla="*/ 642347 w 1671714"/>
              <a:gd name="connsiteY8" fmla="*/ 990465 h 1746371"/>
              <a:gd name="connsiteX9" fmla="*/ 188926 w 1671714"/>
              <a:gd name="connsiteY9" fmla="*/ 1572356 h 1746371"/>
              <a:gd name="connsiteX10" fmla="*/ 68013 w 1671714"/>
              <a:gd name="connsiteY10" fmla="*/ 1746168 h 1746371"/>
              <a:gd name="connsiteX11" fmla="*/ 0 w 1671714"/>
              <a:gd name="connsiteY11" fmla="*/ 1610141 h 1746371"/>
              <a:gd name="connsiteX0" fmla="*/ 113356 w 1671714"/>
              <a:gd name="connsiteY0" fmla="*/ 1685741 h 1746400"/>
              <a:gd name="connsiteX1" fmla="*/ 30228 w 1671714"/>
              <a:gd name="connsiteY1" fmla="*/ 998051 h 1746400"/>
              <a:gd name="connsiteX2" fmla="*/ 241825 w 1671714"/>
              <a:gd name="connsiteY2" fmla="*/ 370818 h 1746400"/>
              <a:gd name="connsiteX3" fmla="*/ 823716 w 1671714"/>
              <a:gd name="connsiteY3" fmla="*/ 524 h 1746400"/>
              <a:gd name="connsiteX4" fmla="*/ 1481177 w 1671714"/>
              <a:gd name="connsiteY4" fmla="*/ 446389 h 1746400"/>
              <a:gd name="connsiteX5" fmla="*/ 1662546 w 1671714"/>
              <a:gd name="connsiteY5" fmla="*/ 1436359 h 1746400"/>
              <a:gd name="connsiteX6" fmla="*/ 1602089 w 1671714"/>
              <a:gd name="connsiteY6" fmla="*/ 1715969 h 1746400"/>
              <a:gd name="connsiteX7" fmla="*/ 1239352 w 1671714"/>
              <a:gd name="connsiteY7" fmla="*/ 1118964 h 1746400"/>
              <a:gd name="connsiteX8" fmla="*/ 642347 w 1671714"/>
              <a:gd name="connsiteY8" fmla="*/ 990494 h 1746400"/>
              <a:gd name="connsiteX9" fmla="*/ 188926 w 1671714"/>
              <a:gd name="connsiteY9" fmla="*/ 1572385 h 1746400"/>
              <a:gd name="connsiteX10" fmla="*/ 68013 w 1671714"/>
              <a:gd name="connsiteY10" fmla="*/ 1746197 h 1746400"/>
              <a:gd name="connsiteX11" fmla="*/ 0 w 1671714"/>
              <a:gd name="connsiteY11" fmla="*/ 1610170 h 1746400"/>
              <a:gd name="connsiteX0" fmla="*/ 113356 w 1671714"/>
              <a:gd name="connsiteY0" fmla="*/ 1685741 h 1746400"/>
              <a:gd name="connsiteX1" fmla="*/ 30228 w 1671714"/>
              <a:gd name="connsiteY1" fmla="*/ 998051 h 1746400"/>
              <a:gd name="connsiteX2" fmla="*/ 241825 w 1671714"/>
              <a:gd name="connsiteY2" fmla="*/ 370818 h 1746400"/>
              <a:gd name="connsiteX3" fmla="*/ 823716 w 1671714"/>
              <a:gd name="connsiteY3" fmla="*/ 524 h 1746400"/>
              <a:gd name="connsiteX4" fmla="*/ 1481177 w 1671714"/>
              <a:gd name="connsiteY4" fmla="*/ 446389 h 1746400"/>
              <a:gd name="connsiteX5" fmla="*/ 1662546 w 1671714"/>
              <a:gd name="connsiteY5" fmla="*/ 1436359 h 1746400"/>
              <a:gd name="connsiteX6" fmla="*/ 1602089 w 1671714"/>
              <a:gd name="connsiteY6" fmla="*/ 1715969 h 1746400"/>
              <a:gd name="connsiteX7" fmla="*/ 1239352 w 1671714"/>
              <a:gd name="connsiteY7" fmla="*/ 1118964 h 1746400"/>
              <a:gd name="connsiteX8" fmla="*/ 636668 w 1671714"/>
              <a:gd name="connsiteY8" fmla="*/ 905301 h 1746400"/>
              <a:gd name="connsiteX9" fmla="*/ 188926 w 1671714"/>
              <a:gd name="connsiteY9" fmla="*/ 1572385 h 1746400"/>
              <a:gd name="connsiteX10" fmla="*/ 68013 w 1671714"/>
              <a:gd name="connsiteY10" fmla="*/ 1746197 h 1746400"/>
              <a:gd name="connsiteX11" fmla="*/ 0 w 1671714"/>
              <a:gd name="connsiteY11" fmla="*/ 1610170 h 1746400"/>
              <a:gd name="connsiteX0" fmla="*/ 113356 w 1671545"/>
              <a:gd name="connsiteY0" fmla="*/ 1685741 h 1746400"/>
              <a:gd name="connsiteX1" fmla="*/ 30228 w 1671545"/>
              <a:gd name="connsiteY1" fmla="*/ 998051 h 1746400"/>
              <a:gd name="connsiteX2" fmla="*/ 241825 w 1671545"/>
              <a:gd name="connsiteY2" fmla="*/ 370818 h 1746400"/>
              <a:gd name="connsiteX3" fmla="*/ 823716 w 1671545"/>
              <a:gd name="connsiteY3" fmla="*/ 524 h 1746400"/>
              <a:gd name="connsiteX4" fmla="*/ 1481177 w 1671545"/>
              <a:gd name="connsiteY4" fmla="*/ 446389 h 1746400"/>
              <a:gd name="connsiteX5" fmla="*/ 1662546 w 1671545"/>
              <a:gd name="connsiteY5" fmla="*/ 1436359 h 1746400"/>
              <a:gd name="connsiteX6" fmla="*/ 1602089 w 1671545"/>
              <a:gd name="connsiteY6" fmla="*/ 1715969 h 1746400"/>
              <a:gd name="connsiteX7" fmla="*/ 1245031 w 1671545"/>
              <a:gd name="connsiteY7" fmla="*/ 1090567 h 1746400"/>
              <a:gd name="connsiteX8" fmla="*/ 636668 w 1671545"/>
              <a:gd name="connsiteY8" fmla="*/ 905301 h 1746400"/>
              <a:gd name="connsiteX9" fmla="*/ 188926 w 1671545"/>
              <a:gd name="connsiteY9" fmla="*/ 1572385 h 1746400"/>
              <a:gd name="connsiteX10" fmla="*/ 68013 w 1671545"/>
              <a:gd name="connsiteY10" fmla="*/ 1746197 h 1746400"/>
              <a:gd name="connsiteX11" fmla="*/ 0 w 1671545"/>
              <a:gd name="connsiteY11" fmla="*/ 1610170 h 1746400"/>
              <a:gd name="connsiteX0" fmla="*/ 113356 w 1671219"/>
              <a:gd name="connsiteY0" fmla="*/ 1685741 h 1746400"/>
              <a:gd name="connsiteX1" fmla="*/ 30228 w 1671219"/>
              <a:gd name="connsiteY1" fmla="*/ 998051 h 1746400"/>
              <a:gd name="connsiteX2" fmla="*/ 241825 w 1671219"/>
              <a:gd name="connsiteY2" fmla="*/ 370818 h 1746400"/>
              <a:gd name="connsiteX3" fmla="*/ 823716 w 1671219"/>
              <a:gd name="connsiteY3" fmla="*/ 524 h 1746400"/>
              <a:gd name="connsiteX4" fmla="*/ 1481177 w 1671219"/>
              <a:gd name="connsiteY4" fmla="*/ 446389 h 1746400"/>
              <a:gd name="connsiteX5" fmla="*/ 1662546 w 1671219"/>
              <a:gd name="connsiteY5" fmla="*/ 1436359 h 1746400"/>
              <a:gd name="connsiteX6" fmla="*/ 1602089 w 1671219"/>
              <a:gd name="connsiteY6" fmla="*/ 1715969 h 1746400"/>
              <a:gd name="connsiteX7" fmla="*/ 1256390 w 1671219"/>
              <a:gd name="connsiteY7" fmla="*/ 1039452 h 1746400"/>
              <a:gd name="connsiteX8" fmla="*/ 636668 w 1671219"/>
              <a:gd name="connsiteY8" fmla="*/ 905301 h 1746400"/>
              <a:gd name="connsiteX9" fmla="*/ 188926 w 1671219"/>
              <a:gd name="connsiteY9" fmla="*/ 1572385 h 1746400"/>
              <a:gd name="connsiteX10" fmla="*/ 68013 w 1671219"/>
              <a:gd name="connsiteY10" fmla="*/ 1746197 h 1746400"/>
              <a:gd name="connsiteX11" fmla="*/ 0 w 1671219"/>
              <a:gd name="connsiteY11" fmla="*/ 1610170 h 1746400"/>
              <a:gd name="connsiteX0" fmla="*/ 113356 w 1672804"/>
              <a:gd name="connsiteY0" fmla="*/ 1685741 h 1746400"/>
              <a:gd name="connsiteX1" fmla="*/ 30228 w 1672804"/>
              <a:gd name="connsiteY1" fmla="*/ 998051 h 1746400"/>
              <a:gd name="connsiteX2" fmla="*/ 241825 w 1672804"/>
              <a:gd name="connsiteY2" fmla="*/ 370818 h 1746400"/>
              <a:gd name="connsiteX3" fmla="*/ 823716 w 1672804"/>
              <a:gd name="connsiteY3" fmla="*/ 524 h 1746400"/>
              <a:gd name="connsiteX4" fmla="*/ 1481177 w 1672804"/>
              <a:gd name="connsiteY4" fmla="*/ 446389 h 1746400"/>
              <a:gd name="connsiteX5" fmla="*/ 1662546 w 1672804"/>
              <a:gd name="connsiteY5" fmla="*/ 1436359 h 1746400"/>
              <a:gd name="connsiteX6" fmla="*/ 1602089 w 1672804"/>
              <a:gd name="connsiteY6" fmla="*/ 1715969 h 1746400"/>
              <a:gd name="connsiteX7" fmla="*/ 1205275 w 1672804"/>
              <a:gd name="connsiteY7" fmla="*/ 1079209 h 1746400"/>
              <a:gd name="connsiteX8" fmla="*/ 636668 w 1672804"/>
              <a:gd name="connsiteY8" fmla="*/ 905301 h 1746400"/>
              <a:gd name="connsiteX9" fmla="*/ 188926 w 1672804"/>
              <a:gd name="connsiteY9" fmla="*/ 1572385 h 1746400"/>
              <a:gd name="connsiteX10" fmla="*/ 68013 w 1672804"/>
              <a:gd name="connsiteY10" fmla="*/ 1746197 h 1746400"/>
              <a:gd name="connsiteX11" fmla="*/ 0 w 1672804"/>
              <a:gd name="connsiteY11" fmla="*/ 1610170 h 1746400"/>
              <a:gd name="connsiteX0" fmla="*/ 113356 w 1672804"/>
              <a:gd name="connsiteY0" fmla="*/ 1685741 h 1746400"/>
              <a:gd name="connsiteX1" fmla="*/ 30228 w 1672804"/>
              <a:gd name="connsiteY1" fmla="*/ 998051 h 1746400"/>
              <a:gd name="connsiteX2" fmla="*/ 241825 w 1672804"/>
              <a:gd name="connsiteY2" fmla="*/ 370818 h 1746400"/>
              <a:gd name="connsiteX3" fmla="*/ 823716 w 1672804"/>
              <a:gd name="connsiteY3" fmla="*/ 524 h 1746400"/>
              <a:gd name="connsiteX4" fmla="*/ 1481177 w 1672804"/>
              <a:gd name="connsiteY4" fmla="*/ 446389 h 1746400"/>
              <a:gd name="connsiteX5" fmla="*/ 1662546 w 1672804"/>
              <a:gd name="connsiteY5" fmla="*/ 1436359 h 1746400"/>
              <a:gd name="connsiteX6" fmla="*/ 1602089 w 1672804"/>
              <a:gd name="connsiteY6" fmla="*/ 1715969 h 1746400"/>
              <a:gd name="connsiteX7" fmla="*/ 1205275 w 1672804"/>
              <a:gd name="connsiteY7" fmla="*/ 1079209 h 1746400"/>
              <a:gd name="connsiteX8" fmla="*/ 636668 w 1672804"/>
              <a:gd name="connsiteY8" fmla="*/ 905301 h 1746400"/>
              <a:gd name="connsiteX9" fmla="*/ 188926 w 1672804"/>
              <a:gd name="connsiteY9" fmla="*/ 1572385 h 1746400"/>
              <a:gd name="connsiteX10" fmla="*/ 68013 w 1672804"/>
              <a:gd name="connsiteY10" fmla="*/ 1746197 h 1746400"/>
              <a:gd name="connsiteX11" fmla="*/ 0 w 1672804"/>
              <a:gd name="connsiteY11" fmla="*/ 1610170 h 1746400"/>
              <a:gd name="connsiteX0" fmla="*/ 113356 w 1671714"/>
              <a:gd name="connsiteY0" fmla="*/ 1685741 h 1768117"/>
              <a:gd name="connsiteX1" fmla="*/ 30228 w 1671714"/>
              <a:gd name="connsiteY1" fmla="*/ 998051 h 1768117"/>
              <a:gd name="connsiteX2" fmla="*/ 241825 w 1671714"/>
              <a:gd name="connsiteY2" fmla="*/ 370818 h 1768117"/>
              <a:gd name="connsiteX3" fmla="*/ 823716 w 1671714"/>
              <a:gd name="connsiteY3" fmla="*/ 524 h 1768117"/>
              <a:gd name="connsiteX4" fmla="*/ 1481177 w 1671714"/>
              <a:gd name="connsiteY4" fmla="*/ 446389 h 1768117"/>
              <a:gd name="connsiteX5" fmla="*/ 1662546 w 1671714"/>
              <a:gd name="connsiteY5" fmla="*/ 1436359 h 1768117"/>
              <a:gd name="connsiteX6" fmla="*/ 1602089 w 1671714"/>
              <a:gd name="connsiteY6" fmla="*/ 1715969 h 1768117"/>
              <a:gd name="connsiteX7" fmla="*/ 1205275 w 1671714"/>
              <a:gd name="connsiteY7" fmla="*/ 1079209 h 1768117"/>
              <a:gd name="connsiteX8" fmla="*/ 636668 w 1671714"/>
              <a:gd name="connsiteY8" fmla="*/ 905301 h 1768117"/>
              <a:gd name="connsiteX9" fmla="*/ 188926 w 1671714"/>
              <a:gd name="connsiteY9" fmla="*/ 1572385 h 1768117"/>
              <a:gd name="connsiteX10" fmla="*/ 68013 w 1671714"/>
              <a:gd name="connsiteY10" fmla="*/ 1746197 h 1768117"/>
              <a:gd name="connsiteX11" fmla="*/ 0 w 1671714"/>
              <a:gd name="connsiteY11" fmla="*/ 1610170 h 1768117"/>
              <a:gd name="connsiteX0" fmla="*/ 113356 w 1671714"/>
              <a:gd name="connsiteY0" fmla="*/ 1685741 h 1775165"/>
              <a:gd name="connsiteX1" fmla="*/ 30228 w 1671714"/>
              <a:gd name="connsiteY1" fmla="*/ 998051 h 1775165"/>
              <a:gd name="connsiteX2" fmla="*/ 241825 w 1671714"/>
              <a:gd name="connsiteY2" fmla="*/ 370818 h 1775165"/>
              <a:gd name="connsiteX3" fmla="*/ 823716 w 1671714"/>
              <a:gd name="connsiteY3" fmla="*/ 524 h 1775165"/>
              <a:gd name="connsiteX4" fmla="*/ 1481177 w 1671714"/>
              <a:gd name="connsiteY4" fmla="*/ 446389 h 1775165"/>
              <a:gd name="connsiteX5" fmla="*/ 1662546 w 1671714"/>
              <a:gd name="connsiteY5" fmla="*/ 1436359 h 1775165"/>
              <a:gd name="connsiteX6" fmla="*/ 1602089 w 1671714"/>
              <a:gd name="connsiteY6" fmla="*/ 1715969 h 1775165"/>
              <a:gd name="connsiteX7" fmla="*/ 1205275 w 1671714"/>
              <a:gd name="connsiteY7" fmla="*/ 1079209 h 1775165"/>
              <a:gd name="connsiteX8" fmla="*/ 636668 w 1671714"/>
              <a:gd name="connsiteY8" fmla="*/ 905301 h 1775165"/>
              <a:gd name="connsiteX9" fmla="*/ 188926 w 1671714"/>
              <a:gd name="connsiteY9" fmla="*/ 1572385 h 1775165"/>
              <a:gd name="connsiteX10" fmla="*/ 68013 w 1671714"/>
              <a:gd name="connsiteY10" fmla="*/ 1746197 h 1775165"/>
              <a:gd name="connsiteX11" fmla="*/ 0 w 1671714"/>
              <a:gd name="connsiteY11" fmla="*/ 1610170 h 1775165"/>
              <a:gd name="connsiteX0" fmla="*/ 113356 w 1663413"/>
              <a:gd name="connsiteY0" fmla="*/ 1685741 h 1784315"/>
              <a:gd name="connsiteX1" fmla="*/ 30228 w 1663413"/>
              <a:gd name="connsiteY1" fmla="*/ 998051 h 1784315"/>
              <a:gd name="connsiteX2" fmla="*/ 241825 w 1663413"/>
              <a:gd name="connsiteY2" fmla="*/ 370818 h 1784315"/>
              <a:gd name="connsiteX3" fmla="*/ 823716 w 1663413"/>
              <a:gd name="connsiteY3" fmla="*/ 524 h 1784315"/>
              <a:gd name="connsiteX4" fmla="*/ 1481177 w 1663413"/>
              <a:gd name="connsiteY4" fmla="*/ 446389 h 1784315"/>
              <a:gd name="connsiteX5" fmla="*/ 1662546 w 1663413"/>
              <a:gd name="connsiteY5" fmla="*/ 1436359 h 1784315"/>
              <a:gd name="connsiteX6" fmla="*/ 1602089 w 1663413"/>
              <a:gd name="connsiteY6" fmla="*/ 1715969 h 1784315"/>
              <a:gd name="connsiteX7" fmla="*/ 1205275 w 1663413"/>
              <a:gd name="connsiteY7" fmla="*/ 1079209 h 1784315"/>
              <a:gd name="connsiteX8" fmla="*/ 636668 w 1663413"/>
              <a:gd name="connsiteY8" fmla="*/ 905301 h 1784315"/>
              <a:gd name="connsiteX9" fmla="*/ 188926 w 1663413"/>
              <a:gd name="connsiteY9" fmla="*/ 1572385 h 1784315"/>
              <a:gd name="connsiteX10" fmla="*/ 68013 w 1663413"/>
              <a:gd name="connsiteY10" fmla="*/ 1746197 h 1784315"/>
              <a:gd name="connsiteX11" fmla="*/ 0 w 1663413"/>
              <a:gd name="connsiteY11" fmla="*/ 1610170 h 1784315"/>
              <a:gd name="connsiteX0" fmla="*/ 113356 w 1670055"/>
              <a:gd name="connsiteY0" fmla="*/ 1686079 h 1775010"/>
              <a:gd name="connsiteX1" fmla="*/ 30228 w 1670055"/>
              <a:gd name="connsiteY1" fmla="*/ 998389 h 1775010"/>
              <a:gd name="connsiteX2" fmla="*/ 241825 w 1670055"/>
              <a:gd name="connsiteY2" fmla="*/ 371156 h 1775010"/>
              <a:gd name="connsiteX3" fmla="*/ 823716 w 1670055"/>
              <a:gd name="connsiteY3" fmla="*/ 862 h 1775010"/>
              <a:gd name="connsiteX4" fmla="*/ 1503895 w 1670055"/>
              <a:gd name="connsiteY4" fmla="*/ 469445 h 1775010"/>
              <a:gd name="connsiteX5" fmla="*/ 1662546 w 1670055"/>
              <a:gd name="connsiteY5" fmla="*/ 1436697 h 1775010"/>
              <a:gd name="connsiteX6" fmla="*/ 1602089 w 1670055"/>
              <a:gd name="connsiteY6" fmla="*/ 1716307 h 1775010"/>
              <a:gd name="connsiteX7" fmla="*/ 1205275 w 1670055"/>
              <a:gd name="connsiteY7" fmla="*/ 1079547 h 1775010"/>
              <a:gd name="connsiteX8" fmla="*/ 636668 w 1670055"/>
              <a:gd name="connsiteY8" fmla="*/ 905639 h 1775010"/>
              <a:gd name="connsiteX9" fmla="*/ 188926 w 1670055"/>
              <a:gd name="connsiteY9" fmla="*/ 1572723 h 1775010"/>
              <a:gd name="connsiteX10" fmla="*/ 68013 w 1670055"/>
              <a:gd name="connsiteY10" fmla="*/ 1746535 h 1775010"/>
              <a:gd name="connsiteX11" fmla="*/ 0 w 1670055"/>
              <a:gd name="connsiteY11" fmla="*/ 1610508 h 1775010"/>
              <a:gd name="connsiteX0" fmla="*/ 113356 w 1670055"/>
              <a:gd name="connsiteY0" fmla="*/ 1680419 h 1769350"/>
              <a:gd name="connsiteX1" fmla="*/ 30228 w 1670055"/>
              <a:gd name="connsiteY1" fmla="*/ 992729 h 1769350"/>
              <a:gd name="connsiteX2" fmla="*/ 241825 w 1670055"/>
              <a:gd name="connsiteY2" fmla="*/ 365496 h 1769350"/>
              <a:gd name="connsiteX3" fmla="*/ 874832 w 1670055"/>
              <a:gd name="connsiteY3" fmla="*/ 881 h 1769350"/>
              <a:gd name="connsiteX4" fmla="*/ 1503895 w 1670055"/>
              <a:gd name="connsiteY4" fmla="*/ 463785 h 1769350"/>
              <a:gd name="connsiteX5" fmla="*/ 1662546 w 1670055"/>
              <a:gd name="connsiteY5" fmla="*/ 1431037 h 1769350"/>
              <a:gd name="connsiteX6" fmla="*/ 1602089 w 1670055"/>
              <a:gd name="connsiteY6" fmla="*/ 1710647 h 1769350"/>
              <a:gd name="connsiteX7" fmla="*/ 1205275 w 1670055"/>
              <a:gd name="connsiteY7" fmla="*/ 1073887 h 1769350"/>
              <a:gd name="connsiteX8" fmla="*/ 636668 w 1670055"/>
              <a:gd name="connsiteY8" fmla="*/ 899979 h 1769350"/>
              <a:gd name="connsiteX9" fmla="*/ 188926 w 1670055"/>
              <a:gd name="connsiteY9" fmla="*/ 1567063 h 1769350"/>
              <a:gd name="connsiteX10" fmla="*/ 68013 w 1670055"/>
              <a:gd name="connsiteY10" fmla="*/ 1740875 h 1769350"/>
              <a:gd name="connsiteX11" fmla="*/ 0 w 1670055"/>
              <a:gd name="connsiteY11" fmla="*/ 1604848 h 1769350"/>
              <a:gd name="connsiteX0" fmla="*/ 113356 w 1670055"/>
              <a:gd name="connsiteY0" fmla="*/ 1679629 h 1768560"/>
              <a:gd name="connsiteX1" fmla="*/ 30228 w 1670055"/>
              <a:gd name="connsiteY1" fmla="*/ 991939 h 1768560"/>
              <a:gd name="connsiteX2" fmla="*/ 241825 w 1670055"/>
              <a:gd name="connsiteY2" fmla="*/ 364706 h 1768560"/>
              <a:gd name="connsiteX3" fmla="*/ 874832 w 1670055"/>
              <a:gd name="connsiteY3" fmla="*/ 91 h 1768560"/>
              <a:gd name="connsiteX4" fmla="*/ 1503895 w 1670055"/>
              <a:gd name="connsiteY4" fmla="*/ 462995 h 1768560"/>
              <a:gd name="connsiteX5" fmla="*/ 1662546 w 1670055"/>
              <a:gd name="connsiteY5" fmla="*/ 1430247 h 1768560"/>
              <a:gd name="connsiteX6" fmla="*/ 1602089 w 1670055"/>
              <a:gd name="connsiteY6" fmla="*/ 1709857 h 1768560"/>
              <a:gd name="connsiteX7" fmla="*/ 1205275 w 1670055"/>
              <a:gd name="connsiteY7" fmla="*/ 1073097 h 1768560"/>
              <a:gd name="connsiteX8" fmla="*/ 636668 w 1670055"/>
              <a:gd name="connsiteY8" fmla="*/ 899189 h 1768560"/>
              <a:gd name="connsiteX9" fmla="*/ 188926 w 1670055"/>
              <a:gd name="connsiteY9" fmla="*/ 1566273 h 1768560"/>
              <a:gd name="connsiteX10" fmla="*/ 68013 w 1670055"/>
              <a:gd name="connsiteY10" fmla="*/ 1740085 h 1768560"/>
              <a:gd name="connsiteX11" fmla="*/ 0 w 1670055"/>
              <a:gd name="connsiteY11" fmla="*/ 1604058 h 1768560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36668 w 1670055"/>
              <a:gd name="connsiteY8" fmla="*/ 899100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65066 w 1670055"/>
              <a:gd name="connsiteY8" fmla="*/ 972933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65066 w 1670055"/>
              <a:gd name="connsiteY8" fmla="*/ 972933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10" fmla="*/ 47969 w 1650011"/>
              <a:gd name="connsiteY10" fmla="*/ 1739996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10" fmla="*/ 93312 w 1650011"/>
              <a:gd name="connsiteY10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66389"/>
              <a:gd name="connsiteY0" fmla="*/ 1679540 h 1714635"/>
              <a:gd name="connsiteX1" fmla="*/ 11520 w 1666389"/>
              <a:gd name="connsiteY1" fmla="*/ 991850 h 1714635"/>
              <a:gd name="connsiteX2" fmla="*/ 223117 w 1666389"/>
              <a:gd name="connsiteY2" fmla="*/ 364617 h 1714635"/>
              <a:gd name="connsiteX3" fmla="*/ 856124 w 1666389"/>
              <a:gd name="connsiteY3" fmla="*/ 2 h 1714635"/>
              <a:gd name="connsiteX4" fmla="*/ 1485187 w 1666389"/>
              <a:gd name="connsiteY4" fmla="*/ 462906 h 1714635"/>
              <a:gd name="connsiteX5" fmla="*/ 1660388 w 1666389"/>
              <a:gd name="connsiteY5" fmla="*/ 1318444 h 1714635"/>
              <a:gd name="connsiteX6" fmla="*/ 1583381 w 1666389"/>
              <a:gd name="connsiteY6" fmla="*/ 1709768 h 1714635"/>
              <a:gd name="connsiteX7" fmla="*/ 1186567 w 1666389"/>
              <a:gd name="connsiteY7" fmla="*/ 1073008 h 1714635"/>
              <a:gd name="connsiteX8" fmla="*/ 646358 w 1666389"/>
              <a:gd name="connsiteY8" fmla="*/ 972933 h 1714635"/>
              <a:gd name="connsiteX9" fmla="*/ 94648 w 1666389"/>
              <a:gd name="connsiteY9" fmla="*/ 1679540 h 17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389" h="1714635">
                <a:moveTo>
                  <a:pt x="94648" y="1679540"/>
                </a:moveTo>
                <a:cubicBezTo>
                  <a:pt x="-11158" y="1682693"/>
                  <a:pt x="-9892" y="1211004"/>
                  <a:pt x="11520" y="991850"/>
                </a:cubicBezTo>
                <a:cubicBezTo>
                  <a:pt x="32932" y="772696"/>
                  <a:pt x="82350" y="529925"/>
                  <a:pt x="223117" y="364617"/>
                </a:cubicBezTo>
                <a:cubicBezTo>
                  <a:pt x="363884" y="199309"/>
                  <a:pt x="532189" y="659"/>
                  <a:pt x="856124" y="2"/>
                </a:cubicBezTo>
                <a:cubicBezTo>
                  <a:pt x="1180059" y="-655"/>
                  <a:pt x="1351143" y="243166"/>
                  <a:pt x="1485187" y="462906"/>
                </a:cubicBezTo>
                <a:cubicBezTo>
                  <a:pt x="1619231" y="682646"/>
                  <a:pt x="1644022" y="1110634"/>
                  <a:pt x="1660388" y="1318444"/>
                </a:cubicBezTo>
                <a:cubicBezTo>
                  <a:pt x="1676754" y="1526254"/>
                  <a:pt x="1662351" y="1750674"/>
                  <a:pt x="1583381" y="1709768"/>
                </a:cubicBezTo>
                <a:cubicBezTo>
                  <a:pt x="1504411" y="1668862"/>
                  <a:pt x="1342738" y="1195814"/>
                  <a:pt x="1186567" y="1073008"/>
                </a:cubicBezTo>
                <a:cubicBezTo>
                  <a:pt x="1030396" y="950202"/>
                  <a:pt x="844148" y="919135"/>
                  <a:pt x="646358" y="972933"/>
                </a:cubicBezTo>
                <a:cubicBezTo>
                  <a:pt x="464372" y="1074022"/>
                  <a:pt x="113565" y="1676387"/>
                  <a:pt x="94648" y="1679540"/>
                </a:cubicBezTo>
                <a:close/>
              </a:path>
            </a:pathLst>
          </a:custGeom>
          <a:solidFill>
            <a:srgbClr val="548235">
              <a:alpha val="85098"/>
            </a:srgb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33" name="Rectangle 32"/>
          <p:cNvSpPr/>
          <p:nvPr/>
        </p:nvSpPr>
        <p:spPr>
          <a:xfrm>
            <a:off x="5472358" y="3661119"/>
            <a:ext cx="2895600" cy="629000"/>
          </a:xfrm>
          <a:prstGeom prst="rect">
            <a:avLst/>
          </a:prstGeom>
          <a:solidFill>
            <a:srgbClr val="05101B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chemeClr val="bg2">
                    <a:lumMod val="20000"/>
                    <a:lumOff val="80000"/>
                  </a:schemeClr>
                </a:solidFill>
                <a:cs typeface="News Gothic MT"/>
              </a:rPr>
              <a:t>Transform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2358" y="2484073"/>
            <a:ext cx="2895600" cy="629000"/>
          </a:xfrm>
          <a:prstGeom prst="rect">
            <a:avLst/>
          </a:prstGeom>
          <a:solidFill>
            <a:srgbClr val="05101B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chemeClr val="bg2">
                    <a:lumMod val="20000"/>
                    <a:lumOff val="80000"/>
                  </a:schemeClr>
                </a:solidFill>
                <a:cs typeface="News Gothic MT"/>
              </a:rPr>
              <a:t>Transform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980783" y="3975619"/>
            <a:ext cx="1491575" cy="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367958" y="3975619"/>
            <a:ext cx="1013109" cy="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44887" y="3661119"/>
            <a:ext cx="1843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ea typeface="News Gothic MT" charset="0"/>
                <a:cs typeface="News Gothic MT" charset="0"/>
              </a:rPr>
              <a:t>Fragment 2</a:t>
            </a:r>
          </a:p>
        </p:txBody>
      </p:sp>
      <p:sp>
        <p:nvSpPr>
          <p:cNvPr id="38" name="Freeform 37"/>
          <p:cNvSpPr/>
          <p:nvPr/>
        </p:nvSpPr>
        <p:spPr>
          <a:xfrm rot="10800000">
            <a:off x="9400480" y="4740073"/>
            <a:ext cx="1527677" cy="1571907"/>
          </a:xfrm>
          <a:custGeom>
            <a:avLst/>
            <a:gdLst>
              <a:gd name="connsiteX0" fmla="*/ 225104 w 1784952"/>
              <a:gd name="connsiteY0" fmla="*/ 1483618 h 1544277"/>
              <a:gd name="connsiteX1" fmla="*/ 5950 w 1784952"/>
              <a:gd name="connsiteY1" fmla="*/ 931955 h 1544277"/>
              <a:gd name="connsiteX2" fmla="*/ 96634 w 1784952"/>
              <a:gd name="connsiteY2" fmla="*/ 916841 h 1544277"/>
              <a:gd name="connsiteX3" fmla="*/ 451814 w 1784952"/>
              <a:gd name="connsiteY3" fmla="*/ 100682 h 1544277"/>
              <a:gd name="connsiteX4" fmla="*/ 1638267 w 1784952"/>
              <a:gd name="connsiteY4" fmla="*/ 138467 h 1544277"/>
              <a:gd name="connsiteX5" fmla="*/ 1774294 w 1784952"/>
              <a:gd name="connsiteY5" fmla="*/ 1234236 h 1544277"/>
              <a:gd name="connsiteX6" fmla="*/ 1713837 w 1784952"/>
              <a:gd name="connsiteY6" fmla="*/ 1513846 h 1544277"/>
              <a:gd name="connsiteX7" fmla="*/ 1351100 w 1784952"/>
              <a:gd name="connsiteY7" fmla="*/ 916841 h 1544277"/>
              <a:gd name="connsiteX8" fmla="*/ 754095 w 1784952"/>
              <a:gd name="connsiteY8" fmla="*/ 788371 h 1544277"/>
              <a:gd name="connsiteX9" fmla="*/ 300674 w 1784952"/>
              <a:gd name="connsiteY9" fmla="*/ 1370262 h 1544277"/>
              <a:gd name="connsiteX10" fmla="*/ 179761 w 1784952"/>
              <a:gd name="connsiteY10" fmla="*/ 1544074 h 1544277"/>
              <a:gd name="connsiteX11" fmla="*/ 111748 w 1784952"/>
              <a:gd name="connsiteY11" fmla="*/ 1408047 h 1544277"/>
              <a:gd name="connsiteX0" fmla="*/ 223142 w 1782990"/>
              <a:gd name="connsiteY0" fmla="*/ 1462418 h 1523077"/>
              <a:gd name="connsiteX1" fmla="*/ 3988 w 1782990"/>
              <a:gd name="connsiteY1" fmla="*/ 910755 h 1523077"/>
              <a:gd name="connsiteX2" fmla="*/ 109786 w 1782990"/>
              <a:gd name="connsiteY2" fmla="*/ 548018 h 1523077"/>
              <a:gd name="connsiteX3" fmla="*/ 449852 w 1782990"/>
              <a:gd name="connsiteY3" fmla="*/ 79482 h 1523077"/>
              <a:gd name="connsiteX4" fmla="*/ 1636305 w 1782990"/>
              <a:gd name="connsiteY4" fmla="*/ 117267 h 1523077"/>
              <a:gd name="connsiteX5" fmla="*/ 1772332 w 1782990"/>
              <a:gd name="connsiteY5" fmla="*/ 1213036 h 1523077"/>
              <a:gd name="connsiteX6" fmla="*/ 1711875 w 1782990"/>
              <a:gd name="connsiteY6" fmla="*/ 1492646 h 1523077"/>
              <a:gd name="connsiteX7" fmla="*/ 1349138 w 1782990"/>
              <a:gd name="connsiteY7" fmla="*/ 895641 h 1523077"/>
              <a:gd name="connsiteX8" fmla="*/ 752133 w 1782990"/>
              <a:gd name="connsiteY8" fmla="*/ 767171 h 1523077"/>
              <a:gd name="connsiteX9" fmla="*/ 298712 w 1782990"/>
              <a:gd name="connsiteY9" fmla="*/ 1349062 h 1523077"/>
              <a:gd name="connsiteX10" fmla="*/ 177799 w 1782990"/>
              <a:gd name="connsiteY10" fmla="*/ 1522874 h 1523077"/>
              <a:gd name="connsiteX11" fmla="*/ 109786 w 1782990"/>
              <a:gd name="connsiteY11" fmla="*/ 1386847 h 1523077"/>
              <a:gd name="connsiteX0" fmla="*/ 223209 w 1782640"/>
              <a:gd name="connsiteY0" fmla="*/ 1571787 h 1632446"/>
              <a:gd name="connsiteX1" fmla="*/ 4055 w 1782640"/>
              <a:gd name="connsiteY1" fmla="*/ 1020124 h 1632446"/>
              <a:gd name="connsiteX2" fmla="*/ 109853 w 1782640"/>
              <a:gd name="connsiteY2" fmla="*/ 657387 h 1632446"/>
              <a:gd name="connsiteX3" fmla="*/ 457476 w 1782640"/>
              <a:gd name="connsiteY3" fmla="*/ 30154 h 1632446"/>
              <a:gd name="connsiteX4" fmla="*/ 1636372 w 1782640"/>
              <a:gd name="connsiteY4" fmla="*/ 226636 h 1632446"/>
              <a:gd name="connsiteX5" fmla="*/ 1772399 w 1782640"/>
              <a:gd name="connsiteY5" fmla="*/ 1322405 h 1632446"/>
              <a:gd name="connsiteX6" fmla="*/ 1711942 w 1782640"/>
              <a:gd name="connsiteY6" fmla="*/ 1602015 h 1632446"/>
              <a:gd name="connsiteX7" fmla="*/ 1349205 w 1782640"/>
              <a:gd name="connsiteY7" fmla="*/ 1005010 h 1632446"/>
              <a:gd name="connsiteX8" fmla="*/ 752200 w 1782640"/>
              <a:gd name="connsiteY8" fmla="*/ 876540 h 1632446"/>
              <a:gd name="connsiteX9" fmla="*/ 298779 w 1782640"/>
              <a:gd name="connsiteY9" fmla="*/ 1458431 h 1632446"/>
              <a:gd name="connsiteX10" fmla="*/ 177866 w 1782640"/>
              <a:gd name="connsiteY10" fmla="*/ 1632243 h 1632446"/>
              <a:gd name="connsiteX11" fmla="*/ 109853 w 1782640"/>
              <a:gd name="connsiteY11" fmla="*/ 1496216 h 1632446"/>
              <a:gd name="connsiteX0" fmla="*/ 231192 w 1786245"/>
              <a:gd name="connsiteY0" fmla="*/ 1694519 h 1755178"/>
              <a:gd name="connsiteX1" fmla="*/ 12038 w 1786245"/>
              <a:gd name="connsiteY1" fmla="*/ 1142856 h 1755178"/>
              <a:gd name="connsiteX2" fmla="*/ 117836 w 1786245"/>
              <a:gd name="connsiteY2" fmla="*/ 780119 h 1755178"/>
              <a:gd name="connsiteX3" fmla="*/ 850868 w 1786245"/>
              <a:gd name="connsiteY3" fmla="*/ 16859 h 1755178"/>
              <a:gd name="connsiteX4" fmla="*/ 1644355 w 1786245"/>
              <a:gd name="connsiteY4" fmla="*/ 349368 h 1755178"/>
              <a:gd name="connsiteX5" fmla="*/ 1780382 w 1786245"/>
              <a:gd name="connsiteY5" fmla="*/ 1445137 h 1755178"/>
              <a:gd name="connsiteX6" fmla="*/ 1719925 w 1786245"/>
              <a:gd name="connsiteY6" fmla="*/ 1724747 h 1755178"/>
              <a:gd name="connsiteX7" fmla="*/ 1357188 w 1786245"/>
              <a:gd name="connsiteY7" fmla="*/ 1127742 h 1755178"/>
              <a:gd name="connsiteX8" fmla="*/ 760183 w 1786245"/>
              <a:gd name="connsiteY8" fmla="*/ 999272 h 1755178"/>
              <a:gd name="connsiteX9" fmla="*/ 306762 w 1786245"/>
              <a:gd name="connsiteY9" fmla="*/ 1581163 h 1755178"/>
              <a:gd name="connsiteX10" fmla="*/ 185849 w 1786245"/>
              <a:gd name="connsiteY10" fmla="*/ 1754975 h 1755178"/>
              <a:gd name="connsiteX11" fmla="*/ 117836 w 1786245"/>
              <a:gd name="connsiteY11" fmla="*/ 1618948 h 1755178"/>
              <a:gd name="connsiteX0" fmla="*/ 231192 w 1786245"/>
              <a:gd name="connsiteY0" fmla="*/ 1678505 h 1739164"/>
              <a:gd name="connsiteX1" fmla="*/ 12038 w 1786245"/>
              <a:gd name="connsiteY1" fmla="*/ 1126842 h 1739164"/>
              <a:gd name="connsiteX2" fmla="*/ 117836 w 1786245"/>
              <a:gd name="connsiteY2" fmla="*/ 764105 h 1739164"/>
              <a:gd name="connsiteX3" fmla="*/ 850868 w 1786245"/>
              <a:gd name="connsiteY3" fmla="*/ 845 h 1739164"/>
              <a:gd name="connsiteX4" fmla="*/ 1644355 w 1786245"/>
              <a:gd name="connsiteY4" fmla="*/ 333354 h 1739164"/>
              <a:gd name="connsiteX5" fmla="*/ 1780382 w 1786245"/>
              <a:gd name="connsiteY5" fmla="*/ 1429123 h 1739164"/>
              <a:gd name="connsiteX6" fmla="*/ 1719925 w 1786245"/>
              <a:gd name="connsiteY6" fmla="*/ 1708733 h 1739164"/>
              <a:gd name="connsiteX7" fmla="*/ 1357188 w 1786245"/>
              <a:gd name="connsiteY7" fmla="*/ 1111728 h 1739164"/>
              <a:gd name="connsiteX8" fmla="*/ 760183 w 1786245"/>
              <a:gd name="connsiteY8" fmla="*/ 983258 h 1739164"/>
              <a:gd name="connsiteX9" fmla="*/ 306762 w 1786245"/>
              <a:gd name="connsiteY9" fmla="*/ 1565149 h 1739164"/>
              <a:gd name="connsiteX10" fmla="*/ 185849 w 1786245"/>
              <a:gd name="connsiteY10" fmla="*/ 1738961 h 1739164"/>
              <a:gd name="connsiteX11" fmla="*/ 117836 w 1786245"/>
              <a:gd name="connsiteY11" fmla="*/ 1602934 h 1739164"/>
              <a:gd name="connsiteX0" fmla="*/ 231192 w 1812938"/>
              <a:gd name="connsiteY0" fmla="*/ 1684134 h 1744793"/>
              <a:gd name="connsiteX1" fmla="*/ 12038 w 1812938"/>
              <a:gd name="connsiteY1" fmla="*/ 1132471 h 1744793"/>
              <a:gd name="connsiteX2" fmla="*/ 117836 w 1812938"/>
              <a:gd name="connsiteY2" fmla="*/ 769734 h 1744793"/>
              <a:gd name="connsiteX3" fmla="*/ 850868 w 1812938"/>
              <a:gd name="connsiteY3" fmla="*/ 6474 h 1744793"/>
              <a:gd name="connsiteX4" fmla="*/ 1281618 w 1812938"/>
              <a:gd name="connsiteY4" fmla="*/ 459896 h 1744793"/>
              <a:gd name="connsiteX5" fmla="*/ 1780382 w 1812938"/>
              <a:gd name="connsiteY5" fmla="*/ 1434752 h 1744793"/>
              <a:gd name="connsiteX6" fmla="*/ 1719925 w 1812938"/>
              <a:gd name="connsiteY6" fmla="*/ 1714362 h 1744793"/>
              <a:gd name="connsiteX7" fmla="*/ 1357188 w 1812938"/>
              <a:gd name="connsiteY7" fmla="*/ 1117357 h 1744793"/>
              <a:gd name="connsiteX8" fmla="*/ 760183 w 1812938"/>
              <a:gd name="connsiteY8" fmla="*/ 988887 h 1744793"/>
              <a:gd name="connsiteX9" fmla="*/ 306762 w 1812938"/>
              <a:gd name="connsiteY9" fmla="*/ 1570778 h 1744793"/>
              <a:gd name="connsiteX10" fmla="*/ 185849 w 1812938"/>
              <a:gd name="connsiteY10" fmla="*/ 1744590 h 1744793"/>
              <a:gd name="connsiteX11" fmla="*/ 117836 w 1812938"/>
              <a:gd name="connsiteY11" fmla="*/ 1608563 h 1744793"/>
              <a:gd name="connsiteX0" fmla="*/ 231192 w 1789550"/>
              <a:gd name="connsiteY0" fmla="*/ 1685025 h 1745684"/>
              <a:gd name="connsiteX1" fmla="*/ 12038 w 1789550"/>
              <a:gd name="connsiteY1" fmla="*/ 1133362 h 1745684"/>
              <a:gd name="connsiteX2" fmla="*/ 117836 w 1789550"/>
              <a:gd name="connsiteY2" fmla="*/ 770625 h 1745684"/>
              <a:gd name="connsiteX3" fmla="*/ 850868 w 1789550"/>
              <a:gd name="connsiteY3" fmla="*/ 7365 h 1745684"/>
              <a:gd name="connsiteX4" fmla="*/ 1599013 w 1789550"/>
              <a:gd name="connsiteY4" fmla="*/ 445673 h 1745684"/>
              <a:gd name="connsiteX5" fmla="*/ 1780382 w 1789550"/>
              <a:gd name="connsiteY5" fmla="*/ 1435643 h 1745684"/>
              <a:gd name="connsiteX6" fmla="*/ 1719925 w 1789550"/>
              <a:gd name="connsiteY6" fmla="*/ 1715253 h 1745684"/>
              <a:gd name="connsiteX7" fmla="*/ 1357188 w 1789550"/>
              <a:gd name="connsiteY7" fmla="*/ 1118248 h 1745684"/>
              <a:gd name="connsiteX8" fmla="*/ 760183 w 1789550"/>
              <a:gd name="connsiteY8" fmla="*/ 989778 h 1745684"/>
              <a:gd name="connsiteX9" fmla="*/ 306762 w 1789550"/>
              <a:gd name="connsiteY9" fmla="*/ 1571669 h 1745684"/>
              <a:gd name="connsiteX10" fmla="*/ 185849 w 1789550"/>
              <a:gd name="connsiteY10" fmla="*/ 1745481 h 1745684"/>
              <a:gd name="connsiteX11" fmla="*/ 117836 w 1789550"/>
              <a:gd name="connsiteY11" fmla="*/ 1609454 h 1745684"/>
              <a:gd name="connsiteX0" fmla="*/ 234829 w 1793187"/>
              <a:gd name="connsiteY0" fmla="*/ 1692433 h 1753092"/>
              <a:gd name="connsiteX1" fmla="*/ 15675 w 1793187"/>
              <a:gd name="connsiteY1" fmla="*/ 1140770 h 1753092"/>
              <a:gd name="connsiteX2" fmla="*/ 121473 w 1793187"/>
              <a:gd name="connsiteY2" fmla="*/ 778033 h 1753092"/>
              <a:gd name="connsiteX3" fmla="*/ 945189 w 1793187"/>
              <a:gd name="connsiteY3" fmla="*/ 7216 h 1753092"/>
              <a:gd name="connsiteX4" fmla="*/ 1602650 w 1793187"/>
              <a:gd name="connsiteY4" fmla="*/ 453081 h 1753092"/>
              <a:gd name="connsiteX5" fmla="*/ 1784019 w 1793187"/>
              <a:gd name="connsiteY5" fmla="*/ 1443051 h 1753092"/>
              <a:gd name="connsiteX6" fmla="*/ 1723562 w 1793187"/>
              <a:gd name="connsiteY6" fmla="*/ 1722661 h 1753092"/>
              <a:gd name="connsiteX7" fmla="*/ 1360825 w 1793187"/>
              <a:gd name="connsiteY7" fmla="*/ 1125656 h 1753092"/>
              <a:gd name="connsiteX8" fmla="*/ 763820 w 1793187"/>
              <a:gd name="connsiteY8" fmla="*/ 997186 h 1753092"/>
              <a:gd name="connsiteX9" fmla="*/ 310399 w 1793187"/>
              <a:gd name="connsiteY9" fmla="*/ 1579077 h 1753092"/>
              <a:gd name="connsiteX10" fmla="*/ 189486 w 1793187"/>
              <a:gd name="connsiteY10" fmla="*/ 1752889 h 1753092"/>
              <a:gd name="connsiteX11" fmla="*/ 121473 w 1793187"/>
              <a:gd name="connsiteY11" fmla="*/ 1616862 h 1753092"/>
              <a:gd name="connsiteX0" fmla="*/ 234829 w 1793187"/>
              <a:gd name="connsiteY0" fmla="*/ 1685223 h 1745882"/>
              <a:gd name="connsiteX1" fmla="*/ 15675 w 1793187"/>
              <a:gd name="connsiteY1" fmla="*/ 1133560 h 1745882"/>
              <a:gd name="connsiteX2" fmla="*/ 121473 w 1793187"/>
              <a:gd name="connsiteY2" fmla="*/ 770823 h 1745882"/>
              <a:gd name="connsiteX3" fmla="*/ 945189 w 1793187"/>
              <a:gd name="connsiteY3" fmla="*/ 6 h 1745882"/>
              <a:gd name="connsiteX4" fmla="*/ 1602650 w 1793187"/>
              <a:gd name="connsiteY4" fmla="*/ 445871 h 1745882"/>
              <a:gd name="connsiteX5" fmla="*/ 1784019 w 1793187"/>
              <a:gd name="connsiteY5" fmla="*/ 1435841 h 1745882"/>
              <a:gd name="connsiteX6" fmla="*/ 1723562 w 1793187"/>
              <a:gd name="connsiteY6" fmla="*/ 1715451 h 1745882"/>
              <a:gd name="connsiteX7" fmla="*/ 1360825 w 1793187"/>
              <a:gd name="connsiteY7" fmla="*/ 1118446 h 1745882"/>
              <a:gd name="connsiteX8" fmla="*/ 763820 w 1793187"/>
              <a:gd name="connsiteY8" fmla="*/ 989976 h 1745882"/>
              <a:gd name="connsiteX9" fmla="*/ 310399 w 1793187"/>
              <a:gd name="connsiteY9" fmla="*/ 1571867 h 1745882"/>
              <a:gd name="connsiteX10" fmla="*/ 189486 w 1793187"/>
              <a:gd name="connsiteY10" fmla="*/ 1745679 h 1745882"/>
              <a:gd name="connsiteX11" fmla="*/ 121473 w 1793187"/>
              <a:gd name="connsiteY11" fmla="*/ 1609652 h 1745882"/>
              <a:gd name="connsiteX0" fmla="*/ 221325 w 1779683"/>
              <a:gd name="connsiteY0" fmla="*/ 1685799 h 1746458"/>
              <a:gd name="connsiteX1" fmla="*/ 2171 w 1779683"/>
              <a:gd name="connsiteY1" fmla="*/ 1134136 h 1746458"/>
              <a:gd name="connsiteX2" fmla="*/ 349794 w 1779683"/>
              <a:gd name="connsiteY2" fmla="*/ 370876 h 1746458"/>
              <a:gd name="connsiteX3" fmla="*/ 931685 w 1779683"/>
              <a:gd name="connsiteY3" fmla="*/ 582 h 1746458"/>
              <a:gd name="connsiteX4" fmla="*/ 1589146 w 1779683"/>
              <a:gd name="connsiteY4" fmla="*/ 446447 h 1746458"/>
              <a:gd name="connsiteX5" fmla="*/ 1770515 w 1779683"/>
              <a:gd name="connsiteY5" fmla="*/ 1436417 h 1746458"/>
              <a:gd name="connsiteX6" fmla="*/ 1710058 w 1779683"/>
              <a:gd name="connsiteY6" fmla="*/ 1716027 h 1746458"/>
              <a:gd name="connsiteX7" fmla="*/ 1347321 w 1779683"/>
              <a:gd name="connsiteY7" fmla="*/ 1119022 h 1746458"/>
              <a:gd name="connsiteX8" fmla="*/ 750316 w 1779683"/>
              <a:gd name="connsiteY8" fmla="*/ 990552 h 1746458"/>
              <a:gd name="connsiteX9" fmla="*/ 296895 w 1779683"/>
              <a:gd name="connsiteY9" fmla="*/ 1572443 h 1746458"/>
              <a:gd name="connsiteX10" fmla="*/ 175982 w 1779683"/>
              <a:gd name="connsiteY10" fmla="*/ 1746255 h 1746458"/>
              <a:gd name="connsiteX11" fmla="*/ 107969 w 1779683"/>
              <a:gd name="connsiteY11" fmla="*/ 1610228 h 1746458"/>
              <a:gd name="connsiteX0" fmla="*/ 221325 w 1779683"/>
              <a:gd name="connsiteY0" fmla="*/ 1685681 h 1746340"/>
              <a:gd name="connsiteX1" fmla="*/ 2171 w 1779683"/>
              <a:gd name="connsiteY1" fmla="*/ 1134018 h 1746340"/>
              <a:gd name="connsiteX2" fmla="*/ 349794 w 1779683"/>
              <a:gd name="connsiteY2" fmla="*/ 370758 h 1746340"/>
              <a:gd name="connsiteX3" fmla="*/ 931685 w 1779683"/>
              <a:gd name="connsiteY3" fmla="*/ 464 h 1746340"/>
              <a:gd name="connsiteX4" fmla="*/ 1589146 w 1779683"/>
              <a:gd name="connsiteY4" fmla="*/ 446329 h 1746340"/>
              <a:gd name="connsiteX5" fmla="*/ 1770515 w 1779683"/>
              <a:gd name="connsiteY5" fmla="*/ 1436299 h 1746340"/>
              <a:gd name="connsiteX6" fmla="*/ 1710058 w 1779683"/>
              <a:gd name="connsiteY6" fmla="*/ 1715909 h 1746340"/>
              <a:gd name="connsiteX7" fmla="*/ 1347321 w 1779683"/>
              <a:gd name="connsiteY7" fmla="*/ 1118904 h 1746340"/>
              <a:gd name="connsiteX8" fmla="*/ 750316 w 1779683"/>
              <a:gd name="connsiteY8" fmla="*/ 990434 h 1746340"/>
              <a:gd name="connsiteX9" fmla="*/ 296895 w 1779683"/>
              <a:gd name="connsiteY9" fmla="*/ 1572325 h 1746340"/>
              <a:gd name="connsiteX10" fmla="*/ 175982 w 1779683"/>
              <a:gd name="connsiteY10" fmla="*/ 1746137 h 1746340"/>
              <a:gd name="connsiteX11" fmla="*/ 107969 w 1779683"/>
              <a:gd name="connsiteY11" fmla="*/ 1610110 h 1746340"/>
              <a:gd name="connsiteX0" fmla="*/ 221325 w 1779683"/>
              <a:gd name="connsiteY0" fmla="*/ 1685656 h 1746315"/>
              <a:gd name="connsiteX1" fmla="*/ 2171 w 1779683"/>
              <a:gd name="connsiteY1" fmla="*/ 1133993 h 1746315"/>
              <a:gd name="connsiteX2" fmla="*/ 349794 w 1779683"/>
              <a:gd name="connsiteY2" fmla="*/ 370733 h 1746315"/>
              <a:gd name="connsiteX3" fmla="*/ 931685 w 1779683"/>
              <a:gd name="connsiteY3" fmla="*/ 439 h 1746315"/>
              <a:gd name="connsiteX4" fmla="*/ 1589146 w 1779683"/>
              <a:gd name="connsiteY4" fmla="*/ 446304 h 1746315"/>
              <a:gd name="connsiteX5" fmla="*/ 1770515 w 1779683"/>
              <a:gd name="connsiteY5" fmla="*/ 1436274 h 1746315"/>
              <a:gd name="connsiteX6" fmla="*/ 1710058 w 1779683"/>
              <a:gd name="connsiteY6" fmla="*/ 1715884 h 1746315"/>
              <a:gd name="connsiteX7" fmla="*/ 1347321 w 1779683"/>
              <a:gd name="connsiteY7" fmla="*/ 1118879 h 1746315"/>
              <a:gd name="connsiteX8" fmla="*/ 750316 w 1779683"/>
              <a:gd name="connsiteY8" fmla="*/ 990409 h 1746315"/>
              <a:gd name="connsiteX9" fmla="*/ 296895 w 1779683"/>
              <a:gd name="connsiteY9" fmla="*/ 1572300 h 1746315"/>
              <a:gd name="connsiteX10" fmla="*/ 175982 w 1779683"/>
              <a:gd name="connsiteY10" fmla="*/ 1746112 h 1746315"/>
              <a:gd name="connsiteX11" fmla="*/ 107969 w 1779683"/>
              <a:gd name="connsiteY11" fmla="*/ 1610085 h 1746315"/>
              <a:gd name="connsiteX0" fmla="*/ 113356 w 1671714"/>
              <a:gd name="connsiteY0" fmla="*/ 1685694 h 1746353"/>
              <a:gd name="connsiteX1" fmla="*/ 211597 w 1671714"/>
              <a:gd name="connsiteY1" fmla="*/ 861978 h 1746353"/>
              <a:gd name="connsiteX2" fmla="*/ 241825 w 1671714"/>
              <a:gd name="connsiteY2" fmla="*/ 370771 h 1746353"/>
              <a:gd name="connsiteX3" fmla="*/ 823716 w 1671714"/>
              <a:gd name="connsiteY3" fmla="*/ 477 h 1746353"/>
              <a:gd name="connsiteX4" fmla="*/ 1481177 w 1671714"/>
              <a:gd name="connsiteY4" fmla="*/ 446342 h 1746353"/>
              <a:gd name="connsiteX5" fmla="*/ 1662546 w 1671714"/>
              <a:gd name="connsiteY5" fmla="*/ 1436312 h 1746353"/>
              <a:gd name="connsiteX6" fmla="*/ 1602089 w 1671714"/>
              <a:gd name="connsiteY6" fmla="*/ 1715922 h 1746353"/>
              <a:gd name="connsiteX7" fmla="*/ 1239352 w 1671714"/>
              <a:gd name="connsiteY7" fmla="*/ 1118917 h 1746353"/>
              <a:gd name="connsiteX8" fmla="*/ 642347 w 1671714"/>
              <a:gd name="connsiteY8" fmla="*/ 990447 h 1746353"/>
              <a:gd name="connsiteX9" fmla="*/ 188926 w 1671714"/>
              <a:gd name="connsiteY9" fmla="*/ 1572338 h 1746353"/>
              <a:gd name="connsiteX10" fmla="*/ 68013 w 1671714"/>
              <a:gd name="connsiteY10" fmla="*/ 1746150 h 1746353"/>
              <a:gd name="connsiteX11" fmla="*/ 0 w 1671714"/>
              <a:gd name="connsiteY11" fmla="*/ 1610123 h 1746353"/>
              <a:gd name="connsiteX0" fmla="*/ 113356 w 1671714"/>
              <a:gd name="connsiteY0" fmla="*/ 1685712 h 1746371"/>
              <a:gd name="connsiteX1" fmla="*/ 37785 w 1671714"/>
              <a:gd name="connsiteY1" fmla="*/ 914895 h 1746371"/>
              <a:gd name="connsiteX2" fmla="*/ 241825 w 1671714"/>
              <a:gd name="connsiteY2" fmla="*/ 370789 h 1746371"/>
              <a:gd name="connsiteX3" fmla="*/ 823716 w 1671714"/>
              <a:gd name="connsiteY3" fmla="*/ 495 h 1746371"/>
              <a:gd name="connsiteX4" fmla="*/ 1481177 w 1671714"/>
              <a:gd name="connsiteY4" fmla="*/ 446360 h 1746371"/>
              <a:gd name="connsiteX5" fmla="*/ 1662546 w 1671714"/>
              <a:gd name="connsiteY5" fmla="*/ 1436330 h 1746371"/>
              <a:gd name="connsiteX6" fmla="*/ 1602089 w 1671714"/>
              <a:gd name="connsiteY6" fmla="*/ 1715940 h 1746371"/>
              <a:gd name="connsiteX7" fmla="*/ 1239352 w 1671714"/>
              <a:gd name="connsiteY7" fmla="*/ 1118935 h 1746371"/>
              <a:gd name="connsiteX8" fmla="*/ 642347 w 1671714"/>
              <a:gd name="connsiteY8" fmla="*/ 990465 h 1746371"/>
              <a:gd name="connsiteX9" fmla="*/ 188926 w 1671714"/>
              <a:gd name="connsiteY9" fmla="*/ 1572356 h 1746371"/>
              <a:gd name="connsiteX10" fmla="*/ 68013 w 1671714"/>
              <a:gd name="connsiteY10" fmla="*/ 1746168 h 1746371"/>
              <a:gd name="connsiteX11" fmla="*/ 0 w 1671714"/>
              <a:gd name="connsiteY11" fmla="*/ 1610141 h 1746371"/>
              <a:gd name="connsiteX0" fmla="*/ 113356 w 1671714"/>
              <a:gd name="connsiteY0" fmla="*/ 1685741 h 1746400"/>
              <a:gd name="connsiteX1" fmla="*/ 30228 w 1671714"/>
              <a:gd name="connsiteY1" fmla="*/ 998051 h 1746400"/>
              <a:gd name="connsiteX2" fmla="*/ 241825 w 1671714"/>
              <a:gd name="connsiteY2" fmla="*/ 370818 h 1746400"/>
              <a:gd name="connsiteX3" fmla="*/ 823716 w 1671714"/>
              <a:gd name="connsiteY3" fmla="*/ 524 h 1746400"/>
              <a:gd name="connsiteX4" fmla="*/ 1481177 w 1671714"/>
              <a:gd name="connsiteY4" fmla="*/ 446389 h 1746400"/>
              <a:gd name="connsiteX5" fmla="*/ 1662546 w 1671714"/>
              <a:gd name="connsiteY5" fmla="*/ 1436359 h 1746400"/>
              <a:gd name="connsiteX6" fmla="*/ 1602089 w 1671714"/>
              <a:gd name="connsiteY6" fmla="*/ 1715969 h 1746400"/>
              <a:gd name="connsiteX7" fmla="*/ 1239352 w 1671714"/>
              <a:gd name="connsiteY7" fmla="*/ 1118964 h 1746400"/>
              <a:gd name="connsiteX8" fmla="*/ 642347 w 1671714"/>
              <a:gd name="connsiteY8" fmla="*/ 990494 h 1746400"/>
              <a:gd name="connsiteX9" fmla="*/ 188926 w 1671714"/>
              <a:gd name="connsiteY9" fmla="*/ 1572385 h 1746400"/>
              <a:gd name="connsiteX10" fmla="*/ 68013 w 1671714"/>
              <a:gd name="connsiteY10" fmla="*/ 1746197 h 1746400"/>
              <a:gd name="connsiteX11" fmla="*/ 0 w 1671714"/>
              <a:gd name="connsiteY11" fmla="*/ 1610170 h 1746400"/>
              <a:gd name="connsiteX0" fmla="*/ 113356 w 1671714"/>
              <a:gd name="connsiteY0" fmla="*/ 1685741 h 1746400"/>
              <a:gd name="connsiteX1" fmla="*/ 30228 w 1671714"/>
              <a:gd name="connsiteY1" fmla="*/ 998051 h 1746400"/>
              <a:gd name="connsiteX2" fmla="*/ 241825 w 1671714"/>
              <a:gd name="connsiteY2" fmla="*/ 370818 h 1746400"/>
              <a:gd name="connsiteX3" fmla="*/ 823716 w 1671714"/>
              <a:gd name="connsiteY3" fmla="*/ 524 h 1746400"/>
              <a:gd name="connsiteX4" fmla="*/ 1481177 w 1671714"/>
              <a:gd name="connsiteY4" fmla="*/ 446389 h 1746400"/>
              <a:gd name="connsiteX5" fmla="*/ 1662546 w 1671714"/>
              <a:gd name="connsiteY5" fmla="*/ 1436359 h 1746400"/>
              <a:gd name="connsiteX6" fmla="*/ 1602089 w 1671714"/>
              <a:gd name="connsiteY6" fmla="*/ 1715969 h 1746400"/>
              <a:gd name="connsiteX7" fmla="*/ 1239352 w 1671714"/>
              <a:gd name="connsiteY7" fmla="*/ 1118964 h 1746400"/>
              <a:gd name="connsiteX8" fmla="*/ 636668 w 1671714"/>
              <a:gd name="connsiteY8" fmla="*/ 905301 h 1746400"/>
              <a:gd name="connsiteX9" fmla="*/ 188926 w 1671714"/>
              <a:gd name="connsiteY9" fmla="*/ 1572385 h 1746400"/>
              <a:gd name="connsiteX10" fmla="*/ 68013 w 1671714"/>
              <a:gd name="connsiteY10" fmla="*/ 1746197 h 1746400"/>
              <a:gd name="connsiteX11" fmla="*/ 0 w 1671714"/>
              <a:gd name="connsiteY11" fmla="*/ 1610170 h 1746400"/>
              <a:gd name="connsiteX0" fmla="*/ 113356 w 1671545"/>
              <a:gd name="connsiteY0" fmla="*/ 1685741 h 1746400"/>
              <a:gd name="connsiteX1" fmla="*/ 30228 w 1671545"/>
              <a:gd name="connsiteY1" fmla="*/ 998051 h 1746400"/>
              <a:gd name="connsiteX2" fmla="*/ 241825 w 1671545"/>
              <a:gd name="connsiteY2" fmla="*/ 370818 h 1746400"/>
              <a:gd name="connsiteX3" fmla="*/ 823716 w 1671545"/>
              <a:gd name="connsiteY3" fmla="*/ 524 h 1746400"/>
              <a:gd name="connsiteX4" fmla="*/ 1481177 w 1671545"/>
              <a:gd name="connsiteY4" fmla="*/ 446389 h 1746400"/>
              <a:gd name="connsiteX5" fmla="*/ 1662546 w 1671545"/>
              <a:gd name="connsiteY5" fmla="*/ 1436359 h 1746400"/>
              <a:gd name="connsiteX6" fmla="*/ 1602089 w 1671545"/>
              <a:gd name="connsiteY6" fmla="*/ 1715969 h 1746400"/>
              <a:gd name="connsiteX7" fmla="*/ 1245031 w 1671545"/>
              <a:gd name="connsiteY7" fmla="*/ 1090567 h 1746400"/>
              <a:gd name="connsiteX8" fmla="*/ 636668 w 1671545"/>
              <a:gd name="connsiteY8" fmla="*/ 905301 h 1746400"/>
              <a:gd name="connsiteX9" fmla="*/ 188926 w 1671545"/>
              <a:gd name="connsiteY9" fmla="*/ 1572385 h 1746400"/>
              <a:gd name="connsiteX10" fmla="*/ 68013 w 1671545"/>
              <a:gd name="connsiteY10" fmla="*/ 1746197 h 1746400"/>
              <a:gd name="connsiteX11" fmla="*/ 0 w 1671545"/>
              <a:gd name="connsiteY11" fmla="*/ 1610170 h 1746400"/>
              <a:gd name="connsiteX0" fmla="*/ 113356 w 1671219"/>
              <a:gd name="connsiteY0" fmla="*/ 1685741 h 1746400"/>
              <a:gd name="connsiteX1" fmla="*/ 30228 w 1671219"/>
              <a:gd name="connsiteY1" fmla="*/ 998051 h 1746400"/>
              <a:gd name="connsiteX2" fmla="*/ 241825 w 1671219"/>
              <a:gd name="connsiteY2" fmla="*/ 370818 h 1746400"/>
              <a:gd name="connsiteX3" fmla="*/ 823716 w 1671219"/>
              <a:gd name="connsiteY3" fmla="*/ 524 h 1746400"/>
              <a:gd name="connsiteX4" fmla="*/ 1481177 w 1671219"/>
              <a:gd name="connsiteY4" fmla="*/ 446389 h 1746400"/>
              <a:gd name="connsiteX5" fmla="*/ 1662546 w 1671219"/>
              <a:gd name="connsiteY5" fmla="*/ 1436359 h 1746400"/>
              <a:gd name="connsiteX6" fmla="*/ 1602089 w 1671219"/>
              <a:gd name="connsiteY6" fmla="*/ 1715969 h 1746400"/>
              <a:gd name="connsiteX7" fmla="*/ 1256390 w 1671219"/>
              <a:gd name="connsiteY7" fmla="*/ 1039452 h 1746400"/>
              <a:gd name="connsiteX8" fmla="*/ 636668 w 1671219"/>
              <a:gd name="connsiteY8" fmla="*/ 905301 h 1746400"/>
              <a:gd name="connsiteX9" fmla="*/ 188926 w 1671219"/>
              <a:gd name="connsiteY9" fmla="*/ 1572385 h 1746400"/>
              <a:gd name="connsiteX10" fmla="*/ 68013 w 1671219"/>
              <a:gd name="connsiteY10" fmla="*/ 1746197 h 1746400"/>
              <a:gd name="connsiteX11" fmla="*/ 0 w 1671219"/>
              <a:gd name="connsiteY11" fmla="*/ 1610170 h 1746400"/>
              <a:gd name="connsiteX0" fmla="*/ 113356 w 1672804"/>
              <a:gd name="connsiteY0" fmla="*/ 1685741 h 1746400"/>
              <a:gd name="connsiteX1" fmla="*/ 30228 w 1672804"/>
              <a:gd name="connsiteY1" fmla="*/ 998051 h 1746400"/>
              <a:gd name="connsiteX2" fmla="*/ 241825 w 1672804"/>
              <a:gd name="connsiteY2" fmla="*/ 370818 h 1746400"/>
              <a:gd name="connsiteX3" fmla="*/ 823716 w 1672804"/>
              <a:gd name="connsiteY3" fmla="*/ 524 h 1746400"/>
              <a:gd name="connsiteX4" fmla="*/ 1481177 w 1672804"/>
              <a:gd name="connsiteY4" fmla="*/ 446389 h 1746400"/>
              <a:gd name="connsiteX5" fmla="*/ 1662546 w 1672804"/>
              <a:gd name="connsiteY5" fmla="*/ 1436359 h 1746400"/>
              <a:gd name="connsiteX6" fmla="*/ 1602089 w 1672804"/>
              <a:gd name="connsiteY6" fmla="*/ 1715969 h 1746400"/>
              <a:gd name="connsiteX7" fmla="*/ 1205275 w 1672804"/>
              <a:gd name="connsiteY7" fmla="*/ 1079209 h 1746400"/>
              <a:gd name="connsiteX8" fmla="*/ 636668 w 1672804"/>
              <a:gd name="connsiteY8" fmla="*/ 905301 h 1746400"/>
              <a:gd name="connsiteX9" fmla="*/ 188926 w 1672804"/>
              <a:gd name="connsiteY9" fmla="*/ 1572385 h 1746400"/>
              <a:gd name="connsiteX10" fmla="*/ 68013 w 1672804"/>
              <a:gd name="connsiteY10" fmla="*/ 1746197 h 1746400"/>
              <a:gd name="connsiteX11" fmla="*/ 0 w 1672804"/>
              <a:gd name="connsiteY11" fmla="*/ 1610170 h 1746400"/>
              <a:gd name="connsiteX0" fmla="*/ 113356 w 1672804"/>
              <a:gd name="connsiteY0" fmla="*/ 1685741 h 1746400"/>
              <a:gd name="connsiteX1" fmla="*/ 30228 w 1672804"/>
              <a:gd name="connsiteY1" fmla="*/ 998051 h 1746400"/>
              <a:gd name="connsiteX2" fmla="*/ 241825 w 1672804"/>
              <a:gd name="connsiteY2" fmla="*/ 370818 h 1746400"/>
              <a:gd name="connsiteX3" fmla="*/ 823716 w 1672804"/>
              <a:gd name="connsiteY3" fmla="*/ 524 h 1746400"/>
              <a:gd name="connsiteX4" fmla="*/ 1481177 w 1672804"/>
              <a:gd name="connsiteY4" fmla="*/ 446389 h 1746400"/>
              <a:gd name="connsiteX5" fmla="*/ 1662546 w 1672804"/>
              <a:gd name="connsiteY5" fmla="*/ 1436359 h 1746400"/>
              <a:gd name="connsiteX6" fmla="*/ 1602089 w 1672804"/>
              <a:gd name="connsiteY6" fmla="*/ 1715969 h 1746400"/>
              <a:gd name="connsiteX7" fmla="*/ 1205275 w 1672804"/>
              <a:gd name="connsiteY7" fmla="*/ 1079209 h 1746400"/>
              <a:gd name="connsiteX8" fmla="*/ 636668 w 1672804"/>
              <a:gd name="connsiteY8" fmla="*/ 905301 h 1746400"/>
              <a:gd name="connsiteX9" fmla="*/ 188926 w 1672804"/>
              <a:gd name="connsiteY9" fmla="*/ 1572385 h 1746400"/>
              <a:gd name="connsiteX10" fmla="*/ 68013 w 1672804"/>
              <a:gd name="connsiteY10" fmla="*/ 1746197 h 1746400"/>
              <a:gd name="connsiteX11" fmla="*/ 0 w 1672804"/>
              <a:gd name="connsiteY11" fmla="*/ 1610170 h 1746400"/>
              <a:gd name="connsiteX0" fmla="*/ 113356 w 1671714"/>
              <a:gd name="connsiteY0" fmla="*/ 1685741 h 1768117"/>
              <a:gd name="connsiteX1" fmla="*/ 30228 w 1671714"/>
              <a:gd name="connsiteY1" fmla="*/ 998051 h 1768117"/>
              <a:gd name="connsiteX2" fmla="*/ 241825 w 1671714"/>
              <a:gd name="connsiteY2" fmla="*/ 370818 h 1768117"/>
              <a:gd name="connsiteX3" fmla="*/ 823716 w 1671714"/>
              <a:gd name="connsiteY3" fmla="*/ 524 h 1768117"/>
              <a:gd name="connsiteX4" fmla="*/ 1481177 w 1671714"/>
              <a:gd name="connsiteY4" fmla="*/ 446389 h 1768117"/>
              <a:gd name="connsiteX5" fmla="*/ 1662546 w 1671714"/>
              <a:gd name="connsiteY5" fmla="*/ 1436359 h 1768117"/>
              <a:gd name="connsiteX6" fmla="*/ 1602089 w 1671714"/>
              <a:gd name="connsiteY6" fmla="*/ 1715969 h 1768117"/>
              <a:gd name="connsiteX7" fmla="*/ 1205275 w 1671714"/>
              <a:gd name="connsiteY7" fmla="*/ 1079209 h 1768117"/>
              <a:gd name="connsiteX8" fmla="*/ 636668 w 1671714"/>
              <a:gd name="connsiteY8" fmla="*/ 905301 h 1768117"/>
              <a:gd name="connsiteX9" fmla="*/ 188926 w 1671714"/>
              <a:gd name="connsiteY9" fmla="*/ 1572385 h 1768117"/>
              <a:gd name="connsiteX10" fmla="*/ 68013 w 1671714"/>
              <a:gd name="connsiteY10" fmla="*/ 1746197 h 1768117"/>
              <a:gd name="connsiteX11" fmla="*/ 0 w 1671714"/>
              <a:gd name="connsiteY11" fmla="*/ 1610170 h 1768117"/>
              <a:gd name="connsiteX0" fmla="*/ 113356 w 1671714"/>
              <a:gd name="connsiteY0" fmla="*/ 1685741 h 1775165"/>
              <a:gd name="connsiteX1" fmla="*/ 30228 w 1671714"/>
              <a:gd name="connsiteY1" fmla="*/ 998051 h 1775165"/>
              <a:gd name="connsiteX2" fmla="*/ 241825 w 1671714"/>
              <a:gd name="connsiteY2" fmla="*/ 370818 h 1775165"/>
              <a:gd name="connsiteX3" fmla="*/ 823716 w 1671714"/>
              <a:gd name="connsiteY3" fmla="*/ 524 h 1775165"/>
              <a:gd name="connsiteX4" fmla="*/ 1481177 w 1671714"/>
              <a:gd name="connsiteY4" fmla="*/ 446389 h 1775165"/>
              <a:gd name="connsiteX5" fmla="*/ 1662546 w 1671714"/>
              <a:gd name="connsiteY5" fmla="*/ 1436359 h 1775165"/>
              <a:gd name="connsiteX6" fmla="*/ 1602089 w 1671714"/>
              <a:gd name="connsiteY6" fmla="*/ 1715969 h 1775165"/>
              <a:gd name="connsiteX7" fmla="*/ 1205275 w 1671714"/>
              <a:gd name="connsiteY7" fmla="*/ 1079209 h 1775165"/>
              <a:gd name="connsiteX8" fmla="*/ 636668 w 1671714"/>
              <a:gd name="connsiteY8" fmla="*/ 905301 h 1775165"/>
              <a:gd name="connsiteX9" fmla="*/ 188926 w 1671714"/>
              <a:gd name="connsiteY9" fmla="*/ 1572385 h 1775165"/>
              <a:gd name="connsiteX10" fmla="*/ 68013 w 1671714"/>
              <a:gd name="connsiteY10" fmla="*/ 1746197 h 1775165"/>
              <a:gd name="connsiteX11" fmla="*/ 0 w 1671714"/>
              <a:gd name="connsiteY11" fmla="*/ 1610170 h 1775165"/>
              <a:gd name="connsiteX0" fmla="*/ 113356 w 1663413"/>
              <a:gd name="connsiteY0" fmla="*/ 1685741 h 1784315"/>
              <a:gd name="connsiteX1" fmla="*/ 30228 w 1663413"/>
              <a:gd name="connsiteY1" fmla="*/ 998051 h 1784315"/>
              <a:gd name="connsiteX2" fmla="*/ 241825 w 1663413"/>
              <a:gd name="connsiteY2" fmla="*/ 370818 h 1784315"/>
              <a:gd name="connsiteX3" fmla="*/ 823716 w 1663413"/>
              <a:gd name="connsiteY3" fmla="*/ 524 h 1784315"/>
              <a:gd name="connsiteX4" fmla="*/ 1481177 w 1663413"/>
              <a:gd name="connsiteY4" fmla="*/ 446389 h 1784315"/>
              <a:gd name="connsiteX5" fmla="*/ 1662546 w 1663413"/>
              <a:gd name="connsiteY5" fmla="*/ 1436359 h 1784315"/>
              <a:gd name="connsiteX6" fmla="*/ 1602089 w 1663413"/>
              <a:gd name="connsiteY6" fmla="*/ 1715969 h 1784315"/>
              <a:gd name="connsiteX7" fmla="*/ 1205275 w 1663413"/>
              <a:gd name="connsiteY7" fmla="*/ 1079209 h 1784315"/>
              <a:gd name="connsiteX8" fmla="*/ 636668 w 1663413"/>
              <a:gd name="connsiteY8" fmla="*/ 905301 h 1784315"/>
              <a:gd name="connsiteX9" fmla="*/ 188926 w 1663413"/>
              <a:gd name="connsiteY9" fmla="*/ 1572385 h 1784315"/>
              <a:gd name="connsiteX10" fmla="*/ 68013 w 1663413"/>
              <a:gd name="connsiteY10" fmla="*/ 1746197 h 1784315"/>
              <a:gd name="connsiteX11" fmla="*/ 0 w 1663413"/>
              <a:gd name="connsiteY11" fmla="*/ 1610170 h 1784315"/>
              <a:gd name="connsiteX0" fmla="*/ 113356 w 1670055"/>
              <a:gd name="connsiteY0" fmla="*/ 1686079 h 1775010"/>
              <a:gd name="connsiteX1" fmla="*/ 30228 w 1670055"/>
              <a:gd name="connsiteY1" fmla="*/ 998389 h 1775010"/>
              <a:gd name="connsiteX2" fmla="*/ 241825 w 1670055"/>
              <a:gd name="connsiteY2" fmla="*/ 371156 h 1775010"/>
              <a:gd name="connsiteX3" fmla="*/ 823716 w 1670055"/>
              <a:gd name="connsiteY3" fmla="*/ 862 h 1775010"/>
              <a:gd name="connsiteX4" fmla="*/ 1503895 w 1670055"/>
              <a:gd name="connsiteY4" fmla="*/ 469445 h 1775010"/>
              <a:gd name="connsiteX5" fmla="*/ 1662546 w 1670055"/>
              <a:gd name="connsiteY5" fmla="*/ 1436697 h 1775010"/>
              <a:gd name="connsiteX6" fmla="*/ 1602089 w 1670055"/>
              <a:gd name="connsiteY6" fmla="*/ 1716307 h 1775010"/>
              <a:gd name="connsiteX7" fmla="*/ 1205275 w 1670055"/>
              <a:gd name="connsiteY7" fmla="*/ 1079547 h 1775010"/>
              <a:gd name="connsiteX8" fmla="*/ 636668 w 1670055"/>
              <a:gd name="connsiteY8" fmla="*/ 905639 h 1775010"/>
              <a:gd name="connsiteX9" fmla="*/ 188926 w 1670055"/>
              <a:gd name="connsiteY9" fmla="*/ 1572723 h 1775010"/>
              <a:gd name="connsiteX10" fmla="*/ 68013 w 1670055"/>
              <a:gd name="connsiteY10" fmla="*/ 1746535 h 1775010"/>
              <a:gd name="connsiteX11" fmla="*/ 0 w 1670055"/>
              <a:gd name="connsiteY11" fmla="*/ 1610508 h 1775010"/>
              <a:gd name="connsiteX0" fmla="*/ 113356 w 1670055"/>
              <a:gd name="connsiteY0" fmla="*/ 1680419 h 1769350"/>
              <a:gd name="connsiteX1" fmla="*/ 30228 w 1670055"/>
              <a:gd name="connsiteY1" fmla="*/ 992729 h 1769350"/>
              <a:gd name="connsiteX2" fmla="*/ 241825 w 1670055"/>
              <a:gd name="connsiteY2" fmla="*/ 365496 h 1769350"/>
              <a:gd name="connsiteX3" fmla="*/ 874832 w 1670055"/>
              <a:gd name="connsiteY3" fmla="*/ 881 h 1769350"/>
              <a:gd name="connsiteX4" fmla="*/ 1503895 w 1670055"/>
              <a:gd name="connsiteY4" fmla="*/ 463785 h 1769350"/>
              <a:gd name="connsiteX5" fmla="*/ 1662546 w 1670055"/>
              <a:gd name="connsiteY5" fmla="*/ 1431037 h 1769350"/>
              <a:gd name="connsiteX6" fmla="*/ 1602089 w 1670055"/>
              <a:gd name="connsiteY6" fmla="*/ 1710647 h 1769350"/>
              <a:gd name="connsiteX7" fmla="*/ 1205275 w 1670055"/>
              <a:gd name="connsiteY7" fmla="*/ 1073887 h 1769350"/>
              <a:gd name="connsiteX8" fmla="*/ 636668 w 1670055"/>
              <a:gd name="connsiteY8" fmla="*/ 899979 h 1769350"/>
              <a:gd name="connsiteX9" fmla="*/ 188926 w 1670055"/>
              <a:gd name="connsiteY9" fmla="*/ 1567063 h 1769350"/>
              <a:gd name="connsiteX10" fmla="*/ 68013 w 1670055"/>
              <a:gd name="connsiteY10" fmla="*/ 1740875 h 1769350"/>
              <a:gd name="connsiteX11" fmla="*/ 0 w 1670055"/>
              <a:gd name="connsiteY11" fmla="*/ 1604848 h 1769350"/>
              <a:gd name="connsiteX0" fmla="*/ 113356 w 1670055"/>
              <a:gd name="connsiteY0" fmla="*/ 1679629 h 1768560"/>
              <a:gd name="connsiteX1" fmla="*/ 30228 w 1670055"/>
              <a:gd name="connsiteY1" fmla="*/ 991939 h 1768560"/>
              <a:gd name="connsiteX2" fmla="*/ 241825 w 1670055"/>
              <a:gd name="connsiteY2" fmla="*/ 364706 h 1768560"/>
              <a:gd name="connsiteX3" fmla="*/ 874832 w 1670055"/>
              <a:gd name="connsiteY3" fmla="*/ 91 h 1768560"/>
              <a:gd name="connsiteX4" fmla="*/ 1503895 w 1670055"/>
              <a:gd name="connsiteY4" fmla="*/ 462995 h 1768560"/>
              <a:gd name="connsiteX5" fmla="*/ 1662546 w 1670055"/>
              <a:gd name="connsiteY5" fmla="*/ 1430247 h 1768560"/>
              <a:gd name="connsiteX6" fmla="*/ 1602089 w 1670055"/>
              <a:gd name="connsiteY6" fmla="*/ 1709857 h 1768560"/>
              <a:gd name="connsiteX7" fmla="*/ 1205275 w 1670055"/>
              <a:gd name="connsiteY7" fmla="*/ 1073097 h 1768560"/>
              <a:gd name="connsiteX8" fmla="*/ 636668 w 1670055"/>
              <a:gd name="connsiteY8" fmla="*/ 899189 h 1768560"/>
              <a:gd name="connsiteX9" fmla="*/ 188926 w 1670055"/>
              <a:gd name="connsiteY9" fmla="*/ 1566273 h 1768560"/>
              <a:gd name="connsiteX10" fmla="*/ 68013 w 1670055"/>
              <a:gd name="connsiteY10" fmla="*/ 1740085 h 1768560"/>
              <a:gd name="connsiteX11" fmla="*/ 0 w 1670055"/>
              <a:gd name="connsiteY11" fmla="*/ 1604058 h 1768560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36668 w 1670055"/>
              <a:gd name="connsiteY8" fmla="*/ 899100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65066 w 1670055"/>
              <a:gd name="connsiteY8" fmla="*/ 972933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113356 w 1670055"/>
              <a:gd name="connsiteY0" fmla="*/ 1679540 h 1768471"/>
              <a:gd name="connsiteX1" fmla="*/ 30228 w 1670055"/>
              <a:gd name="connsiteY1" fmla="*/ 991850 h 1768471"/>
              <a:gd name="connsiteX2" fmla="*/ 241825 w 1670055"/>
              <a:gd name="connsiteY2" fmla="*/ 364617 h 1768471"/>
              <a:gd name="connsiteX3" fmla="*/ 874832 w 1670055"/>
              <a:gd name="connsiteY3" fmla="*/ 2 h 1768471"/>
              <a:gd name="connsiteX4" fmla="*/ 1503895 w 1670055"/>
              <a:gd name="connsiteY4" fmla="*/ 462906 h 1768471"/>
              <a:gd name="connsiteX5" fmla="*/ 1662546 w 1670055"/>
              <a:gd name="connsiteY5" fmla="*/ 1430158 h 1768471"/>
              <a:gd name="connsiteX6" fmla="*/ 1602089 w 1670055"/>
              <a:gd name="connsiteY6" fmla="*/ 1709768 h 1768471"/>
              <a:gd name="connsiteX7" fmla="*/ 1205275 w 1670055"/>
              <a:gd name="connsiteY7" fmla="*/ 1073008 h 1768471"/>
              <a:gd name="connsiteX8" fmla="*/ 665066 w 1670055"/>
              <a:gd name="connsiteY8" fmla="*/ 972933 h 1768471"/>
              <a:gd name="connsiteX9" fmla="*/ 188926 w 1670055"/>
              <a:gd name="connsiteY9" fmla="*/ 1566184 h 1768471"/>
              <a:gd name="connsiteX10" fmla="*/ 68013 w 1670055"/>
              <a:gd name="connsiteY10" fmla="*/ 1739996 h 1768471"/>
              <a:gd name="connsiteX11" fmla="*/ 0 w 1670055"/>
              <a:gd name="connsiteY11" fmla="*/ 1603969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10" fmla="*/ 47969 w 1650011"/>
              <a:gd name="connsiteY10" fmla="*/ 1739996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0" fmla="*/ 93312 w 1650011"/>
              <a:gd name="connsiteY0" fmla="*/ 1679540 h 1768471"/>
              <a:gd name="connsiteX1" fmla="*/ 10184 w 1650011"/>
              <a:gd name="connsiteY1" fmla="*/ 991850 h 1768471"/>
              <a:gd name="connsiteX2" fmla="*/ 221781 w 1650011"/>
              <a:gd name="connsiteY2" fmla="*/ 364617 h 1768471"/>
              <a:gd name="connsiteX3" fmla="*/ 854788 w 1650011"/>
              <a:gd name="connsiteY3" fmla="*/ 2 h 1768471"/>
              <a:gd name="connsiteX4" fmla="*/ 1483851 w 1650011"/>
              <a:gd name="connsiteY4" fmla="*/ 462906 h 1768471"/>
              <a:gd name="connsiteX5" fmla="*/ 1642502 w 1650011"/>
              <a:gd name="connsiteY5" fmla="*/ 1430158 h 1768471"/>
              <a:gd name="connsiteX6" fmla="*/ 1582045 w 1650011"/>
              <a:gd name="connsiteY6" fmla="*/ 1709768 h 1768471"/>
              <a:gd name="connsiteX7" fmla="*/ 1185231 w 1650011"/>
              <a:gd name="connsiteY7" fmla="*/ 1073008 h 1768471"/>
              <a:gd name="connsiteX8" fmla="*/ 645022 w 1650011"/>
              <a:gd name="connsiteY8" fmla="*/ 972933 h 1768471"/>
              <a:gd name="connsiteX9" fmla="*/ 168882 w 1650011"/>
              <a:gd name="connsiteY9" fmla="*/ 1566184 h 1768471"/>
              <a:gd name="connsiteX10" fmla="*/ 93312 w 1650011"/>
              <a:gd name="connsiteY10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51347"/>
              <a:gd name="connsiteY0" fmla="*/ 1679540 h 1768471"/>
              <a:gd name="connsiteX1" fmla="*/ 11520 w 1651347"/>
              <a:gd name="connsiteY1" fmla="*/ 991850 h 1768471"/>
              <a:gd name="connsiteX2" fmla="*/ 223117 w 1651347"/>
              <a:gd name="connsiteY2" fmla="*/ 364617 h 1768471"/>
              <a:gd name="connsiteX3" fmla="*/ 856124 w 1651347"/>
              <a:gd name="connsiteY3" fmla="*/ 2 h 1768471"/>
              <a:gd name="connsiteX4" fmla="*/ 1485187 w 1651347"/>
              <a:gd name="connsiteY4" fmla="*/ 462906 h 1768471"/>
              <a:gd name="connsiteX5" fmla="*/ 1643838 w 1651347"/>
              <a:gd name="connsiteY5" fmla="*/ 1430158 h 1768471"/>
              <a:gd name="connsiteX6" fmla="*/ 1583381 w 1651347"/>
              <a:gd name="connsiteY6" fmla="*/ 1709768 h 1768471"/>
              <a:gd name="connsiteX7" fmla="*/ 1186567 w 1651347"/>
              <a:gd name="connsiteY7" fmla="*/ 1073008 h 1768471"/>
              <a:gd name="connsiteX8" fmla="*/ 646358 w 1651347"/>
              <a:gd name="connsiteY8" fmla="*/ 972933 h 1768471"/>
              <a:gd name="connsiteX9" fmla="*/ 94648 w 1651347"/>
              <a:gd name="connsiteY9" fmla="*/ 1679540 h 1768471"/>
              <a:gd name="connsiteX0" fmla="*/ 94648 w 1666389"/>
              <a:gd name="connsiteY0" fmla="*/ 1679540 h 1714635"/>
              <a:gd name="connsiteX1" fmla="*/ 11520 w 1666389"/>
              <a:gd name="connsiteY1" fmla="*/ 991850 h 1714635"/>
              <a:gd name="connsiteX2" fmla="*/ 223117 w 1666389"/>
              <a:gd name="connsiteY2" fmla="*/ 364617 h 1714635"/>
              <a:gd name="connsiteX3" fmla="*/ 856124 w 1666389"/>
              <a:gd name="connsiteY3" fmla="*/ 2 h 1714635"/>
              <a:gd name="connsiteX4" fmla="*/ 1485187 w 1666389"/>
              <a:gd name="connsiteY4" fmla="*/ 462906 h 1714635"/>
              <a:gd name="connsiteX5" fmla="*/ 1660388 w 1666389"/>
              <a:gd name="connsiteY5" fmla="*/ 1318444 h 1714635"/>
              <a:gd name="connsiteX6" fmla="*/ 1583381 w 1666389"/>
              <a:gd name="connsiteY6" fmla="*/ 1709768 h 1714635"/>
              <a:gd name="connsiteX7" fmla="*/ 1186567 w 1666389"/>
              <a:gd name="connsiteY7" fmla="*/ 1073008 h 1714635"/>
              <a:gd name="connsiteX8" fmla="*/ 646358 w 1666389"/>
              <a:gd name="connsiteY8" fmla="*/ 972933 h 1714635"/>
              <a:gd name="connsiteX9" fmla="*/ 94648 w 1666389"/>
              <a:gd name="connsiteY9" fmla="*/ 1679540 h 17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6389" h="1714635">
                <a:moveTo>
                  <a:pt x="94648" y="1679540"/>
                </a:moveTo>
                <a:cubicBezTo>
                  <a:pt x="-11158" y="1682693"/>
                  <a:pt x="-9892" y="1211004"/>
                  <a:pt x="11520" y="991850"/>
                </a:cubicBezTo>
                <a:cubicBezTo>
                  <a:pt x="32932" y="772696"/>
                  <a:pt x="82350" y="529925"/>
                  <a:pt x="223117" y="364617"/>
                </a:cubicBezTo>
                <a:cubicBezTo>
                  <a:pt x="363884" y="199309"/>
                  <a:pt x="532189" y="659"/>
                  <a:pt x="856124" y="2"/>
                </a:cubicBezTo>
                <a:cubicBezTo>
                  <a:pt x="1180059" y="-655"/>
                  <a:pt x="1351143" y="243166"/>
                  <a:pt x="1485187" y="462906"/>
                </a:cubicBezTo>
                <a:cubicBezTo>
                  <a:pt x="1619231" y="682646"/>
                  <a:pt x="1644022" y="1110634"/>
                  <a:pt x="1660388" y="1318444"/>
                </a:cubicBezTo>
                <a:cubicBezTo>
                  <a:pt x="1676754" y="1526254"/>
                  <a:pt x="1662351" y="1750674"/>
                  <a:pt x="1583381" y="1709768"/>
                </a:cubicBezTo>
                <a:cubicBezTo>
                  <a:pt x="1504411" y="1668862"/>
                  <a:pt x="1342738" y="1195814"/>
                  <a:pt x="1186567" y="1073008"/>
                </a:cubicBezTo>
                <a:cubicBezTo>
                  <a:pt x="1030396" y="950202"/>
                  <a:pt x="844148" y="919135"/>
                  <a:pt x="646358" y="972933"/>
                </a:cubicBezTo>
                <a:cubicBezTo>
                  <a:pt x="464372" y="1074022"/>
                  <a:pt x="113565" y="1676387"/>
                  <a:pt x="94648" y="1679540"/>
                </a:cubicBezTo>
                <a:close/>
              </a:path>
            </a:pathLst>
          </a:custGeom>
          <a:solidFill>
            <a:srgbClr val="72BFC5">
              <a:alpha val="84706"/>
            </a:srgb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Sharing Work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134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08141" y="1482913"/>
            <a:ext cx="9942539" cy="1194245"/>
          </a:xfrm>
          <a:prstGeom prst="roundRect">
            <a:avLst/>
          </a:prstGeom>
          <a:gradFill flip="none" rotWithShape="1">
            <a:gsLst>
              <a:gs pos="81000">
                <a:schemeClr val="accent2">
                  <a:lumMod val="75000"/>
                </a:schemeClr>
              </a:gs>
              <a:gs pos="29000">
                <a:srgbClr val="41CAB8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chemeClr val="tx1">
                    <a:lumMod val="75000"/>
                  </a:schemeClr>
                </a:solidFill>
                <a:latin typeface="+mj-lt"/>
                <a:cs typeface="News Gothic MT"/>
              </a:rPr>
              <a:t>Incremental Parametric Syntax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80718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>
              <a:latin typeface="News Gothic MT"/>
              <a:cs typeface="News Gothic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02" y="3380049"/>
            <a:ext cx="4651778" cy="2990428"/>
          </a:xfrm>
          <a:prstGeom prst="rect">
            <a:avLst/>
          </a:prstGeom>
        </p:spPr>
      </p:pic>
      <p:pic>
        <p:nvPicPr>
          <p:cNvPr id="8" name="Picture 7" descr="sig_multis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41" y="3370802"/>
            <a:ext cx="3992920" cy="29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5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Syntax Definitions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24" name="TextBox 23"/>
          <p:cNvSpPr txBox="1"/>
          <p:nvPr/>
        </p:nvSpPr>
        <p:spPr>
          <a:xfrm>
            <a:off x="7294177" y="3145765"/>
            <a:ext cx="4549643" cy="1261692"/>
          </a:xfrm>
          <a:prstGeom prst="rect">
            <a:avLst/>
          </a:prstGeom>
          <a:solidFill>
            <a:srgbClr val="B3B3B3"/>
          </a:solidFill>
          <a:ln>
            <a:solidFill>
              <a:srgbClr val="262626"/>
            </a:solidFill>
          </a:ln>
        </p:spPr>
        <p:txBody>
          <a:bodyPr wrap="none" rtlCol="0">
            <a:spAutoFit/>
          </a:bodyPr>
          <a:lstStyle/>
          <a:p>
            <a:r>
              <a:rPr lang="en-US" sz="2533" b="1" dirty="0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data</a:t>
            </a:r>
            <a:r>
              <a:rPr lang="en-US" sz="2533" dirty="0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533" dirty="0" err="1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CStmt</a:t>
            </a:r>
            <a:r>
              <a:rPr lang="en-US" sz="2533" dirty="0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 =</a:t>
            </a:r>
          </a:p>
          <a:p>
            <a:r>
              <a:rPr lang="en-US" sz="2533" dirty="0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     While </a:t>
            </a:r>
            <a:r>
              <a:rPr lang="en-US" sz="2533" dirty="0" err="1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CExpr</a:t>
            </a:r>
            <a:r>
              <a:rPr lang="en-US" sz="2533" dirty="0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533" dirty="0" err="1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CStmt</a:t>
            </a:r>
            <a:endParaRPr lang="en-US" sz="2533" dirty="0">
              <a:solidFill>
                <a:schemeClr val="accent5">
                  <a:lumMod val="75000"/>
                </a:schemeClr>
              </a:solidFill>
              <a:latin typeface="News Gothic MT"/>
              <a:cs typeface="News Gothic MT"/>
            </a:endParaRPr>
          </a:p>
          <a:p>
            <a:r>
              <a:rPr lang="en-US" sz="2533" dirty="0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   | If      </a:t>
            </a:r>
            <a:r>
              <a:rPr lang="en-US" sz="2533" dirty="0" err="1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CExpr</a:t>
            </a:r>
            <a:r>
              <a:rPr lang="en-US" sz="2533" dirty="0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533" dirty="0" err="1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CStmt</a:t>
            </a:r>
            <a:r>
              <a:rPr lang="en-US" sz="2533" dirty="0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533" dirty="0" err="1">
                <a:solidFill>
                  <a:schemeClr val="accent5">
                    <a:lumMod val="75000"/>
                  </a:schemeClr>
                </a:solidFill>
                <a:latin typeface="News Gothic MT"/>
                <a:cs typeface="News Gothic MT"/>
              </a:rPr>
              <a:t>CStmt</a:t>
            </a:r>
            <a:endParaRPr lang="en-US" sz="2533" dirty="0">
              <a:solidFill>
                <a:schemeClr val="accent5">
                  <a:lumMod val="75000"/>
                </a:schemeClr>
              </a:solidFill>
              <a:latin typeface="News Gothic MT"/>
              <a:cs typeface="News Gothic M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23" y="2015573"/>
            <a:ext cx="4527437" cy="39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9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03665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/>
              <a:t>What Hinders Modularity?</a:t>
            </a:r>
            <a:endParaRPr lang="en-US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326" y="2146665"/>
            <a:ext cx="4595172" cy="404375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7409671" y="2688039"/>
            <a:ext cx="1033827" cy="659509"/>
          </a:xfrm>
          <a:prstGeom prst="line">
            <a:avLst/>
          </a:prstGeom>
          <a:ln w="38100" cmpd="sng">
            <a:solidFill>
              <a:srgbClr val="801F1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31328" y="3880503"/>
            <a:ext cx="438483" cy="0"/>
          </a:xfrm>
          <a:prstGeom prst="line">
            <a:avLst/>
          </a:prstGeom>
          <a:ln w="38100" cmpd="sng">
            <a:solidFill>
              <a:srgbClr val="801F1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625811" y="5236951"/>
            <a:ext cx="235283" cy="237068"/>
          </a:xfrm>
          <a:prstGeom prst="line">
            <a:avLst/>
          </a:prstGeom>
          <a:ln w="38100" cmpd="sng">
            <a:solidFill>
              <a:srgbClr val="801F1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47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-6193367" y="3500439"/>
            <a:ext cx="7105651" cy="48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2533">
              <a:latin typeface="News Gothic MT"/>
              <a:cs typeface="News Gothic MT"/>
            </a:endParaRPr>
          </a:p>
        </p:txBody>
      </p:sp>
      <p:sp>
        <p:nvSpPr>
          <p:cNvPr id="19468" name="Rectangle 13"/>
          <p:cNvSpPr>
            <a:spLocks noChangeArrowheads="1"/>
          </p:cNvSpPr>
          <p:nvPr/>
        </p:nvSpPr>
        <p:spPr bwMode="auto">
          <a:xfrm>
            <a:off x="8193245" y="1376759"/>
            <a:ext cx="6096001" cy="87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2533">
              <a:latin typeface="News Gothic MT"/>
              <a:cs typeface="News Gothic MT"/>
            </a:endParaRPr>
          </a:p>
          <a:p>
            <a:endParaRPr lang="en-US" sz="2533">
              <a:latin typeface="News Gothic MT"/>
              <a:cs typeface="News Gothic M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1084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>
              <a:latin typeface="News Gothic MT"/>
              <a:cs typeface="News Gothic M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>
              <a:latin typeface="News Gothic MT"/>
              <a:cs typeface="News Gothic M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40141" y="3264021"/>
            <a:ext cx="1509055" cy="2319655"/>
            <a:chOff x="4455061" y="1973882"/>
            <a:chExt cx="1131791" cy="1739741"/>
          </a:xfrm>
        </p:grpSpPr>
        <p:sp>
          <p:nvSpPr>
            <p:cNvPr id="27" name="Oval 26"/>
            <p:cNvSpPr/>
            <p:nvPr/>
          </p:nvSpPr>
          <p:spPr>
            <a:xfrm rot="8216837">
              <a:off x="4475324" y="2999421"/>
              <a:ext cx="1111528" cy="71420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alpha val="66000"/>
                  </a:schemeClr>
                </a:gs>
                <a:gs pos="46000">
                  <a:schemeClr val="accent4">
                    <a:lumMod val="95000"/>
                    <a:lumOff val="5000"/>
                    <a:alpha val="64000"/>
                  </a:schemeClr>
                </a:gs>
                <a:gs pos="100000">
                  <a:schemeClr val="accent4">
                    <a:lumMod val="60000"/>
                    <a:alpha val="87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061" y="1973882"/>
              <a:ext cx="939372" cy="1647444"/>
            </a:xfrm>
            <a:prstGeom prst="rect">
              <a:avLst/>
            </a:prstGeom>
          </p:spPr>
        </p:pic>
      </p:grpSp>
      <p:sp>
        <p:nvSpPr>
          <p:cNvPr id="3" name="Rounded Rectangular Callout 2"/>
          <p:cNvSpPr/>
          <p:nvPr/>
        </p:nvSpPr>
        <p:spPr>
          <a:xfrm>
            <a:off x="5589258" y="2065867"/>
            <a:ext cx="4006297" cy="1355549"/>
          </a:xfrm>
          <a:prstGeom prst="wedgeRoundRectCallout">
            <a:avLst>
              <a:gd name="adj1" fmla="val -74371"/>
              <a:gd name="adj2" fmla="val 79989"/>
              <a:gd name="adj3" fmla="val 16667"/>
            </a:avLst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33">
                <a:ea typeface="News Gothic MT" charset="0"/>
                <a:cs typeface="News Gothic MT" charset="0"/>
              </a:rPr>
              <a:t>Can we work with language fragments instead?</a:t>
            </a:r>
          </a:p>
        </p:txBody>
      </p:sp>
    </p:spTree>
    <p:extLst>
      <p:ext uri="{BB962C8B-B14F-4D97-AF65-F5344CB8AC3E}">
        <p14:creationId xmlns:p14="http://schemas.microsoft.com/office/powerpoint/2010/main" val="213163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7" name="TextBox 6"/>
          <p:cNvSpPr txBox="1"/>
          <p:nvPr/>
        </p:nvSpPr>
        <p:spPr>
          <a:xfrm>
            <a:off x="609601" y="4785359"/>
            <a:ext cx="3559821" cy="1405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News Gothic MT"/>
                <a:cs typeface="News Gothic MT"/>
              </a:rPr>
              <a:t>data</a:t>
            </a: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133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ExpAdd</a:t>
            </a:r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solidFill>
                  <a:srgbClr val="000000"/>
                </a:solidFill>
                <a:latin typeface="News Gothic MT"/>
                <a:cs typeface="News Gothic MT"/>
              </a:rPr>
              <a:t>t</a:t>
            </a:r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133" b="1" dirty="0">
                <a:solidFill>
                  <a:srgbClr val="3C8C93"/>
                </a:solidFill>
                <a:latin typeface="News Gothic MT"/>
                <a:cs typeface="News Gothic MT"/>
              </a:rPr>
              <a:t>where</a:t>
            </a:r>
          </a:p>
          <a:p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 </a:t>
            </a:r>
            <a:r>
              <a:rPr lang="en-US" sz="2133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Add</a:t>
            </a:r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solidFill>
                  <a:srgbClr val="000000"/>
                </a:solidFill>
                <a:latin typeface="News Gothic MT"/>
                <a:cs typeface="News Gothic MT"/>
              </a:rPr>
              <a:t>:: t </a:t>
            </a:r>
            <a:r>
              <a:rPr lang="is-IS" sz="2133" dirty="0">
                <a:solidFill>
                  <a:srgbClr val="FF2686"/>
                </a:solidFill>
                <a:latin typeface="News Gothic MT"/>
                <a:cs typeface="News Gothic MT"/>
              </a:rPr>
              <a:t>→</a:t>
            </a:r>
            <a:r>
              <a:rPr lang="is-I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solidFill>
                  <a:srgbClr val="FF2686"/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solidFill>
                  <a:srgbClr val="000000"/>
                </a:solidFill>
                <a:latin typeface="News Gothic MT"/>
                <a:cs typeface="News Gothic MT"/>
              </a:rPr>
              <a:t>t </a:t>
            </a:r>
            <a:r>
              <a:rPr lang="is-IS" sz="2133" dirty="0">
                <a:solidFill>
                  <a:srgbClr val="FF2686"/>
                </a:solidFill>
                <a:latin typeface="News Gothic MT"/>
                <a:cs typeface="News Gothic MT"/>
              </a:rPr>
              <a:t>→</a:t>
            </a:r>
            <a:r>
              <a:rPr lang="en-US" sz="2133" dirty="0">
                <a:solidFill>
                  <a:srgbClr val="FF2686"/>
                </a:solidFill>
                <a:latin typeface="News Gothic MT"/>
                <a:cs typeface="News Gothic MT"/>
              </a:rPr>
              <a:t> </a:t>
            </a:r>
            <a:r>
              <a:rPr lang="en-US" sz="2133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ExpAdd</a:t>
            </a:r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latin typeface="News Gothic MT"/>
                <a:cs typeface="News Gothic MT"/>
              </a:rPr>
              <a:t>t</a:t>
            </a:r>
          </a:p>
          <a:p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 </a:t>
            </a:r>
            <a:r>
              <a:rPr lang="en-US" sz="2133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Sub</a:t>
            </a:r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solidFill>
                  <a:srgbClr val="000000"/>
                </a:solidFill>
                <a:latin typeface="News Gothic MT"/>
                <a:cs typeface="News Gothic MT"/>
              </a:rPr>
              <a:t>:: t </a:t>
            </a:r>
            <a:r>
              <a:rPr lang="is-IS" sz="2133" dirty="0">
                <a:solidFill>
                  <a:srgbClr val="FF2686"/>
                </a:solidFill>
                <a:latin typeface="News Gothic MT"/>
                <a:cs typeface="News Gothic MT"/>
              </a:rPr>
              <a:t>→</a:t>
            </a:r>
            <a:r>
              <a:rPr lang="is-I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solidFill>
                  <a:srgbClr val="FF2686"/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solidFill>
                  <a:srgbClr val="000000"/>
                </a:solidFill>
                <a:latin typeface="News Gothic MT"/>
                <a:cs typeface="News Gothic MT"/>
              </a:rPr>
              <a:t>t</a:t>
            </a:r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is-IS" sz="2133" dirty="0">
                <a:solidFill>
                  <a:srgbClr val="FF2686"/>
                </a:solidFill>
                <a:latin typeface="News Gothic MT"/>
                <a:cs typeface="News Gothic MT"/>
              </a:rPr>
              <a:t>→</a:t>
            </a:r>
            <a:r>
              <a:rPr lang="en-US" sz="2133" dirty="0">
                <a:solidFill>
                  <a:srgbClr val="FF2686"/>
                </a:solidFill>
                <a:latin typeface="News Gothic MT"/>
                <a:cs typeface="News Gothic MT"/>
              </a:rPr>
              <a:t> </a:t>
            </a:r>
            <a:r>
              <a:rPr lang="en-US" sz="2133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ExpAdd</a:t>
            </a:r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solidFill>
                  <a:srgbClr val="000000"/>
                </a:solidFill>
                <a:latin typeface="News Gothic MT"/>
                <a:cs typeface="News Gothic MT"/>
              </a:rPr>
              <a:t>t</a:t>
            </a:r>
          </a:p>
          <a:p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 </a:t>
            </a:r>
            <a:r>
              <a:rPr lang="en-US" sz="2133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Val</a:t>
            </a:r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  </a:t>
            </a:r>
            <a:r>
              <a:rPr lang="en-US" sz="2133" dirty="0">
                <a:solidFill>
                  <a:srgbClr val="000000"/>
                </a:solidFill>
                <a:latin typeface="News Gothic MT"/>
                <a:cs typeface="News Gothic MT"/>
              </a:rPr>
              <a:t>::     </a:t>
            </a:r>
            <a:r>
              <a:rPr lang="en-US" sz="2133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Int</a:t>
            </a:r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is-IS" sz="2133" dirty="0">
                <a:solidFill>
                  <a:srgbClr val="FF2686"/>
                </a:solidFill>
                <a:latin typeface="News Gothic MT"/>
                <a:cs typeface="News Gothic MT"/>
              </a:rPr>
              <a:t>→</a:t>
            </a:r>
            <a:r>
              <a:rPr lang="is-I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is-IS" sz="2133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ExpAdd</a:t>
            </a:r>
            <a:r>
              <a:rPr lang="is-I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is-IS" sz="2133" dirty="0">
                <a:solidFill>
                  <a:srgbClr val="000000"/>
                </a:solidFill>
                <a:latin typeface="News Gothic MT"/>
                <a:cs typeface="News Gothic MT"/>
              </a:rPr>
              <a:t>t</a:t>
            </a:r>
            <a:endParaRPr lang="en-US" sz="2133" dirty="0">
              <a:solidFill>
                <a:srgbClr val="000000"/>
              </a:solidFill>
              <a:latin typeface="News Gothic MT"/>
              <a:cs typeface="News Gothic MT"/>
            </a:endParaRPr>
          </a:p>
        </p:txBody>
      </p:sp>
      <p:pic>
        <p:nvPicPr>
          <p:cNvPr id="3" name="Picture 2" descr="sig_ad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54" y="1797766"/>
            <a:ext cx="4151284" cy="2734313"/>
          </a:xfrm>
          <a:prstGeom prst="rect">
            <a:avLst/>
          </a:prstGeom>
        </p:spPr>
      </p:pic>
      <p:pic>
        <p:nvPicPr>
          <p:cNvPr id="8" name="Picture 7" descr="sig_mu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20" y="1797767"/>
            <a:ext cx="3795891" cy="28411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8347" y="4785359"/>
            <a:ext cx="3445174" cy="10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News Gothic MT"/>
                <a:cs typeface="News Gothic MT"/>
              </a:rPr>
              <a:t>data</a:t>
            </a: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133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ExpMul</a:t>
            </a:r>
            <a:r>
              <a:rPr lang="en-US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latin typeface="News Gothic MT"/>
                <a:cs typeface="News Gothic MT"/>
              </a:rPr>
              <a:t>t </a:t>
            </a:r>
            <a:r>
              <a:rPr lang="en-US" sz="2133" b="1" dirty="0">
                <a:solidFill>
                  <a:srgbClr val="3C8C93"/>
                </a:solidFill>
                <a:latin typeface="News Gothic MT"/>
                <a:cs typeface="News Gothic MT"/>
              </a:rPr>
              <a:t>where</a:t>
            </a:r>
          </a:p>
          <a:p>
            <a:r>
              <a:rPr lang="en-US" sz="2133" dirty="0">
                <a:latin typeface="News Gothic MT"/>
                <a:cs typeface="News Gothic MT"/>
              </a:rPr>
              <a:t>  </a:t>
            </a:r>
            <a:r>
              <a:rPr lang="en-US" sz="2133" b="1" dirty="0" err="1">
                <a:solidFill>
                  <a:srgbClr val="7575D1"/>
                </a:solidFill>
                <a:latin typeface="News Gothic MT"/>
                <a:cs typeface="News Gothic MT"/>
              </a:rPr>
              <a:t>Mul</a:t>
            </a:r>
            <a:r>
              <a:rPr lang="en-US" sz="2133" dirty="0">
                <a:solidFill>
                  <a:srgbClr val="7575D1"/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latin typeface="News Gothic MT"/>
                <a:cs typeface="News Gothic MT"/>
              </a:rPr>
              <a:t>:: t </a:t>
            </a:r>
            <a:r>
              <a:rPr lang="is-IS" sz="2133" dirty="0">
                <a:solidFill>
                  <a:srgbClr val="FF2686"/>
                </a:solidFill>
                <a:latin typeface="News Gothic MT"/>
                <a:cs typeface="News Gothic MT"/>
              </a:rPr>
              <a:t>→</a:t>
            </a:r>
            <a:r>
              <a:rPr lang="is-IS" sz="2133" dirty="0">
                <a:latin typeface="News Gothic MT"/>
                <a:cs typeface="News Gothic MT"/>
              </a:rPr>
              <a:t> </a:t>
            </a:r>
            <a:r>
              <a:rPr lang="en-US" sz="2133" dirty="0">
                <a:solidFill>
                  <a:srgbClr val="FF2686"/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latin typeface="News Gothic MT"/>
                <a:cs typeface="News Gothic MT"/>
              </a:rPr>
              <a:t>t </a:t>
            </a:r>
            <a:r>
              <a:rPr lang="is-IS" sz="2133" dirty="0">
                <a:solidFill>
                  <a:srgbClr val="FF2686"/>
                </a:solidFill>
                <a:latin typeface="News Gothic MT"/>
                <a:cs typeface="News Gothic MT"/>
              </a:rPr>
              <a:t>→</a:t>
            </a:r>
            <a:r>
              <a:rPr lang="en-US" sz="2133" dirty="0">
                <a:solidFill>
                  <a:srgbClr val="FF2686"/>
                </a:solidFill>
                <a:latin typeface="News Gothic MT"/>
                <a:cs typeface="News Gothic MT"/>
              </a:rPr>
              <a:t> </a:t>
            </a:r>
            <a:r>
              <a:rPr lang="en-US" sz="2133" b="1" dirty="0" err="1">
                <a:solidFill>
                  <a:srgbClr val="7575D1"/>
                </a:solidFill>
                <a:latin typeface="News Gothic MT"/>
                <a:cs typeface="News Gothic MT"/>
              </a:rPr>
              <a:t>ExpMul</a:t>
            </a:r>
            <a:r>
              <a:rPr lang="en-US" sz="2133" dirty="0">
                <a:solidFill>
                  <a:srgbClr val="7575D1"/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latin typeface="News Gothic MT"/>
                <a:cs typeface="News Gothic MT"/>
              </a:rPr>
              <a:t>t</a:t>
            </a:r>
          </a:p>
          <a:p>
            <a:r>
              <a:rPr lang="en-US" sz="2133" dirty="0">
                <a:latin typeface="News Gothic MT"/>
                <a:cs typeface="News Gothic MT"/>
              </a:rPr>
              <a:t>  </a:t>
            </a:r>
            <a:r>
              <a:rPr lang="en-US" sz="2133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Div</a:t>
            </a:r>
            <a:r>
              <a:rPr lang="en-US" sz="2133" dirty="0">
                <a:latin typeface="News Gothic MT"/>
                <a:cs typeface="News Gothic MT"/>
              </a:rPr>
              <a:t>  :: t </a:t>
            </a:r>
            <a:r>
              <a:rPr lang="is-IS" sz="2133" dirty="0">
                <a:solidFill>
                  <a:srgbClr val="FF2686"/>
                </a:solidFill>
                <a:latin typeface="News Gothic MT"/>
                <a:cs typeface="News Gothic MT"/>
              </a:rPr>
              <a:t>→</a:t>
            </a:r>
            <a:r>
              <a:rPr lang="is-IS" sz="2133" dirty="0">
                <a:latin typeface="News Gothic MT"/>
                <a:cs typeface="News Gothic MT"/>
              </a:rPr>
              <a:t> </a:t>
            </a:r>
            <a:r>
              <a:rPr lang="en-US" sz="2133" dirty="0">
                <a:solidFill>
                  <a:srgbClr val="FF2686"/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latin typeface="News Gothic MT"/>
                <a:cs typeface="News Gothic MT"/>
              </a:rPr>
              <a:t>t </a:t>
            </a:r>
            <a:r>
              <a:rPr lang="is-IS" sz="2133" dirty="0">
                <a:solidFill>
                  <a:srgbClr val="FF2686"/>
                </a:solidFill>
                <a:latin typeface="News Gothic MT"/>
                <a:cs typeface="News Gothic MT"/>
              </a:rPr>
              <a:t>→</a:t>
            </a:r>
            <a:r>
              <a:rPr lang="en-US" sz="2133" dirty="0">
                <a:solidFill>
                  <a:srgbClr val="FF2686"/>
                </a:solidFill>
                <a:latin typeface="News Gothic MT"/>
                <a:cs typeface="News Gothic MT"/>
              </a:rPr>
              <a:t> </a:t>
            </a:r>
            <a:r>
              <a:rPr lang="en-US" sz="2133" b="1" dirty="0" err="1">
                <a:solidFill>
                  <a:srgbClr val="7575D1"/>
                </a:solidFill>
                <a:latin typeface="News Gothic MT"/>
                <a:cs typeface="News Gothic MT"/>
              </a:rPr>
              <a:t>ExpMul</a:t>
            </a:r>
            <a:r>
              <a:rPr lang="en-US" sz="2133" b="1" dirty="0">
                <a:solidFill>
                  <a:srgbClr val="7575D1"/>
                </a:solidFill>
                <a:latin typeface="News Gothic MT"/>
                <a:cs typeface="News Gothic MT"/>
              </a:rPr>
              <a:t> </a:t>
            </a:r>
            <a:r>
              <a:rPr lang="en-US" sz="2133" dirty="0">
                <a:latin typeface="News Gothic MT"/>
                <a:cs typeface="News Gothic MT"/>
              </a:rPr>
              <a:t>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Datatypes á la Carte</a:t>
            </a:r>
          </a:p>
          <a:p>
            <a:pPr algn="l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(W. Swierstra, 2008)</a:t>
            </a:r>
          </a:p>
        </p:txBody>
      </p:sp>
    </p:spTree>
    <p:extLst>
      <p:ext uri="{BB962C8B-B14F-4D97-AF65-F5344CB8AC3E}">
        <p14:creationId xmlns:p14="http://schemas.microsoft.com/office/powerpoint/2010/main" val="23563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8381" t="9571" r="21410" b="18017"/>
          <a:stretch/>
        </p:blipFill>
        <p:spPr>
          <a:xfrm>
            <a:off x="609601" y="1612732"/>
            <a:ext cx="4807132" cy="4869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240" y="2269035"/>
            <a:ext cx="3058160" cy="383712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6381137" y="3606533"/>
            <a:ext cx="1425223" cy="774001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13" name="TextBox 12"/>
          <p:cNvSpPr txBox="1"/>
          <p:nvPr/>
        </p:nvSpPr>
        <p:spPr>
          <a:xfrm>
            <a:off x="6504333" y="4380533"/>
            <a:ext cx="86754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dirty="0">
                <a:latin typeface="News Gothic MT"/>
                <a:cs typeface="News Gothic MT"/>
              </a:rPr>
              <a:t>???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Designing an IR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6204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7600" y="6619113"/>
            <a:ext cx="2844800" cy="476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A7DF04-C58E-C941-95EE-0C9FB2D71B5F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  <p:sp>
        <p:nvSpPr>
          <p:cNvPr id="5" name="Rectangle 4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127" y="0"/>
            <a:ext cx="16915745" cy="703742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07745" y="-1897547"/>
            <a:ext cx="4093029" cy="1143000"/>
          </a:xfrm>
          <a:solidFill>
            <a:srgbClr val="252932">
              <a:alpha val="71765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Goal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2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498" y="3954532"/>
            <a:ext cx="1433414" cy="1196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766" y="2402784"/>
            <a:ext cx="26753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800">
                <a:solidFill>
                  <a:schemeClr val="accent1"/>
                </a:solidFill>
                <a:latin typeface="+mn-lt"/>
                <a:ea typeface="Lato" charset="0"/>
                <a:cs typeface="Lato" charset="0"/>
              </a:rPr>
              <a:t>Source-to-source</a:t>
            </a:r>
          </a:p>
          <a:p>
            <a:pPr algn="r"/>
            <a:r>
              <a:rPr lang="en-US" sz="2800">
                <a:solidFill>
                  <a:schemeClr val="accent1"/>
                </a:solidFill>
                <a:latin typeface="+mn-lt"/>
                <a:ea typeface="Lato" charset="0"/>
                <a:cs typeface="Lato" charset="0"/>
              </a:rPr>
              <a:t>transformation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902" y="4477985"/>
            <a:ext cx="30212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800">
                <a:solidFill>
                  <a:schemeClr val="accent1"/>
                </a:solidFill>
                <a:latin typeface="+mn-lt"/>
                <a:ea typeface="Lato" charset="0"/>
                <a:cs typeface="Lato" charset="0"/>
              </a:rPr>
              <a:t>Other</a:t>
            </a:r>
          </a:p>
          <a:p>
            <a:pPr algn="r"/>
            <a:r>
              <a:rPr lang="en-US" sz="2800">
                <a:solidFill>
                  <a:schemeClr val="accent1"/>
                </a:solidFill>
                <a:latin typeface="+mn-lt"/>
                <a:ea typeface="Lato" charset="0"/>
                <a:cs typeface="Lato" charset="0"/>
              </a:rPr>
              <a:t>developer products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0719" y="5368284"/>
            <a:ext cx="2516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Mobile A/B testing</a:t>
            </a:r>
          </a:p>
          <a:p>
            <a:pPr algn="ctr"/>
            <a:r>
              <a:rPr lang="en-US" sz="2400">
                <a:solidFill>
                  <a:schemeClr val="tx1">
                    <a:lumMod val="75000"/>
                  </a:schemeClr>
                </a:solidFill>
                <a:latin typeface="+mn-lt"/>
                <a:ea typeface="Lato" charset="0"/>
                <a:cs typeface="Lato" charset="0"/>
              </a:rPr>
              <a:t>Employee #3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722" t="10564" r="9257" b="22287"/>
          <a:stretch/>
        </p:blipFill>
        <p:spPr>
          <a:xfrm>
            <a:off x="4378556" y="1337583"/>
            <a:ext cx="1595030" cy="955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6302" y="2510427"/>
            <a:ext cx="2059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Program repair</a:t>
            </a:r>
          </a:p>
          <a:p>
            <a:pPr algn="ctr"/>
            <a:r>
              <a:rPr lang="en-US" sz="2400">
                <a:solidFill>
                  <a:schemeClr val="tx1">
                    <a:lumMod val="75000"/>
                  </a:schemeClr>
                </a:solidFill>
                <a:latin typeface="+mn-lt"/>
                <a:ea typeface="Lato" charset="0"/>
                <a:cs typeface="Lato" charset="0"/>
              </a:rPr>
              <a:t>Founder</a:t>
            </a:r>
          </a:p>
          <a:p>
            <a:pPr algn="ctr"/>
            <a:endParaRPr lang="en-US" sz="2400">
              <a:solidFill>
                <a:schemeClr val="tx1">
                  <a:lumMod val="75000"/>
                </a:schemeClr>
              </a:solidFill>
              <a:latin typeface="+mn-lt"/>
              <a:ea typeface="Lato" charset="0"/>
              <a:cs typeface="Lato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993" y="1337583"/>
            <a:ext cx="2729262" cy="955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80081" y="2077859"/>
            <a:ext cx="4718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endParaRPr lang="en-US" sz="2400">
              <a:solidFill>
                <a:schemeClr val="tx1">
                  <a:lumMod val="75000"/>
                </a:schemeClr>
              </a:solidFill>
              <a:latin typeface="+mn-lt"/>
              <a:ea typeface="Lato" charset="0"/>
              <a:cs typeface="Lato" charset="0"/>
            </a:endParaRPr>
          </a:p>
          <a:p>
            <a:pPr algn="ctr"/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Automated migration / mass change</a:t>
            </a:r>
          </a:p>
          <a:p>
            <a:pPr algn="ctr"/>
            <a:r>
              <a:rPr lang="en-US" sz="2400">
                <a:solidFill>
                  <a:schemeClr val="tx1">
                    <a:lumMod val="75000"/>
                  </a:schemeClr>
                </a:solidFill>
                <a:latin typeface="+mn-lt"/>
                <a:ea typeface="Lato" charset="0"/>
                <a:cs typeface="Lato" charset="0"/>
              </a:rPr>
              <a:t>Research intern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87" y="3892788"/>
            <a:ext cx="2962474" cy="17577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86576" y="5368283"/>
            <a:ext cx="2502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chemeClr val="tx1">
                    <a:lumMod val="50000"/>
                  </a:schemeClr>
                </a:solidFill>
                <a:latin typeface="+mn-lt"/>
                <a:ea typeface="Lato" charset="0"/>
                <a:cs typeface="Lato" charset="0"/>
              </a:rPr>
              <a:t>Developer training</a:t>
            </a:r>
          </a:p>
          <a:p>
            <a:pPr algn="ctr"/>
            <a:r>
              <a:rPr lang="en-US" sz="2400">
                <a:solidFill>
                  <a:schemeClr val="tx1">
                    <a:lumMod val="75000"/>
                  </a:schemeClr>
                </a:solidFill>
                <a:latin typeface="+mn-lt"/>
                <a:ea typeface="Lato" charset="0"/>
                <a:cs typeface="Lato" charset="0"/>
              </a:rPr>
              <a:t>Founder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85622" y="198412"/>
            <a:ext cx="4370948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My Background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00100" y="3663479"/>
            <a:ext cx="33462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0100" y="6217859"/>
            <a:ext cx="334620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16336" y="1011719"/>
            <a:ext cx="404392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79" y="1996187"/>
            <a:ext cx="4175443" cy="402291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A Generic VarDecl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18752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400" y="-5440361"/>
            <a:ext cx="77555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1" y="1699997"/>
            <a:ext cx="3948771" cy="4499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19090" y="7247467"/>
            <a:ext cx="3852721" cy="871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533">
                <a:latin typeface="News Gothic MT" charset="0"/>
                <a:ea typeface="News Gothic MT" charset="0"/>
                <a:cs typeface="News Gothic MT" charset="0"/>
              </a:rPr>
              <a:t>Sort injection:</a:t>
            </a:r>
          </a:p>
          <a:p>
            <a:pPr algn="r"/>
            <a:r>
              <a:rPr lang="en-US" sz="2533">
                <a:latin typeface="News Gothic MT" charset="0"/>
                <a:ea typeface="News Gothic MT" charset="0"/>
                <a:cs typeface="News Gothic MT" charset="0"/>
              </a:rPr>
              <a:t>JavaType is VarDeclAttrs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3" y="1752034"/>
            <a:ext cx="4971160" cy="43958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1048" y="1714866"/>
            <a:ext cx="11331669" cy="3161934"/>
          </a:xfrm>
          <a:prstGeom prst="rect">
            <a:avLst/>
          </a:prstGeom>
          <a:solidFill>
            <a:srgbClr val="FFFFFF">
              <a:alpha val="3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Customizing a Generic VarDecl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369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15" y="1699997"/>
            <a:ext cx="3948771" cy="4499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6387" y="4690122"/>
            <a:ext cx="3852721" cy="871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533" b="1">
                <a:latin typeface="News Gothic MT" charset="0"/>
                <a:ea typeface="News Gothic MT" charset="0"/>
                <a:cs typeface="News Gothic MT" charset="0"/>
              </a:rPr>
              <a:t>Sort injection:</a:t>
            </a:r>
          </a:p>
          <a:p>
            <a:pPr algn="r"/>
            <a:r>
              <a:rPr lang="en-US" sz="2533">
                <a:latin typeface="News Gothic MT" charset="0"/>
                <a:ea typeface="News Gothic MT" charset="0"/>
                <a:cs typeface="News Gothic MT" charset="0"/>
              </a:rPr>
              <a:t>JavaType is VarDeclAttrs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Big Idea: Sort Injections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2192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Trees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202" y="1743810"/>
            <a:ext cx="7217201" cy="46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0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1357"/>
            <a:ext cx="10972800" cy="4525963"/>
          </a:xfrm>
        </p:spPr>
        <p:txBody>
          <a:bodyPr/>
          <a:lstStyle/>
          <a:p>
            <a:r>
              <a:rPr lang="en-US" sz="2400"/>
              <a:t>Built support for 5 languages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Built three semantics-preserving transformations, each for 3-5 languages.</a:t>
            </a:r>
          </a:p>
          <a:p>
            <a:pPr lvl="1"/>
            <a:r>
              <a:rPr lang="en-US" sz="1800"/>
              <a:t>Pass 100% of compiler tests</a:t>
            </a:r>
            <a:endParaRPr lang="en-US" sz="2400"/>
          </a:p>
          <a:p>
            <a:r>
              <a:rPr lang="en-US" sz="2400"/>
              <a:t>Turing Test: Output no less readable than  hand-transformed code</a:t>
            </a:r>
          </a:p>
          <a:p>
            <a:r>
              <a:rPr lang="en-US" sz="2400"/>
              <a:t>Prototyped a realistic whole-program transformation (“interprocedural plumbing transformation”) for 5 languages in 40 hours total. Good enough </a:t>
            </a:r>
          </a:p>
          <a:p>
            <a:pPr lvl="1"/>
            <a:r>
              <a:rPr lang="en-US" sz="2400"/>
              <a:t>Biggest use: Changed 484 lines across 41 files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Cubix: Results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188" y="1972815"/>
            <a:ext cx="1553823" cy="1553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416" y="1977056"/>
            <a:ext cx="1461275" cy="1553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575" y="1926970"/>
            <a:ext cx="874534" cy="1599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993" y="2001692"/>
            <a:ext cx="1185741" cy="1555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3071" y="2374264"/>
            <a:ext cx="1990019" cy="5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41067" y="2466847"/>
            <a:ext cx="4656916" cy="2718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latin typeface="News Gothic MT"/>
                <a:cs typeface="News Gothic MT"/>
              </a:rPr>
              <a:t>function</a:t>
            </a:r>
            <a:r>
              <a:rPr lang="en-US" sz="2133" dirty="0">
                <a:latin typeface="News Gothic MT"/>
                <a:cs typeface="News Gothic MT"/>
              </a:rPr>
              <a:t> </a:t>
            </a:r>
            <a:r>
              <a:rPr lang="en-US" sz="2133" dirty="0" err="1">
                <a:latin typeface="News Gothic MT"/>
                <a:cs typeface="News Gothic MT"/>
              </a:rPr>
              <a:t>stat_resource</a:t>
            </a:r>
            <a:r>
              <a:rPr lang="en-US" sz="2133" dirty="0">
                <a:latin typeface="News Gothic MT"/>
                <a:cs typeface="News Gothic MT"/>
              </a:rPr>
              <a:t>(resource)</a:t>
            </a:r>
          </a:p>
          <a:p>
            <a:r>
              <a:rPr lang="en-US" sz="2133" dirty="0">
                <a:latin typeface="News Gothic MT"/>
                <a:cs typeface="News Gothic MT"/>
              </a:rPr>
              <a:t>    </a:t>
            </a:r>
            <a:r>
              <a:rPr lang="en-US" sz="2133" b="1" dirty="0">
                <a:latin typeface="News Gothic MT"/>
                <a:cs typeface="News Gothic MT"/>
              </a:rPr>
              <a:t>if</a:t>
            </a:r>
            <a:r>
              <a:rPr lang="en-US" sz="2133" dirty="0">
                <a:latin typeface="News Gothic MT"/>
                <a:cs typeface="News Gothic MT"/>
              </a:rPr>
              <a:t> type(resource) == 'string' </a:t>
            </a:r>
            <a:r>
              <a:rPr lang="en-US" sz="2133" b="1" dirty="0">
                <a:latin typeface="News Gothic MT"/>
                <a:cs typeface="News Gothic MT"/>
              </a:rPr>
              <a:t>then</a:t>
            </a:r>
          </a:p>
          <a:p>
            <a:r>
              <a:rPr lang="en-US" sz="2133" dirty="0">
                <a:latin typeface="News Gothic MT"/>
                <a:cs typeface="News Gothic MT"/>
              </a:rPr>
              <a:t>	</a:t>
            </a:r>
            <a:r>
              <a:rPr lang="en-US" sz="2133" b="1" dirty="0">
                <a:latin typeface="News Gothic MT"/>
                <a:cs typeface="News Gothic MT"/>
              </a:rPr>
              <a:t>return</a:t>
            </a:r>
            <a:r>
              <a:rPr lang="en-US" sz="2133" dirty="0">
                <a:latin typeface="News Gothic MT"/>
                <a:cs typeface="News Gothic MT"/>
              </a:rPr>
              <a:t> </a:t>
            </a:r>
            <a:r>
              <a:rPr lang="en-US" sz="2133" dirty="0" err="1">
                <a:latin typeface="News Gothic MT"/>
                <a:cs typeface="News Gothic MT"/>
              </a:rPr>
              <a:t>FS.statSync</a:t>
            </a:r>
            <a:r>
              <a:rPr lang="en-US" sz="2133" dirty="0">
                <a:latin typeface="News Gothic MT"/>
                <a:cs typeface="News Gothic MT"/>
              </a:rPr>
              <a:t>(resource)</a:t>
            </a:r>
          </a:p>
          <a:p>
            <a:r>
              <a:rPr lang="en-US" sz="2133" dirty="0">
                <a:latin typeface="News Gothic MT"/>
                <a:cs typeface="News Gothic MT"/>
              </a:rPr>
              <a:t>    </a:t>
            </a:r>
            <a:r>
              <a:rPr lang="en-US" sz="2133" b="1" dirty="0">
                <a:latin typeface="News Gothic MT"/>
                <a:cs typeface="News Gothic MT"/>
              </a:rPr>
              <a:t>else</a:t>
            </a:r>
          </a:p>
          <a:p>
            <a:r>
              <a:rPr lang="en-US" sz="2133" dirty="0">
                <a:latin typeface="News Gothic MT"/>
                <a:cs typeface="News Gothic MT"/>
              </a:rPr>
              <a:t>        </a:t>
            </a:r>
            <a:r>
              <a:rPr lang="en-US" sz="2133" dirty="0" err="1">
                <a:latin typeface="News Gothic MT"/>
                <a:cs typeface="News Gothic MT"/>
              </a:rPr>
              <a:t>FS.fsyncSync</a:t>
            </a:r>
            <a:r>
              <a:rPr lang="en-US" sz="2133" dirty="0">
                <a:latin typeface="News Gothic MT"/>
                <a:cs typeface="News Gothic MT"/>
              </a:rPr>
              <a:t>(resource)</a:t>
            </a:r>
          </a:p>
          <a:p>
            <a:r>
              <a:rPr lang="en-US" sz="2133" dirty="0">
                <a:latin typeface="News Gothic MT"/>
                <a:cs typeface="News Gothic MT"/>
              </a:rPr>
              <a:t>        </a:t>
            </a:r>
            <a:r>
              <a:rPr lang="en-US" sz="2133" b="1" dirty="0">
                <a:latin typeface="News Gothic MT"/>
                <a:cs typeface="News Gothic MT"/>
              </a:rPr>
              <a:t>return</a:t>
            </a:r>
            <a:r>
              <a:rPr lang="en-US" sz="2133" dirty="0">
                <a:latin typeface="News Gothic MT"/>
                <a:cs typeface="News Gothic MT"/>
              </a:rPr>
              <a:t> </a:t>
            </a:r>
            <a:r>
              <a:rPr lang="en-US" sz="2133" dirty="0" err="1">
                <a:latin typeface="News Gothic MT"/>
                <a:cs typeface="News Gothic MT"/>
              </a:rPr>
              <a:t>FS.fstatSync</a:t>
            </a:r>
            <a:r>
              <a:rPr lang="en-US" sz="2133" dirty="0">
                <a:latin typeface="News Gothic MT"/>
                <a:cs typeface="News Gothic MT"/>
              </a:rPr>
              <a:t>(resource)</a:t>
            </a:r>
          </a:p>
          <a:p>
            <a:r>
              <a:rPr lang="en-US" sz="2133" dirty="0">
                <a:latin typeface="News Gothic MT"/>
                <a:cs typeface="News Gothic MT"/>
              </a:rPr>
              <a:t>    </a:t>
            </a:r>
            <a:r>
              <a:rPr lang="en-US" sz="2133" b="1" dirty="0">
                <a:latin typeface="News Gothic MT"/>
                <a:cs typeface="News Gothic MT"/>
              </a:rPr>
              <a:t>end</a:t>
            </a:r>
          </a:p>
          <a:p>
            <a:r>
              <a:rPr lang="en-US" sz="2133" b="1" dirty="0">
                <a:latin typeface="News Gothic MT"/>
                <a:cs typeface="News Gothic MT"/>
              </a:rPr>
              <a:t>end</a:t>
            </a:r>
          </a:p>
        </p:txBody>
      </p:sp>
      <p:sp>
        <p:nvSpPr>
          <p:cNvPr id="6" name="Rectangle 5"/>
          <p:cNvSpPr/>
          <p:nvPr/>
        </p:nvSpPr>
        <p:spPr>
          <a:xfrm>
            <a:off x="9819546" y="3201940"/>
            <a:ext cx="1329276" cy="355600"/>
          </a:xfrm>
          <a:prstGeom prst="rect">
            <a:avLst/>
          </a:prstGeom>
          <a:noFill/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7" name="Rectangle 6"/>
          <p:cNvSpPr/>
          <p:nvPr/>
        </p:nvSpPr>
        <p:spPr>
          <a:xfrm>
            <a:off x="7563040" y="3809999"/>
            <a:ext cx="4019360" cy="746607"/>
          </a:xfrm>
          <a:prstGeom prst="rect">
            <a:avLst/>
          </a:prstGeom>
          <a:noFill/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8" name="TextBox 7"/>
          <p:cNvSpPr txBox="1"/>
          <p:nvPr/>
        </p:nvSpPr>
        <p:spPr>
          <a:xfrm>
            <a:off x="8620801" y="5788687"/>
            <a:ext cx="291054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solidFill>
                  <a:srgbClr val="008000"/>
                </a:solidFill>
              </a:rPr>
              <a:t>Arguments checked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4402" y="5457959"/>
            <a:ext cx="1528367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solidFill>
                  <a:srgbClr val="008000"/>
                </a:solidFill>
              </a:rPr>
              <a:t>Call order</a:t>
            </a:r>
          </a:p>
          <a:p>
            <a:r>
              <a:rPr lang="en-US" sz="2667" dirty="0">
                <a:solidFill>
                  <a:srgbClr val="008000"/>
                </a:solidFill>
              </a:rPr>
              <a:t>checked</a:t>
            </a:r>
          </a:p>
        </p:txBody>
      </p:sp>
      <p:cxnSp>
        <p:nvCxnSpPr>
          <p:cNvPr id="11" name="Straight Arrow Connector 10"/>
          <p:cNvCxnSpPr>
            <a:stCxn id="8" idx="0"/>
            <a:endCxn id="6" idx="2"/>
          </p:cNvCxnSpPr>
          <p:nvPr/>
        </p:nvCxnSpPr>
        <p:spPr>
          <a:xfrm flipV="1">
            <a:off x="10076071" y="3557540"/>
            <a:ext cx="408113" cy="223114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7" idx="1"/>
          </p:cNvCxnSpPr>
          <p:nvPr/>
        </p:nvCxnSpPr>
        <p:spPr>
          <a:xfrm flipV="1">
            <a:off x="5429440" y="4183303"/>
            <a:ext cx="2133600" cy="142163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20" name="Rectangle 19"/>
          <p:cNvSpPr/>
          <p:nvPr/>
        </p:nvSpPr>
        <p:spPr>
          <a:xfrm>
            <a:off x="0" y="1361331"/>
            <a:ext cx="12192000" cy="5027469"/>
          </a:xfrm>
          <a:prstGeom prst="rect">
            <a:avLst/>
          </a:prstGeom>
          <a:solidFill>
            <a:schemeClr val="tx1">
              <a:lumMod val="85000"/>
              <a:lumOff val="15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21" name="Rectangle 20"/>
          <p:cNvSpPr/>
          <p:nvPr/>
        </p:nvSpPr>
        <p:spPr>
          <a:xfrm>
            <a:off x="90153" y="3557541"/>
            <a:ext cx="4359563" cy="215556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533" dirty="0">
                <a:solidFill>
                  <a:schemeClr val="bg1"/>
                </a:solidFill>
                <a:latin typeface="News Gothic MT"/>
                <a:cs typeface="News Gothic MT"/>
              </a:rPr>
              <a:t>50 code samples from top Github projects</a:t>
            </a:r>
          </a:p>
          <a:p>
            <a:pPr algn="r"/>
            <a:endParaRPr lang="en-US" sz="2533" dirty="0">
              <a:solidFill>
                <a:schemeClr val="bg1"/>
              </a:solidFill>
              <a:latin typeface="News Gothic MT"/>
              <a:cs typeface="News Gothic MT"/>
            </a:endParaRPr>
          </a:p>
          <a:p>
            <a:pPr algn="r"/>
            <a:r>
              <a:rPr lang="en-US" sz="2533" dirty="0">
                <a:solidFill>
                  <a:schemeClr val="bg1"/>
                </a:solidFill>
                <a:latin typeface="News Gothic MT"/>
                <a:cs typeface="News Gothic MT"/>
              </a:rPr>
              <a:t>7000 lines of tests</a:t>
            </a:r>
          </a:p>
          <a:p>
            <a:pPr algn="r"/>
            <a:r>
              <a:rPr lang="en-US" sz="2533" dirty="0">
                <a:solidFill>
                  <a:schemeClr val="bg1"/>
                </a:solidFill>
                <a:latin typeface="News Gothic MT"/>
                <a:cs typeface="News Gothic MT"/>
              </a:rPr>
              <a:t>for 1000 lines of code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Testing Transformations: The RWUS Suite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8112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8" y="2821255"/>
            <a:ext cx="3931152" cy="792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8" y="4414002"/>
            <a:ext cx="3931152" cy="40949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984870" y="3549844"/>
            <a:ext cx="1330206" cy="681497"/>
          </a:xfrm>
          <a:prstGeom prst="rightArrow">
            <a:avLst>
              <a:gd name="adj1" fmla="val 33006"/>
              <a:gd name="adj2" fmla="val 57822"/>
            </a:avLst>
          </a:prstGeom>
          <a:solidFill>
            <a:srgbClr val="13131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39341" y="3290429"/>
            <a:ext cx="2761930" cy="1200329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A6E22E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sz="1200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Assn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x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e)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do</a:t>
            </a:r>
            <a:endParaRPr lang="en-US" sz="1200">
              <a:solidFill>
                <a:srgbClr val="A6E22E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(start,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end)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makeNodes</a:t>
            </a:r>
          </a:p>
          <a:p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(eStart,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eEnd) </a:t>
            </a:r>
            <a:r>
              <a:rPr lang="en-US" sz="1200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</a:t>
            </a:r>
          </a:p>
          <a:p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start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eStar</a:t>
            </a:r>
          </a:p>
          <a:p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end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eEnd</a:t>
            </a:r>
          </a:p>
          <a:p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return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(start,</a:t>
            </a:r>
            <a:r>
              <a:rPr lang="en-US" sz="1200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200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end)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513" y="-165907"/>
            <a:ext cx="2596243" cy="19267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74997" y="656519"/>
            <a:ext cx="10390003" cy="1064331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Mandate: A CFG-Generator Generator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5806" y="7094141"/>
            <a:ext cx="4269117" cy="1846659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A6E22E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Assn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x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e)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do</a:t>
            </a:r>
            <a:endParaRPr lang="en-US">
              <a:solidFill>
                <a:srgbClr val="A6E22E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(start,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end)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makeNodes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(eStart,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eEnd)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start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eStar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end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eEnd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return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(start,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end)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782" y="2089109"/>
            <a:ext cx="2713101" cy="330453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8317487" y="3549844"/>
            <a:ext cx="1330206" cy="681497"/>
          </a:xfrm>
          <a:prstGeom prst="rightArrow">
            <a:avLst>
              <a:gd name="adj1" fmla="val 33006"/>
              <a:gd name="adj2" fmla="val 57822"/>
            </a:avLst>
          </a:prstGeom>
          <a:solidFill>
            <a:srgbClr val="13131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1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9608" y="451340"/>
            <a:ext cx="131202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Vision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1972" y="2626222"/>
            <a:ext cx="2617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</a:schemeClr>
                </a:solidFill>
              </a:rPr>
              <a:t>Symbol table generator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0874" y="3091859"/>
            <a:ext cx="32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</a:schemeClr>
                </a:solidFill>
              </a:rPr>
              <a:t>Control-flow graph generator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60874" y="4091182"/>
            <a:ext cx="2785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</a:schemeClr>
                </a:solidFill>
              </a:rPr>
              <a:t>Symbol execution engine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1972" y="4624868"/>
            <a:ext cx="172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</a:schemeClr>
                </a:solidFill>
              </a:rPr>
              <a:t>Model checker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3274" y="3557496"/>
            <a:ext cx="113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</a:schemeClr>
                </a:solidFill>
              </a:rPr>
              <a:t>Compiler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7896" y="1850366"/>
            <a:ext cx="3154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solidFill>
                  <a:schemeClr val="tx1">
                    <a:lumMod val="75000"/>
                  </a:schemeClr>
                </a:solidFill>
              </a:rPr>
              <a:t>My </a:t>
            </a:r>
            <a:r>
              <a:rPr lang="en-US" sz="2200">
                <a:solidFill>
                  <a:schemeClr val="bg2">
                    <a:lumMod val="10000"/>
                  </a:schemeClr>
                </a:solidFill>
              </a:rPr>
              <a:t>new </a:t>
            </a:r>
            <a:r>
              <a:rPr lang="en-US" sz="2200">
                <a:solidFill>
                  <a:schemeClr val="tx1">
                    <a:lumMod val="75000"/>
                  </a:schemeClr>
                </a:solidFill>
              </a:rPr>
              <a:t>language needs a</a:t>
            </a:r>
          </a:p>
        </p:txBody>
      </p:sp>
      <p:sp>
        <p:nvSpPr>
          <p:cNvPr id="13" name="Oval 12"/>
          <p:cNvSpPr/>
          <p:nvPr/>
        </p:nvSpPr>
        <p:spPr>
          <a:xfrm>
            <a:off x="4600541" y="2717506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51972" y="5090505"/>
            <a:ext cx="2721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</a:schemeClr>
                </a:solidFill>
              </a:rPr>
              <a:t>Dataflow analysis library</a:t>
            </a:r>
          </a:p>
        </p:txBody>
      </p:sp>
      <p:sp>
        <p:nvSpPr>
          <p:cNvPr id="15" name="Oval 14"/>
          <p:cNvSpPr/>
          <p:nvPr/>
        </p:nvSpPr>
        <p:spPr>
          <a:xfrm>
            <a:off x="4595550" y="3221291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595550" y="3678439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595550" y="4240440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95550" y="4745811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95550" y="5211448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5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2" grpId="0"/>
      <p:bldP spid="12" grpId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9608" y="451340"/>
            <a:ext cx="131202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Vision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6934" y="3789464"/>
            <a:ext cx="2617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</a:schemeClr>
                </a:solidFill>
              </a:rPr>
              <a:t>Symbol table generator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3037" y="5555768"/>
            <a:ext cx="32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</a:schemeClr>
                </a:solidFill>
              </a:rPr>
              <a:t>Control-flow graph generator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20716" y="3744225"/>
            <a:ext cx="2022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</a:schemeClr>
                </a:solidFill>
              </a:rPr>
              <a:t>Symbol execution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84339" y="4662346"/>
            <a:ext cx="172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</a:schemeClr>
                </a:solidFill>
              </a:rPr>
              <a:t>Model checker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58618" y="4662346"/>
            <a:ext cx="113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</a:schemeClr>
                </a:solidFill>
              </a:rPr>
              <a:t>Compiler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385125" y="1738604"/>
            <a:ext cx="3295627" cy="1555905"/>
            <a:chOff x="4385126" y="805666"/>
            <a:chExt cx="3295627" cy="15559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126" y="805666"/>
              <a:ext cx="3295627" cy="6644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567" y="2021910"/>
              <a:ext cx="3260745" cy="33966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075241" y="988332"/>
            <a:ext cx="1915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50000"/>
                  </a:schemeClr>
                </a:solidFill>
              </a:rPr>
              <a:t>Semantics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099984" y="3449369"/>
            <a:ext cx="1584355" cy="408872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90637" y="3760704"/>
            <a:ext cx="1336499" cy="742431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7057" y="3982750"/>
            <a:ext cx="0" cy="122809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906820" y="3867868"/>
            <a:ext cx="1366920" cy="797245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391249" y="3492381"/>
            <a:ext cx="1680463" cy="466172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534" y="3288231"/>
            <a:ext cx="961780" cy="96178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644387" y="4620192"/>
            <a:ext cx="1538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50000"/>
                  </a:schemeClr>
                </a:solidFill>
              </a:rPr>
              <a:t>Mandate</a:t>
            </a:r>
          </a:p>
        </p:txBody>
      </p:sp>
    </p:spTree>
    <p:extLst>
      <p:ext uri="{BB962C8B-B14F-4D97-AF65-F5344CB8AC3E}">
        <p14:creationId xmlns:p14="http://schemas.microsoft.com/office/powerpoint/2010/main" val="118754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What does a CFG look like?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1758" y="1782722"/>
            <a:ext cx="3160514" cy="3893374"/>
          </a:xfrm>
          <a:prstGeom prst="rect">
            <a:avLst/>
          </a:prstGeom>
          <a:solidFill>
            <a:srgbClr val="262626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mr-IN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b</a:t>
            </a:r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mr-IN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prec</a:t>
            </a:r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</a:t>
            </a:r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mr-IN">
                <a:solidFill>
                  <a:srgbClr val="AE81FF"/>
                </a:solidFill>
                <a:latin typeface="Monaco" charset="0"/>
                <a:ea typeface="Monaco" charset="0"/>
                <a:cs typeface="Monaco" charset="0"/>
              </a:rPr>
              <a:t>5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;</a:t>
            </a:r>
            <a:endParaRPr lang="mr-IN">
              <a:solidFill>
                <a:srgbClr val="F8F8F2"/>
              </a:solidFill>
              <a:latin typeface="Monaco" charset="0"/>
              <a:ea typeface="Monaco" charset="0"/>
              <a:cs typeface="Monaco" charset="0"/>
            </a:endParaRPr>
          </a:p>
          <a:p>
            <a:endParaRPr lang="mr-IN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mr-IN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if</a:t>
            </a:r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mr-IN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b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)</a:t>
            </a:r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{</a:t>
            </a:r>
          </a:p>
          <a:p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mr-IN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print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mr-IN">
                <a:solidFill>
                  <a:srgbClr val="E6DB74"/>
                </a:solidFill>
                <a:latin typeface="Monaco" charset="0"/>
                <a:ea typeface="Monaco" charset="0"/>
                <a:cs typeface="Monaco" charset="0"/>
              </a:rPr>
              <a:t>"("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);</a:t>
            </a:r>
            <a:endParaRPr lang="mr-IN">
              <a:solidFill>
                <a:srgbClr val="F8F8F2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}</a:t>
            </a:r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/>
            </a:r>
            <a:b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</a:br>
            <a:endParaRPr lang="mr-IN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mr-IN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print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mr-IN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left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);</a:t>
            </a:r>
            <a:endParaRPr lang="mr-IN">
              <a:solidFill>
                <a:srgbClr val="F8F8F2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mr-IN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print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mr-IN">
                <a:solidFill>
                  <a:srgbClr val="E6DB74"/>
                </a:solidFill>
                <a:latin typeface="Monaco" charset="0"/>
                <a:ea typeface="Monaco" charset="0"/>
                <a:cs typeface="Monaco" charset="0"/>
              </a:rPr>
              <a:t>"+"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);</a:t>
            </a:r>
            <a:endParaRPr lang="mr-IN">
              <a:solidFill>
                <a:srgbClr val="F8F8F2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mr-IN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print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mr-IN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right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);</a:t>
            </a:r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/>
            </a:r>
            <a:b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</a:br>
            <a:endParaRPr lang="mr-IN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mr-IN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if</a:t>
            </a:r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mr-IN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b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)</a:t>
            </a:r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{</a:t>
            </a:r>
          </a:p>
          <a:p>
            <a:r>
              <a:rPr lang="mr-IN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mr-IN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print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mr-IN">
                <a:solidFill>
                  <a:srgbClr val="E6DB74"/>
                </a:solidFill>
                <a:latin typeface="Monaco" charset="0"/>
                <a:ea typeface="Monaco" charset="0"/>
                <a:cs typeface="Monaco" charset="0"/>
              </a:rPr>
              <a:t>")"</a:t>
            </a:r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);</a:t>
            </a:r>
            <a:endParaRPr lang="mr-IN">
              <a:solidFill>
                <a:srgbClr val="F8F8F2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mr-IN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46" y="1474511"/>
            <a:ext cx="2608172" cy="317673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559552" y="1614097"/>
            <a:ext cx="0" cy="4230624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25820" y="4784895"/>
            <a:ext cx="2386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Option 1: </a:t>
            </a:r>
            <a:r>
              <a:rPr lang="en-US" sz="2000"/>
              <a:t>Basic Block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16" y="1291631"/>
            <a:ext cx="2478684" cy="34049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877560" y="4784895"/>
            <a:ext cx="2930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Option 2: </a:t>
            </a:r>
            <a:r>
              <a:rPr lang="en-US" sz="2000"/>
              <a:t>Statement-Level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19031" y="5776835"/>
            <a:ext cx="2900054" cy="61703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More Options Coming</a:t>
            </a:r>
          </a:p>
        </p:txBody>
      </p:sp>
    </p:spTree>
    <p:extLst>
      <p:ext uri="{BB962C8B-B14F-4D97-AF65-F5344CB8AC3E}">
        <p14:creationId xmlns:p14="http://schemas.microsoft.com/office/powerpoint/2010/main" val="113811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4947" y="4358074"/>
            <a:ext cx="264614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sharing code across</a:t>
            </a:r>
          </a:p>
          <a:p>
            <a:r>
              <a:rPr lang="en-US"/>
              <a:t>the </a:t>
            </a:r>
            <a:r>
              <a:rPr lang="en-US" i="1"/>
              <a:t>same</a:t>
            </a:r>
            <a:r>
              <a:rPr lang="en-US"/>
              <a:t> tool</a:t>
            </a:r>
          </a:p>
          <a:p>
            <a:r>
              <a:rPr lang="en-US"/>
              <a:t>for </a:t>
            </a:r>
            <a:r>
              <a:rPr lang="en-US" b="1"/>
              <a:t>different languages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50902" y="1110366"/>
            <a:ext cx="1399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+mj-lt"/>
              </a:rPr>
              <a:t>My</a:t>
            </a:r>
            <a:r>
              <a:rPr lang="en-US" sz="2400" b="1"/>
              <a:t> Belief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06190" y="4358074"/>
            <a:ext cx="258717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sharing code across</a:t>
            </a:r>
          </a:p>
          <a:p>
            <a:r>
              <a:rPr lang="en-US" i="1"/>
              <a:t>different</a:t>
            </a:r>
            <a:r>
              <a:rPr lang="en-US"/>
              <a:t> tools </a:t>
            </a:r>
          </a:p>
          <a:p>
            <a:r>
              <a:rPr lang="en-US"/>
              <a:t>for </a:t>
            </a:r>
            <a:r>
              <a:rPr lang="en-US" b="1"/>
              <a:t>the same 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8581" y="4394470"/>
            <a:ext cx="28677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by </a:t>
            </a:r>
            <a:r>
              <a:rPr lang="en-US" i="1"/>
              <a:t>generating</a:t>
            </a:r>
            <a:r>
              <a:rPr lang="en-US"/>
              <a:t> tools</a:t>
            </a:r>
          </a:p>
          <a:p>
            <a:r>
              <a:rPr lang="en-US"/>
              <a:t>from 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language semantics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6542" y="1110366"/>
            <a:ext cx="53324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Commercial tools are </a:t>
            </a:r>
            <a:r>
              <a:rPr lang="en-US" b="1">
                <a:solidFill>
                  <a:schemeClr val="tx1">
                    <a:lumMod val="75000"/>
                  </a:schemeClr>
                </a:solidFill>
              </a:rPr>
              <a:t>scarce</a:t>
            </a:r>
            <a:r>
              <a:rPr lang="en-US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/>
              <a:t>because it takes a </a:t>
            </a:r>
            <a:r>
              <a:rPr lang="en-US" i="1"/>
              <a:t>lot of</a:t>
            </a:r>
          </a:p>
          <a:p>
            <a:pPr algn="ctr"/>
            <a:r>
              <a:rPr lang="en-US" i="1"/>
              <a:t>work</a:t>
            </a:r>
            <a:r>
              <a:rPr lang="en-US"/>
              <a:t> to build a tool for a very specific problem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03640" y="2583425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+mj-lt"/>
              </a:rPr>
              <a:t>My Goal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1778" y="2660369"/>
            <a:ext cx="460414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Make tools </a:t>
            </a:r>
            <a:r>
              <a:rPr lang="en-US" b="1">
                <a:solidFill>
                  <a:schemeClr val="tx1">
                    <a:lumMod val="75000"/>
                  </a:schemeClr>
                </a:solidFill>
              </a:rPr>
              <a:t>more general </a:t>
            </a:r>
            <a:r>
              <a:rPr lang="en-US"/>
              <a:t>and </a:t>
            </a:r>
            <a:r>
              <a:rPr lang="en-US" b="1">
                <a:solidFill>
                  <a:schemeClr val="tx1">
                    <a:lumMod val="75000"/>
                  </a:schemeClr>
                </a:solidFill>
              </a:rPr>
              <a:t>easier to build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2960" y="5547066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Cubix</a:t>
            </a:r>
          </a:p>
          <a:p>
            <a:r>
              <a:rPr lang="en-US" sz="1600"/>
              <a:t>(OOPSLA ‘18)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2120" y="5839453"/>
            <a:ext cx="827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(future)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14619" y="5571160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Mandate</a:t>
            </a:r>
          </a:p>
          <a:p>
            <a:pPr algn="ctr"/>
            <a:r>
              <a:rPr lang="en-US" sz="1600"/>
              <a:t>(in submission)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85622" y="198412"/>
            <a:ext cx="4370948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Mission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553677" y="1882146"/>
            <a:ext cx="159361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53677" y="1870423"/>
            <a:ext cx="159361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53677" y="3195131"/>
            <a:ext cx="159361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884724" y="3461470"/>
            <a:ext cx="488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By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332177" y="3798493"/>
            <a:ext cx="1468423" cy="43493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62753" y="3798493"/>
            <a:ext cx="1584355" cy="44266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128765" y="3973935"/>
            <a:ext cx="0" cy="31866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266266" y="2260600"/>
            <a:ext cx="9504389" cy="1200870"/>
          </a:xfrm>
          <a:prstGeom prst="rect">
            <a:avLst/>
          </a:prstGeom>
          <a:solidFill>
            <a:srgbClr val="FFFFFF">
              <a:alpha val="7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15186" y="4260920"/>
            <a:ext cx="3136140" cy="2203633"/>
          </a:xfrm>
          <a:prstGeom prst="rect">
            <a:avLst/>
          </a:prstGeom>
          <a:solidFill>
            <a:srgbClr val="FFFFFF">
              <a:alpha val="7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70059" y="3326388"/>
            <a:ext cx="10453699" cy="1069613"/>
          </a:xfrm>
          <a:prstGeom prst="rect">
            <a:avLst/>
          </a:prstGeom>
          <a:solidFill>
            <a:srgbClr val="FFFFFF">
              <a:alpha val="7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53612" y="4394470"/>
            <a:ext cx="3447422" cy="2158729"/>
          </a:xfrm>
          <a:prstGeom prst="rect">
            <a:avLst/>
          </a:prstGeom>
          <a:solidFill>
            <a:srgbClr val="FFFFFF">
              <a:alpha val="7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29832" y="4463757"/>
            <a:ext cx="3447422" cy="2025942"/>
          </a:xfrm>
          <a:prstGeom prst="rect">
            <a:avLst/>
          </a:prstGeom>
          <a:solidFill>
            <a:srgbClr val="FFFFFF">
              <a:alpha val="7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6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What does a CFG </a:t>
            </a:r>
            <a:r>
              <a:rPr lang="en-US" sz="4500" b="1" i="1" dirty="0" err="1">
                <a:solidFill>
                  <a:srgbClr val="92D050"/>
                </a:solidFill>
                <a:cs typeface="Arial Rounded MT Bold"/>
              </a:rPr>
              <a:t>generator</a:t>
            </a:r>
            <a:r>
              <a:rPr lang="en-US" sz="4500" b="1" dirty="0" err="1">
                <a:solidFill>
                  <a:srgbClr val="92D050"/>
                </a:solidFill>
                <a:cs typeface="Arial Rounded MT Bold"/>
              </a:rPr>
              <a:t> </a:t>
            </a:r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look like?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5205" y="2659885"/>
            <a:ext cx="4890795" cy="2139047"/>
          </a:xfrm>
          <a:prstGeom prst="rect">
            <a:avLst/>
          </a:prstGeom>
          <a:solidFill>
            <a:srgbClr val="262626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A6E22E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If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s1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s2)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after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do</a:t>
            </a:r>
            <a:endParaRPr lang="en-US">
              <a:solidFill>
                <a:srgbClr val="F8F8F2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node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newNode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s1Node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s1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after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s2Node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s2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after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node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s1Node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node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s2Node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return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node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905" y="1582013"/>
            <a:ext cx="2478684" cy="34049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40401" y="4986987"/>
            <a:ext cx="2930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Option 2: </a:t>
            </a:r>
            <a:r>
              <a:rPr lang="en-US" sz="2000"/>
              <a:t>Statement-Level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40347" y="5776835"/>
            <a:ext cx="2900054" cy="61703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More Options Coming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8088920" y="1877616"/>
            <a:ext cx="2193584" cy="28613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949184" y="1865731"/>
            <a:ext cx="2210816" cy="28174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12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What does a CFG </a:t>
            </a:r>
            <a:r>
              <a:rPr lang="en-US" sz="4500" b="1" i="1" dirty="0" err="1">
                <a:solidFill>
                  <a:srgbClr val="92D050"/>
                </a:solidFill>
                <a:cs typeface="Arial Rounded MT Bold"/>
              </a:rPr>
              <a:t>generator</a:t>
            </a:r>
            <a:r>
              <a:rPr lang="en-US" sz="4500" b="1" dirty="0" err="1">
                <a:solidFill>
                  <a:srgbClr val="92D050"/>
                </a:solidFill>
                <a:cs typeface="Arial Rounded MT Bold"/>
              </a:rPr>
              <a:t> </a:t>
            </a:r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look like?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53" y="1461195"/>
            <a:ext cx="4378731" cy="4185761"/>
          </a:xfrm>
          <a:prstGeom prst="rect">
            <a:avLst/>
          </a:prstGeom>
          <a:solidFill>
            <a:srgbClr val="262626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A6E22E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If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s1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s2)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do</a:t>
            </a:r>
            <a:endParaRPr lang="en-US">
              <a:solidFill>
                <a:srgbClr val="F8F8F2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enter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newNode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exit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newNode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/>
            </a:r>
            <a:b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</a:br>
            <a:endParaRPr lang="en-U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(s1In,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s1Out)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s1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(s2In,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s2Out)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s2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enter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s1In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enter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s2In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s1Out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exit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s2Out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exit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/>
            </a:r>
            <a:b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</a:br>
            <a:endParaRPr lang="en-US">
              <a:solidFill>
                <a:srgbClr val="333333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return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(enter,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exit)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0512" y="5346874"/>
            <a:ext cx="1179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Option 3:</a:t>
            </a:r>
            <a:endParaRPr lang="en-US" sz="2000"/>
          </a:p>
        </p:txBody>
      </p:sp>
      <p:sp>
        <p:nvSpPr>
          <p:cNvPr id="17" name="Rounded Rectangle 16"/>
          <p:cNvSpPr/>
          <p:nvPr/>
        </p:nvSpPr>
        <p:spPr>
          <a:xfrm>
            <a:off x="5083983" y="6223583"/>
            <a:ext cx="2900054" cy="61703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More Options Coming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9874" y="5346874"/>
            <a:ext cx="1893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Statement-Level</a:t>
            </a:r>
          </a:p>
          <a:p>
            <a:r>
              <a:rPr lang="en-US" sz="2000"/>
              <a:t>Two-nodes per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25" y="1143478"/>
            <a:ext cx="2833567" cy="399564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327904" y="1416332"/>
            <a:ext cx="0" cy="4230624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800" y="1546539"/>
            <a:ext cx="3114380" cy="37129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14912" y="5346874"/>
            <a:ext cx="1179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Option 4:</a:t>
            </a:r>
            <a:endParaRPr lang="en-US" sz="2000"/>
          </a:p>
        </p:txBody>
      </p:sp>
      <p:sp>
        <p:nvSpPr>
          <p:cNvPr id="19" name="TextBox 18"/>
          <p:cNvSpPr txBox="1"/>
          <p:nvPr/>
        </p:nvSpPr>
        <p:spPr>
          <a:xfrm>
            <a:off x="10194274" y="5346874"/>
            <a:ext cx="1914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Expression-Level</a:t>
            </a:r>
          </a:p>
        </p:txBody>
      </p:sp>
    </p:spTree>
    <p:extLst>
      <p:ext uri="{BB962C8B-B14F-4D97-AF65-F5344CB8AC3E}">
        <p14:creationId xmlns:p14="http://schemas.microsoft.com/office/powerpoint/2010/main" val="76189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What does a CFG look like?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280" y="597241"/>
            <a:ext cx="1982554" cy="24147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2280" y="3011978"/>
            <a:ext cx="1945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Option 1: </a:t>
            </a:r>
            <a:r>
              <a:rPr lang="en-US" sz="1600"/>
              <a:t>Basic Block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873" y="3711398"/>
            <a:ext cx="1890961" cy="25976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26353" y="6309015"/>
            <a:ext cx="2380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Option 2: </a:t>
            </a:r>
            <a:r>
              <a:rPr lang="en-US" sz="1600"/>
              <a:t>Statement-Level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30" y="1940758"/>
            <a:ext cx="2740524" cy="32672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08466" y="5631906"/>
            <a:ext cx="2966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Option 3: </a:t>
            </a:r>
            <a:r>
              <a:rPr lang="en-US" sz="2000"/>
              <a:t>Expression-Level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96" y="1261504"/>
            <a:ext cx="3224520" cy="43244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92294" y="5631906"/>
            <a:ext cx="1179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Option 4:</a:t>
            </a:r>
            <a:endParaRPr lang="en-US" sz="2000"/>
          </a:p>
        </p:txBody>
      </p:sp>
      <p:sp>
        <p:nvSpPr>
          <p:cNvPr id="3" name="Rectangle 2"/>
          <p:cNvSpPr/>
          <p:nvPr/>
        </p:nvSpPr>
        <p:spPr>
          <a:xfrm>
            <a:off x="6671656" y="5631906"/>
            <a:ext cx="18305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Flow-sensitive</a:t>
            </a:r>
          </a:p>
          <a:p>
            <a:r>
              <a:rPr lang="en-US" sz="2000"/>
              <a:t>Splitting on “b”</a:t>
            </a:r>
          </a:p>
          <a:p>
            <a:r>
              <a:rPr lang="en-US" sz="2000"/>
              <a:t>Statement-level</a:t>
            </a:r>
          </a:p>
        </p:txBody>
      </p:sp>
    </p:spTree>
    <p:extLst>
      <p:ext uri="{BB962C8B-B14F-4D97-AF65-F5344CB8AC3E}">
        <p14:creationId xmlns:p14="http://schemas.microsoft.com/office/powerpoint/2010/main" val="3713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We need all all CFGs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267" y="-117950"/>
            <a:ext cx="2309455" cy="27532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52742" y="1978617"/>
            <a:ext cx="2260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Expression-Level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956" y="4259695"/>
            <a:ext cx="1937431" cy="2598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18529" y="5009316"/>
            <a:ext cx="21290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Flow-sensitive,</a:t>
            </a:r>
          </a:p>
          <a:p>
            <a:r>
              <a:rPr lang="en-US" sz="2400"/>
              <a:t>statement-level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85621" y="1919982"/>
            <a:ext cx="1913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Analyzer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85621" y="5009316"/>
            <a:ext cx="1913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Analyzer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00834" y="5009316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50000"/>
                  </a:schemeClr>
                </a:solidFill>
              </a:rPr>
              <a:t>needs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00834" y="1917063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50000"/>
                  </a:schemeClr>
                </a:solidFill>
              </a:rPr>
              <a:t>needs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0832" y="3257793"/>
            <a:ext cx="3182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Analyzer (1 join 2)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00834" y="3257794"/>
            <a:ext cx="120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50000"/>
                  </a:schemeClr>
                </a:solidFill>
              </a:rPr>
              <a:t>needs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52742" y="3134681"/>
            <a:ext cx="22819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20">
                <a:solidFill>
                  <a:schemeClr val="bg2">
                    <a:lumMod val="10000"/>
                  </a:schemeClr>
                </a:solidFill>
              </a:rPr>
              <a:t>Flow-sensitive,</a:t>
            </a:r>
          </a:p>
          <a:p>
            <a:r>
              <a:rPr lang="en-US" sz="2400" spc="20">
                <a:solidFill>
                  <a:schemeClr val="bg2">
                    <a:lumMod val="10000"/>
                  </a:schemeClr>
                </a:solidFill>
              </a:rPr>
              <a:t>expression-level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12206" y="3172501"/>
            <a:ext cx="369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3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97" y="1794838"/>
            <a:ext cx="2456932" cy="697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04" y="1794838"/>
            <a:ext cx="2233574" cy="697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07" y="3026738"/>
            <a:ext cx="1926457" cy="670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24" y="839705"/>
            <a:ext cx="2773276" cy="330625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What is a CFG, anyway?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402972" y="2349006"/>
            <a:ext cx="1780958" cy="912428"/>
          </a:xfrm>
          <a:prstGeom prst="rightArrow">
            <a:avLst>
              <a:gd name="adj1" fmla="val 33006"/>
              <a:gd name="adj2" fmla="val 57822"/>
            </a:avLst>
          </a:prstGeom>
          <a:solidFill>
            <a:srgbClr val="13131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96652" y="1855135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???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6266" y="4679863"/>
            <a:ext cx="2800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</a:schemeClr>
                </a:solidFill>
                <a:latin typeface="+mj-lt"/>
              </a:rPr>
              <a:t>What are the nodes?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-1803" y="4145955"/>
            <a:ext cx="2974848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587377" y="5270823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878410" y="5157573"/>
            <a:ext cx="123925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Subterms?</a:t>
            </a:r>
          </a:p>
        </p:txBody>
      </p:sp>
      <p:sp>
        <p:nvSpPr>
          <p:cNvPr id="23" name="Oval 22"/>
          <p:cNvSpPr/>
          <p:nvPr/>
        </p:nvSpPr>
        <p:spPr>
          <a:xfrm>
            <a:off x="2587377" y="5719970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878410" y="5606720"/>
            <a:ext cx="16791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Continuations?</a:t>
            </a:r>
          </a:p>
        </p:txBody>
      </p:sp>
    </p:spTree>
    <p:extLst>
      <p:ext uri="{BB962C8B-B14F-4D97-AF65-F5344CB8AC3E}">
        <p14:creationId xmlns:p14="http://schemas.microsoft.com/office/powerpoint/2010/main" val="38592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 animBg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Abstract Machine States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79" y="2475729"/>
            <a:ext cx="5469573" cy="407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90" y="3324402"/>
            <a:ext cx="5979160" cy="4076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03" y="4173075"/>
            <a:ext cx="7779703" cy="4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Inter-deriving Semantics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6228" y="4817383"/>
            <a:ext cx="2438400" cy="11216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Reduction Semantics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6228" y="2267712"/>
            <a:ext cx="2438400" cy="11216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Structural-Operational Semantics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44000" y="4817383"/>
            <a:ext cx="2438400" cy="11216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Big-step</a:t>
            </a:r>
          </a:p>
          <a:p>
            <a:pPr algn="ctr"/>
            <a:r>
              <a:rPr lang="en-US"/>
              <a:t>Abstract Machines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44000" y="2714298"/>
            <a:ext cx="2438400" cy="11216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Big-Step Semantics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4532" y="3997280"/>
            <a:ext cx="26286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Hannan &amp; Miller, </a:t>
            </a:r>
            <a:r>
              <a:rPr lang="mr-IN"/>
              <a:t>’</a:t>
            </a:r>
            <a:r>
              <a:rPr lang="en-US"/>
              <a:t>92</a:t>
            </a:r>
          </a:p>
          <a:p>
            <a:pPr algn="r"/>
            <a:r>
              <a:rPr lang="en-US"/>
              <a:t>Ager, Danvy, et al ’03-’04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7186" y="5642381"/>
            <a:ext cx="17068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Danvy et al, ‘04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85226" y="4817383"/>
            <a:ext cx="2438400" cy="11216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Small-Step</a:t>
            </a:r>
          </a:p>
          <a:p>
            <a:pPr algn="ctr"/>
            <a:r>
              <a:rPr lang="en-US"/>
              <a:t>Abstract Machines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144000" y="851897"/>
            <a:ext cx="2438400" cy="11216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Denotational Semantics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09516" y="2130083"/>
            <a:ext cx="144219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Reynolds ‘72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2436" y="5642380"/>
            <a:ext cx="17068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Danvy et al, ‘04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0762" y="3653540"/>
            <a:ext cx="224773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Danvy ‘08</a:t>
            </a:r>
          </a:p>
          <a:p>
            <a:r>
              <a:rPr lang="en-US" sz="1600"/>
              <a:t>(example, not algorithm)</a:t>
            </a:r>
          </a:p>
        </p:txBody>
      </p:sp>
      <p:cxnSp>
        <p:nvCxnSpPr>
          <p:cNvPr id="18" name="Straight Arrow Connector 17"/>
          <p:cNvCxnSpPr>
            <a:stCxn id="13" idx="2"/>
            <a:endCxn id="9" idx="0"/>
          </p:cNvCxnSpPr>
          <p:nvPr/>
        </p:nvCxnSpPr>
        <p:spPr>
          <a:xfrm>
            <a:off x="10363200" y="1973561"/>
            <a:ext cx="0" cy="740737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2"/>
            <a:endCxn id="8" idx="0"/>
          </p:cNvCxnSpPr>
          <p:nvPr/>
        </p:nvCxnSpPr>
        <p:spPr>
          <a:xfrm>
            <a:off x="10363200" y="3835962"/>
            <a:ext cx="0" cy="981421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3"/>
            <a:endCxn id="8" idx="1"/>
          </p:cNvCxnSpPr>
          <p:nvPr/>
        </p:nvCxnSpPr>
        <p:spPr>
          <a:xfrm>
            <a:off x="7423626" y="5378215"/>
            <a:ext cx="1720374" cy="0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3"/>
            <a:endCxn id="12" idx="1"/>
          </p:cNvCxnSpPr>
          <p:nvPr/>
        </p:nvCxnSpPr>
        <p:spPr>
          <a:xfrm>
            <a:off x="3024628" y="5378215"/>
            <a:ext cx="1960598" cy="0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7" idx="2"/>
            <a:endCxn id="5" idx="0"/>
          </p:cNvCxnSpPr>
          <p:nvPr/>
        </p:nvCxnSpPr>
        <p:spPr>
          <a:xfrm>
            <a:off x="1805428" y="3389376"/>
            <a:ext cx="0" cy="1428007"/>
          </a:xfrm>
          <a:prstGeom prst="straightConnector1">
            <a:avLst/>
          </a:prstGeom>
          <a:ln w="57150">
            <a:solidFill>
              <a:srgbClr val="2A2C33">
                <a:alpha val="74118"/>
              </a:srgb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7" idx="3"/>
            <a:endCxn id="12" idx="0"/>
          </p:cNvCxnSpPr>
          <p:nvPr/>
        </p:nvCxnSpPr>
        <p:spPr>
          <a:xfrm>
            <a:off x="3024628" y="2828544"/>
            <a:ext cx="3179798" cy="1988839"/>
          </a:xfrm>
          <a:prstGeom prst="straightConnector1">
            <a:avLst/>
          </a:prstGeom>
          <a:ln w="57150">
            <a:solidFill>
              <a:srgbClr val="2A2C33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89025" y="3383802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2A2C33"/>
                </a:solidFill>
              </a:rPr>
              <a:t>Us</a:t>
            </a:r>
          </a:p>
        </p:txBody>
      </p:sp>
      <p:cxnSp>
        <p:nvCxnSpPr>
          <p:cNvPr id="43" name="Straight Arrow Connector 42"/>
          <p:cNvCxnSpPr>
            <a:stCxn id="7" idx="3"/>
          </p:cNvCxnSpPr>
          <p:nvPr/>
        </p:nvCxnSpPr>
        <p:spPr>
          <a:xfrm>
            <a:off x="3024628" y="2828544"/>
            <a:ext cx="1219199" cy="753482"/>
          </a:xfrm>
          <a:prstGeom prst="straightConnector1">
            <a:avLst/>
          </a:prstGeom>
          <a:ln w="57150">
            <a:solidFill>
              <a:srgbClr val="2A2C33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12" idx="0"/>
          </p:cNvCxnSpPr>
          <p:nvPr/>
        </p:nvCxnSpPr>
        <p:spPr>
          <a:xfrm>
            <a:off x="5577840" y="4429653"/>
            <a:ext cx="626586" cy="387730"/>
          </a:xfrm>
          <a:prstGeom prst="straightConnector1">
            <a:avLst/>
          </a:prstGeom>
          <a:ln w="57150">
            <a:solidFill>
              <a:srgbClr val="2A2C33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3335535" y="3582026"/>
            <a:ext cx="2483058" cy="86474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Phased Abstract Machine</a:t>
            </a:r>
          </a:p>
          <a:p>
            <a:pPr algn="ctr"/>
            <a:r>
              <a:rPr lang="en-US"/>
              <a:t>(PAM)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38650" y="2776270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2A2C33"/>
                </a:solidFill>
              </a:rPr>
              <a:t>Us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88737" y="4136756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2A2C33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44243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39" grpId="1"/>
      <p:bldP spid="42" grpId="0" animBg="1"/>
      <p:bldP spid="53" grpId="0"/>
      <p:bldP spid="5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Inter-deriving Semantics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45476" y="1075530"/>
            <a:ext cx="5547134" cy="2566266"/>
            <a:chOff x="586228" y="851897"/>
            <a:chExt cx="10996172" cy="5087150"/>
          </a:xfrm>
        </p:grpSpPr>
        <p:sp>
          <p:nvSpPr>
            <p:cNvPr id="5" name="Rounded Rectangle 4"/>
            <p:cNvSpPr/>
            <p:nvPr/>
          </p:nvSpPr>
          <p:spPr>
            <a:xfrm>
              <a:off x="586228" y="4817383"/>
              <a:ext cx="2438400" cy="11216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Reduction Semantics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86228" y="2267712"/>
              <a:ext cx="2438400" cy="11216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Structural-Operational Semantics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144000" y="4817383"/>
              <a:ext cx="2438400" cy="11216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Big-step</a:t>
              </a:r>
            </a:p>
            <a:p>
              <a:pPr algn="ctr"/>
              <a:r>
                <a:rPr lang="en-US" sz="1400"/>
                <a:t>Abstract Machines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9144000" y="2714298"/>
              <a:ext cx="2438400" cy="11216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Big-Step Semantics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985226" y="4817383"/>
              <a:ext cx="2438400" cy="11216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Small-Step</a:t>
              </a:r>
            </a:p>
            <a:p>
              <a:pPr algn="ctr"/>
              <a:r>
                <a:rPr lang="en-US" sz="1400"/>
                <a:t>Abstract Machines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144000" y="851897"/>
              <a:ext cx="2438400" cy="11216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Denotational Semantics</a:t>
              </a:r>
            </a:p>
          </p:txBody>
        </p:sp>
        <p:cxnSp>
          <p:nvCxnSpPr>
            <p:cNvPr id="18" name="Straight Arrow Connector 17"/>
            <p:cNvCxnSpPr>
              <a:stCxn id="13" idx="2"/>
              <a:endCxn id="9" idx="0"/>
            </p:cNvCxnSpPr>
            <p:nvPr/>
          </p:nvCxnSpPr>
          <p:spPr>
            <a:xfrm>
              <a:off x="10363200" y="1973561"/>
              <a:ext cx="0" cy="740737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9" idx="2"/>
              <a:endCxn id="8" idx="0"/>
            </p:cNvCxnSpPr>
            <p:nvPr/>
          </p:nvCxnSpPr>
          <p:spPr>
            <a:xfrm>
              <a:off x="10363200" y="3835962"/>
              <a:ext cx="0" cy="981421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2" idx="3"/>
              <a:endCxn id="8" idx="1"/>
            </p:cNvCxnSpPr>
            <p:nvPr/>
          </p:nvCxnSpPr>
          <p:spPr>
            <a:xfrm>
              <a:off x="7423626" y="5378215"/>
              <a:ext cx="1720374" cy="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5" idx="3"/>
              <a:endCxn id="12" idx="1"/>
            </p:cNvCxnSpPr>
            <p:nvPr/>
          </p:nvCxnSpPr>
          <p:spPr>
            <a:xfrm>
              <a:off x="3024628" y="5378215"/>
              <a:ext cx="1960598" cy="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7" idx="2"/>
              <a:endCxn id="5" idx="0"/>
            </p:cNvCxnSpPr>
            <p:nvPr/>
          </p:nvCxnSpPr>
          <p:spPr>
            <a:xfrm>
              <a:off x="1805428" y="3389376"/>
              <a:ext cx="0" cy="1428007"/>
            </a:xfrm>
            <a:prstGeom prst="straightConnector1">
              <a:avLst/>
            </a:prstGeom>
            <a:ln w="57150">
              <a:solidFill>
                <a:srgbClr val="2A2C33">
                  <a:alpha val="74118"/>
                </a:srgbClr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7" idx="3"/>
              <a:endCxn id="12" idx="0"/>
            </p:cNvCxnSpPr>
            <p:nvPr/>
          </p:nvCxnSpPr>
          <p:spPr>
            <a:xfrm>
              <a:off x="3024628" y="2828544"/>
              <a:ext cx="3179798" cy="1988839"/>
            </a:xfrm>
            <a:prstGeom prst="straightConnector1">
              <a:avLst/>
            </a:prstGeom>
            <a:ln w="57150">
              <a:solidFill>
                <a:srgbClr val="2A2C33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589025" y="3383802"/>
              <a:ext cx="5020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2A2C33"/>
                  </a:solidFill>
                </a:rPr>
                <a:t>Us</a:t>
              </a:r>
            </a:p>
          </p:txBody>
        </p:sp>
        <p:cxnSp>
          <p:nvCxnSpPr>
            <p:cNvPr id="43" name="Straight Arrow Connector 42"/>
            <p:cNvCxnSpPr>
              <a:stCxn id="7" idx="3"/>
            </p:cNvCxnSpPr>
            <p:nvPr/>
          </p:nvCxnSpPr>
          <p:spPr>
            <a:xfrm>
              <a:off x="3024628" y="2828544"/>
              <a:ext cx="1219199" cy="753482"/>
            </a:xfrm>
            <a:prstGeom prst="straightConnector1">
              <a:avLst/>
            </a:prstGeom>
            <a:ln w="57150">
              <a:solidFill>
                <a:srgbClr val="2A2C33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endCxn id="12" idx="0"/>
            </p:cNvCxnSpPr>
            <p:nvPr/>
          </p:nvCxnSpPr>
          <p:spPr>
            <a:xfrm>
              <a:off x="5577840" y="4429653"/>
              <a:ext cx="626586" cy="387730"/>
            </a:xfrm>
            <a:prstGeom prst="straightConnector1">
              <a:avLst/>
            </a:prstGeom>
            <a:ln w="57150">
              <a:solidFill>
                <a:srgbClr val="2A2C33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41"/>
            <p:cNvSpPr/>
            <p:nvPr/>
          </p:nvSpPr>
          <p:spPr>
            <a:xfrm>
              <a:off x="3335535" y="3582026"/>
              <a:ext cx="2483058" cy="86474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PAM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31488" y="1540579"/>
            <a:ext cx="2152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Older work: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25732" y="1509800"/>
            <a:ext cx="2024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>
                    <a:lumMod val="50000"/>
                  </a:schemeClr>
                </a:solidFill>
              </a:rPr>
              <a:t>λ-calculus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1488" y="2980765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Us: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266" y="3912779"/>
            <a:ext cx="2072880" cy="274973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861783" y="2995465"/>
            <a:ext cx="11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>
                    <a:lumMod val="50000"/>
                  </a:schemeClr>
                </a:solidFill>
              </a:rPr>
              <a:t>Tiger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63677" y="2995465"/>
            <a:ext cx="1985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>
                    <a:lumMod val="50000"/>
                  </a:schemeClr>
                </a:solidFill>
              </a:rPr>
              <a:t>MITScript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706" y="4660313"/>
            <a:ext cx="2198899" cy="11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Plan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36" y="1813085"/>
            <a:ext cx="4588949" cy="350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36" y="1574769"/>
            <a:ext cx="9713051" cy="404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Meta-metalanguage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1" y="2348157"/>
            <a:ext cx="5572115" cy="3311571"/>
          </a:xfrm>
          <a:prstGeom prst="rect">
            <a:avLst/>
          </a:prstGeom>
          <a:ln>
            <a:solidFill>
              <a:srgbClr val="2A2C33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38" y="2348157"/>
            <a:ext cx="5085664" cy="1471546"/>
          </a:xfrm>
          <a:prstGeom prst="rect">
            <a:avLst/>
          </a:prstGeom>
          <a:ln>
            <a:solidFill>
              <a:srgbClr val="2A2C33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638611" y="5059293"/>
            <a:ext cx="5542748" cy="600435"/>
          </a:xfrm>
          <a:prstGeom prst="rect">
            <a:avLst/>
          </a:prstGeom>
          <a:solidFill>
            <a:srgbClr val="FFFFFF">
              <a:alpha val="7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09811" y="1718765"/>
            <a:ext cx="2229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Terms / Patterns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75083" y="1746597"/>
            <a:ext cx="5563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SOS: “Straightened Operational Semantics”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29548" y="1350778"/>
            <a:ext cx="6282048" cy="3339975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56" y="3850032"/>
            <a:ext cx="2233574" cy="697992"/>
          </a:xfrm>
          <a:prstGeom prst="rect">
            <a:avLst/>
          </a:prstGeom>
        </p:spPr>
      </p:pic>
      <p:sp>
        <p:nvSpPr>
          <p:cNvPr id="22" name="Down Arrow 21"/>
          <p:cNvSpPr/>
          <p:nvPr/>
        </p:nvSpPr>
        <p:spPr>
          <a:xfrm>
            <a:off x="8543041" y="4631957"/>
            <a:ext cx="813605" cy="778933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73" y="5659729"/>
            <a:ext cx="4070372" cy="32134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410609" y="4548024"/>
            <a:ext cx="5306521" cy="1852776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85622" y="198412"/>
            <a:ext cx="4370948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Different Places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6264" y="2535273"/>
            <a:ext cx="3420488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/>
              <a:t>“Third-generation” project</a:t>
            </a:r>
          </a:p>
          <a:p>
            <a:pPr>
              <a:lnSpc>
                <a:spcPct val="200000"/>
              </a:lnSpc>
            </a:pPr>
            <a:r>
              <a:rPr lang="en-US"/>
              <a:t>Works on C, Java, JS, Lua, Python</a:t>
            </a:r>
          </a:p>
          <a:p>
            <a:pPr>
              <a:lnSpc>
                <a:spcPct val="200000"/>
              </a:lnSpc>
            </a:pPr>
            <a:r>
              <a:rPr lang="en-US"/>
              <a:t>Loves language corner-cases</a:t>
            </a:r>
          </a:p>
          <a:p>
            <a:pPr>
              <a:lnSpc>
                <a:spcPct val="200000"/>
              </a:lnSpc>
            </a:pPr>
            <a:r>
              <a:rPr lang="en-US"/>
              <a:t>Hardcore generic programming</a:t>
            </a:r>
          </a:p>
          <a:p>
            <a:pPr>
              <a:lnSpc>
                <a:spcPct val="200000"/>
              </a:lnSpc>
            </a:pPr>
            <a:r>
              <a:rPr lang="en-US"/>
              <a:t>Being used to create “real” tools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95097" y="2535272"/>
            <a:ext cx="4708148" cy="2934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/>
              <a:t>Spherical cows, not in a vacuum</a:t>
            </a:r>
          </a:p>
          <a:p>
            <a:pPr>
              <a:lnSpc>
                <a:spcPct val="200000"/>
              </a:lnSpc>
            </a:pPr>
            <a:r>
              <a:rPr lang="en-US"/>
              <a:t>Works on Tiger, MITScript</a:t>
            </a:r>
          </a:p>
          <a:p>
            <a:pPr>
              <a:lnSpc>
                <a:spcPct val="200000"/>
              </a:lnSpc>
            </a:pPr>
            <a:r>
              <a:rPr lang="en-US"/>
              <a:t>These languages have no corner cases</a:t>
            </a:r>
          </a:p>
          <a:p>
            <a:pPr>
              <a:lnSpc>
                <a:spcPct val="200000"/>
              </a:lnSpc>
            </a:pPr>
            <a:r>
              <a:rPr lang="en-US"/>
              <a:t>Semantics engineering, term-rewriting</a:t>
            </a:r>
          </a:p>
          <a:p>
            <a:pPr>
              <a:lnSpc>
                <a:spcPct val="200000"/>
              </a:lnSpc>
            </a:pPr>
            <a:r>
              <a:rPr lang="en-US"/>
              <a:t>Some slides are things I got working last week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1964" y="1902530"/>
            <a:ext cx="2788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50000"/>
                  </a:schemeClr>
                </a:solidFill>
              </a:rPr>
              <a:t>Cubix Framework</a:t>
            </a:r>
          </a:p>
        </p:txBody>
      </p:sp>
      <p:sp>
        <p:nvSpPr>
          <p:cNvPr id="9" name="Oval 8"/>
          <p:cNvSpPr/>
          <p:nvPr/>
        </p:nvSpPr>
        <p:spPr>
          <a:xfrm>
            <a:off x="993741" y="2903355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3741" y="3512081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93741" y="4031966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93741" y="4610905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3741" y="5200665"/>
            <a:ext cx="158223" cy="1582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95097" y="1902530"/>
            <a:ext cx="1538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50000"/>
                  </a:schemeClr>
                </a:solidFill>
              </a:rPr>
              <a:t>Mandate</a:t>
            </a:r>
          </a:p>
        </p:txBody>
      </p:sp>
      <p:sp>
        <p:nvSpPr>
          <p:cNvPr id="15" name="Oval 14"/>
          <p:cNvSpPr/>
          <p:nvPr/>
        </p:nvSpPr>
        <p:spPr>
          <a:xfrm>
            <a:off x="6634520" y="2903355"/>
            <a:ext cx="158223" cy="158223"/>
          </a:xfrm>
          <a:prstGeom prst="ellipse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634520" y="3512081"/>
            <a:ext cx="158223" cy="158223"/>
          </a:xfrm>
          <a:prstGeom prst="ellipse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634520" y="4031966"/>
            <a:ext cx="158223" cy="158223"/>
          </a:xfrm>
          <a:prstGeom prst="ellipse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34520" y="4610905"/>
            <a:ext cx="158223" cy="158223"/>
          </a:xfrm>
          <a:prstGeom prst="ellipse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34520" y="5200665"/>
            <a:ext cx="158223" cy="158223"/>
          </a:xfrm>
          <a:prstGeom prst="ellipse">
            <a:avLst/>
          </a:prstGeom>
          <a:solidFill>
            <a:srgbClr val="C00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8843" y="1551213"/>
            <a:ext cx="4996544" cy="431074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8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SOS/AM Correspondence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50" y="2821012"/>
            <a:ext cx="4577240" cy="341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813" y="3678872"/>
            <a:ext cx="5003690" cy="341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16" y="4474137"/>
            <a:ext cx="6510484" cy="341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44" y="2293600"/>
            <a:ext cx="2456932" cy="697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4" y="3664236"/>
            <a:ext cx="2233574" cy="697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82" y="5034872"/>
            <a:ext cx="1926457" cy="6700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065875" y="2378890"/>
            <a:ext cx="322054" cy="527412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938842" y="2999427"/>
            <a:ext cx="742674" cy="1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1335" y="2378890"/>
            <a:ext cx="410840" cy="527412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140724" y="3678872"/>
            <a:ext cx="247205" cy="438433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38842" y="3818155"/>
            <a:ext cx="742674" cy="1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81866" y="3678872"/>
            <a:ext cx="410840" cy="527412"/>
          </a:xfrm>
          <a:prstGeom prst="line">
            <a:avLst/>
          </a:prstGeom>
          <a:ln w="38100">
            <a:solidFill>
              <a:srgbClr val="7030A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781981" y="4909297"/>
            <a:ext cx="951057" cy="0"/>
          </a:xfrm>
          <a:prstGeom prst="line">
            <a:avLst/>
          </a:prstGeom>
          <a:ln w="38100">
            <a:solidFill>
              <a:srgbClr val="7030A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1" idx="1"/>
          </p:cNvCxnSpPr>
          <p:nvPr/>
        </p:nvCxnSpPr>
        <p:spPr>
          <a:xfrm>
            <a:off x="4938842" y="4644717"/>
            <a:ext cx="742674" cy="1"/>
          </a:xfrm>
          <a:prstGeom prst="line">
            <a:avLst/>
          </a:prstGeom>
          <a:ln w="38100">
            <a:solidFill>
              <a:srgbClr val="7030A0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9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PAM: The Phased Abstract Machine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8"/>
          <a:stretch/>
        </p:blipFill>
        <p:spPr>
          <a:xfrm>
            <a:off x="3815645" y="1962045"/>
            <a:ext cx="5992143" cy="37235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5645" y="1962045"/>
            <a:ext cx="553155" cy="3634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2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Abstract Rewriting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11684" y="2869384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★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1389" b="-77203"/>
          <a:stretch/>
        </p:blipFill>
        <p:spPr>
          <a:xfrm>
            <a:off x="4952812" y="5869362"/>
            <a:ext cx="6851207" cy="523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6" t="-42798" r="49074" b="-52500"/>
          <a:stretch/>
        </p:blipFill>
        <p:spPr>
          <a:xfrm>
            <a:off x="3919040" y="5292004"/>
            <a:ext cx="5299147" cy="577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6" t="-62422" r="26019" b="-3"/>
          <a:stretch/>
        </p:blipFill>
        <p:spPr>
          <a:xfrm>
            <a:off x="3919040" y="6114400"/>
            <a:ext cx="5432182" cy="48017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614237" y="5001810"/>
            <a:ext cx="1072709" cy="965121"/>
            <a:chOff x="3614237" y="5001810"/>
            <a:chExt cx="1072709" cy="96512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614237" y="5024388"/>
              <a:ext cx="1072709" cy="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614237" y="5001810"/>
              <a:ext cx="0" cy="965121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4523632" y="2186629"/>
            <a:ext cx="967470" cy="1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89660" y="1737568"/>
            <a:ext cx="3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α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6177429" y="2470703"/>
            <a:ext cx="944772" cy="543782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8" t="-196216" r="43060" b="-2"/>
          <a:stretch/>
        </p:blipFill>
        <p:spPr>
          <a:xfrm>
            <a:off x="974140" y="1533625"/>
            <a:ext cx="3157846" cy="7920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3" t="-33740" r="31778" b="-2"/>
          <a:stretch/>
        </p:blipFill>
        <p:spPr>
          <a:xfrm>
            <a:off x="6679021" y="1943555"/>
            <a:ext cx="3551465" cy="357595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9218187" y="2434958"/>
            <a:ext cx="919893" cy="520667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12834" y="1152793"/>
            <a:ext cx="4883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3">
                    <a:lumMod val="75000"/>
                  </a:schemeClr>
                </a:solidFill>
              </a:rPr>
              <a:t>Abstract states = CFG nodes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2" t="-51458" r="2500" b="-2"/>
          <a:stretch/>
        </p:blipFill>
        <p:spPr>
          <a:xfrm>
            <a:off x="5745968" y="2939263"/>
            <a:ext cx="1092453" cy="4060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6" t="-23808" r="195" b="-2"/>
          <a:stretch/>
        </p:blipFill>
        <p:spPr>
          <a:xfrm>
            <a:off x="9797999" y="2971470"/>
            <a:ext cx="864973" cy="3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4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6" r="93638" b="1"/>
          <a:stretch/>
        </p:blipFill>
        <p:spPr>
          <a:xfrm>
            <a:off x="7809954" y="4459305"/>
            <a:ext cx="284788" cy="6634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Abstract Rewriting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11684" y="2869384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★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" r="60884"/>
          <a:stretch/>
        </p:blipFill>
        <p:spPr>
          <a:xfrm>
            <a:off x="1884942" y="2223769"/>
            <a:ext cx="3025361" cy="6714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2" t="8121" b="-1"/>
          <a:stretch/>
        </p:blipFill>
        <p:spPr>
          <a:xfrm>
            <a:off x="2728928" y="3370287"/>
            <a:ext cx="1793459" cy="6184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0" t="12060" r="21989" b="-1"/>
          <a:stretch/>
        </p:blipFill>
        <p:spPr>
          <a:xfrm>
            <a:off x="1616336" y="2895212"/>
            <a:ext cx="3167270" cy="591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97" y="5043697"/>
            <a:ext cx="3225800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8902" y="1765639"/>
            <a:ext cx="511114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≺ 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is the reflexive, transitive, congruent closure of:</a:t>
            </a:r>
            <a:endParaRPr lang="en-US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108" y="1248836"/>
            <a:ext cx="2411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10000"/>
                  </a:schemeClr>
                </a:solidFill>
              </a:rPr>
              <a:t>Abstraction Ordering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3108" y="4451766"/>
            <a:ext cx="18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10000"/>
                  </a:schemeClr>
                </a:solidFill>
              </a:rPr>
              <a:t>Representation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94" y="1823508"/>
            <a:ext cx="4476206" cy="65370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924156" y="1248836"/>
            <a:ext cx="2131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10000"/>
                  </a:schemeClr>
                </a:solidFill>
              </a:rPr>
              <a:t>Abstract Matching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24156" y="3170232"/>
            <a:ext cx="1089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2">
                    <a:lumMod val="10000"/>
                  </a:schemeClr>
                </a:solidFill>
              </a:rPr>
              <a:t>Example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06194" y="3988721"/>
            <a:ext cx="500223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λx</a:t>
            </a:r>
            <a:r>
              <a:rPr lang="en-US" baseline="-25000"/>
              <a:t>Val</a:t>
            </a:r>
            <a:r>
              <a:rPr lang="en-US"/>
              <a:t>. e</a:t>
            </a:r>
            <a:r>
              <a:rPr lang="en-US" baseline="-25000"/>
              <a:t>NonVal</a:t>
            </a:r>
            <a:r>
              <a:rPr lang="en-US"/>
              <a:t> matches ★</a:t>
            </a:r>
            <a:r>
              <a:rPr lang="en-US" baseline="-25000"/>
              <a:t>All</a:t>
            </a:r>
            <a:r>
              <a:rPr lang="en-US"/>
              <a:t> with  </a:t>
            </a:r>
          </a:p>
          <a:p>
            <a:r>
              <a:rPr lang="en-US"/>
              <a:t>               </a:t>
            </a:r>
          </a:p>
          <a:p>
            <a:r>
              <a:rPr lang="en-US" sz="2400"/>
              <a:t>                =  [x ↦ ★</a:t>
            </a:r>
            <a:r>
              <a:rPr lang="en-US" sz="2400" baseline="-25000"/>
              <a:t>Val</a:t>
            </a:r>
            <a:r>
              <a:rPr lang="en-US" sz="2400"/>
              <a:t> , y ↦ ★</a:t>
            </a:r>
            <a:r>
              <a:rPr lang="en-US" sz="2400" baseline="-25000"/>
              <a:t>NonVall</a:t>
            </a:r>
            <a:r>
              <a:rPr lang="en-US" sz="2400"/>
              <a:t> ]</a:t>
            </a:r>
            <a:endParaRPr lang="en-US" sz="2400" baseline="-25000"/>
          </a:p>
        </p:txBody>
      </p:sp>
    </p:spTree>
    <p:extLst>
      <p:ext uri="{BB962C8B-B14F-4D97-AF65-F5344CB8AC3E}">
        <p14:creationId xmlns:p14="http://schemas.microsoft.com/office/powerpoint/2010/main" val="10054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Abstractions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11684" y="2869384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9142" y="2495006"/>
            <a:ext cx="56498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Four components</a:t>
            </a:r>
            <a:r>
              <a:rPr lang="en-US" sz="240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/>
              <a:t>Abstract term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/>
              <a:t>Abstract state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/>
              <a:t>Abstract continuation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/>
              <a:t>Abstract semantic functions</a:t>
            </a:r>
          </a:p>
          <a:p>
            <a:pPr marL="800067" lvl="1" indent="-342900">
              <a:buFont typeface="Arial" charset="0"/>
              <a:buChar char="•"/>
            </a:pPr>
            <a:r>
              <a:rPr lang="en-US" sz="2400"/>
              <a:t>Usually: Just make them return ★</a:t>
            </a:r>
            <a:r>
              <a:rPr lang="en-US" sz="2400" baseline="-25000"/>
              <a:t>Val</a:t>
            </a:r>
            <a:r>
              <a:rPr lang="en-US" sz="2400"/>
              <a:t> </a:t>
            </a:r>
          </a:p>
          <a:p>
            <a:pPr marL="800067" lvl="1" indent="-342900">
              <a:buFont typeface="Arial" charset="0"/>
              <a:buChar char="•"/>
            </a:pPr>
            <a:r>
              <a:rPr lang="en-US" sz="2400"/>
              <a:t>Sometimes: abs(&lt;)(x,y) = {True, False}</a:t>
            </a:r>
          </a:p>
        </p:txBody>
      </p:sp>
    </p:spTree>
    <p:extLst>
      <p:ext uri="{BB962C8B-B14F-4D97-AF65-F5344CB8AC3E}">
        <p14:creationId xmlns:p14="http://schemas.microsoft.com/office/powerpoint/2010/main" val="41769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Abstractions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11684" y="2869384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7022" y="1707890"/>
            <a:ext cx="2054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1">
                    <a:lumMod val="50000"/>
                  </a:schemeClr>
                </a:solidFill>
              </a:rPr>
              <a:t>Abstraction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00720" y="1707890"/>
            <a:ext cx="1806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1">
                    <a:lumMod val="50000"/>
                  </a:schemeClr>
                </a:solidFill>
              </a:rPr>
              <a:t>Examples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88653" y="1707890"/>
            <a:ext cx="1414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1">
                    <a:lumMod val="50000"/>
                  </a:schemeClr>
                </a:solidFill>
              </a:rPr>
              <a:t>Yields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80865" y="2736255"/>
            <a:ext cx="22299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Expression-level CFG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80865" y="3818481"/>
            <a:ext cx="219515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Statement-level CFG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80865" y="5599858"/>
            <a:ext cx="20376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Flow-sensitive CFG</a:t>
            </a:r>
          </a:p>
          <a:p>
            <a:r>
              <a:rPr lang="en-US"/>
              <a:t>Expression-level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041" y="2774727"/>
            <a:ext cx="355360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Value-irrelevance: </a:t>
            </a:r>
            <a:r>
              <a:rPr lang="en-US"/>
              <a:t>Values to </a:t>
            </a:r>
            <a:r>
              <a:rPr lang="en-US" sz="2000"/>
              <a:t>★</a:t>
            </a:r>
            <a:r>
              <a:rPr lang="en-US" sz="2000" baseline="-25000"/>
              <a:t>Val</a:t>
            </a:r>
            <a:r>
              <a:rPr lang="en-US" sz="2000"/>
              <a:t> </a:t>
            </a:r>
            <a:endParaRPr lang="en-US"/>
          </a:p>
          <a:p>
            <a:r>
              <a:rPr lang="en-US" b="1"/>
              <a:t>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1219" y="3818481"/>
            <a:ext cx="470648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Expression-irrelevance: </a:t>
            </a:r>
            <a:r>
              <a:rPr lang="en-US"/>
              <a:t>Expressions to </a:t>
            </a:r>
            <a:r>
              <a:rPr lang="en-US" sz="2000"/>
              <a:t>★</a:t>
            </a:r>
            <a:r>
              <a:rPr lang="en-US" sz="2000" baseline="-25000"/>
              <a:t>Val</a:t>
            </a:r>
            <a:r>
              <a:rPr lang="en-US" sz="2000"/>
              <a:t> </a:t>
            </a:r>
            <a:endParaRPr lang="en-US"/>
          </a:p>
          <a:p>
            <a:r>
              <a:rPr lang="en-US" b="1"/>
              <a:t>            </a:t>
            </a:r>
            <a:r>
              <a:rPr lang="en-US"/>
              <a:t>(and over-approximate state-changes)</a:t>
            </a:r>
            <a:endParaRPr 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5050012" y="2461978"/>
            <a:ext cx="3307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(1+1, []) -&gt; (</a:t>
            </a:r>
            <a:r>
              <a:rPr lang="en-US" sz="1800"/>
              <a:t>★</a:t>
            </a:r>
            <a:r>
              <a:rPr lang="en-US" sz="2000" baseline="-25000"/>
              <a:t>Val</a:t>
            </a:r>
            <a:r>
              <a:rPr lang="en-US" sz="2000"/>
              <a:t> + </a:t>
            </a:r>
            <a:r>
              <a:rPr lang="en-US" sz="1800"/>
              <a:t>★</a:t>
            </a:r>
            <a:r>
              <a:rPr lang="en-US" sz="2000" baseline="-25000"/>
              <a:t>Val</a:t>
            </a:r>
            <a:r>
              <a:rPr lang="en-US" sz="2000"/>
              <a:t> , [])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050012" y="2940174"/>
            <a:ext cx="3307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(x, [x-&gt;1]) -&gt; (</a:t>
            </a:r>
            <a:r>
              <a:rPr lang="en-US" sz="1800"/>
              <a:t>x,</a:t>
            </a:r>
            <a:r>
              <a:rPr lang="en-US" sz="2000"/>
              <a:t> [x-&gt;</a:t>
            </a:r>
            <a:r>
              <a:rPr lang="en-US" sz="1800"/>
              <a:t> ★</a:t>
            </a:r>
            <a:r>
              <a:rPr lang="en-US" sz="2000" baseline="-25000"/>
              <a:t>Val</a:t>
            </a:r>
            <a:r>
              <a:rPr lang="en-US" sz="2000"/>
              <a:t>])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50011" y="3764619"/>
            <a:ext cx="3307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(1+1, []) -&gt; (</a:t>
            </a:r>
            <a:r>
              <a:rPr lang="en-US" sz="1800"/>
              <a:t>★</a:t>
            </a:r>
            <a:r>
              <a:rPr lang="en-US" sz="2000" baseline="-25000"/>
              <a:t>Val</a:t>
            </a:r>
            <a:r>
              <a:rPr lang="en-US" sz="2000"/>
              <a:t>, [])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50011" y="4310923"/>
            <a:ext cx="3689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/>
              <a:t>(</a:t>
            </a:r>
            <a:r>
              <a:rPr lang="en-US" sz="1800"/>
              <a:t>★</a:t>
            </a:r>
            <a:r>
              <a:rPr lang="en-US" sz="2000" baseline="-25000"/>
              <a:t>NonVal</a:t>
            </a:r>
            <a:r>
              <a:rPr lang="en-US" sz="2000" u="sng"/>
              <a:t>,</a:t>
            </a:r>
            <a:r>
              <a:rPr lang="en-US" sz="2000"/>
              <a:t> []) -&gt; (</a:t>
            </a:r>
            <a:r>
              <a:rPr lang="en-US" sz="1800"/>
              <a:t>★</a:t>
            </a:r>
            <a:r>
              <a:rPr lang="en-US" sz="2000" baseline="-25000"/>
              <a:t>Val</a:t>
            </a:r>
            <a:r>
              <a:rPr lang="en-US" sz="2000"/>
              <a:t>, [</a:t>
            </a:r>
            <a:r>
              <a:rPr lang="en-US" sz="1800"/>
              <a:t>★</a:t>
            </a:r>
            <a:r>
              <a:rPr lang="en-US" sz="2000" baseline="-25000"/>
              <a:t>Val -&gt; </a:t>
            </a:r>
            <a:r>
              <a:rPr lang="en-US" sz="1800"/>
              <a:t>★</a:t>
            </a:r>
            <a:r>
              <a:rPr lang="en-US" sz="2000" baseline="-25000"/>
              <a:t>Val</a:t>
            </a:r>
            <a:r>
              <a:rPr lang="en-US" sz="2000"/>
              <a:t>])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1219" y="5438275"/>
            <a:ext cx="5370124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Boolean-tracking </a:t>
            </a:r>
            <a:r>
              <a:rPr lang="en-US"/>
              <a:t>for </a:t>
            </a:r>
            <a:r>
              <a:rPr lang="en-US" b="1"/>
              <a:t>b:</a:t>
            </a:r>
          </a:p>
          <a:p>
            <a:r>
              <a:rPr lang="en-US" b="1"/>
              <a:t>     </a:t>
            </a:r>
            <a:r>
              <a:rPr lang="en-US"/>
              <a:t>In program: Non-boolean values to </a:t>
            </a:r>
            <a:r>
              <a:rPr lang="en-US" sz="2000"/>
              <a:t>★</a:t>
            </a:r>
            <a:r>
              <a:rPr lang="en-US" sz="2000" baseline="-25000"/>
              <a:t>Val</a:t>
            </a:r>
            <a:r>
              <a:rPr lang="en-US" sz="2000"/>
              <a:t> </a:t>
            </a:r>
          </a:p>
          <a:p>
            <a:r>
              <a:rPr lang="en-US" sz="2000"/>
              <a:t>    In state: Everything to </a:t>
            </a:r>
            <a:r>
              <a:rPr lang="en-US" sz="1600"/>
              <a:t>★</a:t>
            </a:r>
            <a:r>
              <a:rPr lang="en-US" sz="1800" baseline="-25000"/>
              <a:t>Val</a:t>
            </a:r>
            <a:r>
              <a:rPr lang="en-US" sz="1800"/>
              <a:t>,  exception value of </a:t>
            </a:r>
            <a:r>
              <a:rPr lang="en-US" sz="1800" b="1"/>
              <a:t>b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050011" y="5582822"/>
            <a:ext cx="368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/>
              <a:t>(</a:t>
            </a:r>
            <a:r>
              <a:rPr lang="en-US" sz="1800"/>
              <a:t>true,</a:t>
            </a:r>
            <a:r>
              <a:rPr lang="en-US" sz="2000"/>
              <a:t> [b-&gt;false, c-&gt;true]) -&gt;</a:t>
            </a:r>
          </a:p>
          <a:p>
            <a:r>
              <a:rPr lang="en-US" sz="2000"/>
              <a:t>     (</a:t>
            </a:r>
            <a:r>
              <a:rPr lang="en-US" sz="1800"/>
              <a:t>true</a:t>
            </a:r>
            <a:r>
              <a:rPr lang="en-US" sz="2000"/>
              <a:t>, [b -&gt; false, c -&gt; ★</a:t>
            </a:r>
            <a:r>
              <a:rPr lang="en-US" sz="2000" baseline="-25000"/>
              <a:t>Val</a:t>
            </a:r>
            <a:r>
              <a:rPr lang="en-US" sz="2000"/>
              <a:t> ])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1218" y="3546623"/>
            <a:ext cx="12352451" cy="14709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11217" y="5358776"/>
            <a:ext cx="12420859" cy="14709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9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Projections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11684" y="2869384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★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275" y="2155371"/>
            <a:ext cx="4432899" cy="278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4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00" y="158136"/>
            <a:ext cx="1982554" cy="2414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6800" y="2572873"/>
            <a:ext cx="1945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Option 1: </a:t>
            </a:r>
            <a:r>
              <a:rPr lang="en-US" sz="1600"/>
              <a:t>Basic Block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49" y="-24744"/>
            <a:ext cx="1890961" cy="2597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66929" y="2572873"/>
            <a:ext cx="2380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Option 2: </a:t>
            </a:r>
            <a:r>
              <a:rPr lang="en-US" sz="1600"/>
              <a:t>Statement-Level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16" y="3168455"/>
            <a:ext cx="2155522" cy="2569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7691" y="6032016"/>
            <a:ext cx="241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Option 3: </a:t>
            </a:r>
            <a:r>
              <a:rPr lang="en-US" sz="1600"/>
              <a:t>Expression-Level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88" y="2874670"/>
            <a:ext cx="2354281" cy="31573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49313" y="6032016"/>
            <a:ext cx="982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Option 4:</a:t>
            </a:r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>
            <a:off x="10251145" y="6032016"/>
            <a:ext cx="14965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Flow-sensitive</a:t>
            </a:r>
          </a:p>
          <a:p>
            <a:r>
              <a:rPr lang="en-US" sz="1600"/>
              <a:t>Splitting on “b”</a:t>
            </a:r>
          </a:p>
          <a:p>
            <a:r>
              <a:rPr lang="en-US" sz="1600"/>
              <a:t>Statement-level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Which CFG?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0417" y="2304781"/>
            <a:ext cx="438402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</a:schemeClr>
                </a:solidFill>
              </a:rPr>
              <a:t>Choice of CFG determined by</a:t>
            </a:r>
          </a:p>
          <a:p>
            <a:r>
              <a:rPr lang="en-US">
                <a:solidFill>
                  <a:schemeClr val="tx1">
                    <a:lumMod val="75000"/>
                  </a:schemeClr>
                </a:solidFill>
              </a:rPr>
              <a:t>    </a:t>
            </a:r>
            <a:r>
              <a:rPr lang="en-US" b="1">
                <a:solidFill>
                  <a:schemeClr val="tx1">
                    <a:lumMod val="75000"/>
                  </a:schemeClr>
                </a:solidFill>
              </a:rPr>
              <a:t>choice</a:t>
            </a:r>
            <a:r>
              <a:rPr lang="en-US">
                <a:solidFill>
                  <a:schemeClr val="tx1">
                    <a:lumMod val="75000"/>
                  </a:schemeClr>
                </a:solidFill>
              </a:rPr>
              <a:t> of </a:t>
            </a:r>
            <a:r>
              <a:rPr lang="en-US" b="1">
                <a:solidFill>
                  <a:schemeClr val="tx1">
                    <a:lumMod val="75000"/>
                  </a:schemeClr>
                </a:solidFill>
              </a:rPr>
              <a:t>abstraction/projection</a:t>
            </a:r>
            <a:r>
              <a:rPr lang="en-US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400">
                <a:solidFill>
                  <a:schemeClr val="tx1">
                    <a:lumMod val="75000"/>
                  </a:schemeClr>
                </a:solidFill>
              </a:rPr>
              <a:t>(α, π)</a:t>
            </a:r>
          </a:p>
        </p:txBody>
      </p:sp>
      <p:sp>
        <p:nvSpPr>
          <p:cNvPr id="17" name="Bent Arrow 16"/>
          <p:cNvSpPr/>
          <p:nvPr/>
        </p:nvSpPr>
        <p:spPr>
          <a:xfrm flipV="1">
            <a:off x="1651371" y="3405806"/>
            <a:ext cx="2112247" cy="1224119"/>
          </a:xfrm>
          <a:prstGeom prst="bentArrow">
            <a:avLst>
              <a:gd name="adj1" fmla="val 12224"/>
              <a:gd name="adj2" fmla="val 22294"/>
              <a:gd name="adj3" fmla="val 25000"/>
              <a:gd name="adj4" fmla="val 43750"/>
            </a:avLst>
          </a:prstGeom>
          <a:solidFill>
            <a:schemeClr val="tx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3881" y="3952817"/>
            <a:ext cx="18618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we can generate</a:t>
            </a:r>
          </a:p>
          <a:p>
            <a:pPr algn="r"/>
            <a:r>
              <a:rPr lang="en-US" b="1"/>
              <a:t>any of these</a:t>
            </a:r>
          </a:p>
        </p:txBody>
      </p:sp>
    </p:spTree>
    <p:extLst>
      <p:ext uri="{BB962C8B-B14F-4D97-AF65-F5344CB8AC3E}">
        <p14:creationId xmlns:p14="http://schemas.microsoft.com/office/powerpoint/2010/main" val="131219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2" grpId="0"/>
      <p:bldP spid="17" grpId="0" animBg="1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Plan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36" y="1813085"/>
            <a:ext cx="4588949" cy="350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36" y="1574769"/>
            <a:ext cx="9713051" cy="404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0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Graph Patterns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94" y="5068975"/>
            <a:ext cx="4577240" cy="341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09" y="5693659"/>
            <a:ext cx="5003690" cy="341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69" y="6318343"/>
            <a:ext cx="6510484" cy="341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86" b="-13569"/>
          <a:stretch/>
        </p:blipFill>
        <p:spPr>
          <a:xfrm>
            <a:off x="4058404" y="1211635"/>
            <a:ext cx="4213050" cy="51759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678169" y="4754071"/>
            <a:ext cx="1072709" cy="965121"/>
            <a:chOff x="3614237" y="5001810"/>
            <a:chExt cx="1072709" cy="96512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614237" y="5024388"/>
              <a:ext cx="1072709" cy="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614237" y="5001810"/>
              <a:ext cx="0" cy="965121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-13382" r="62515" b="-18494"/>
          <a:stretch/>
        </p:blipFill>
        <p:spPr>
          <a:xfrm>
            <a:off x="797048" y="1971076"/>
            <a:ext cx="4972561" cy="6010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6" t="-19163" r="44456" b="-18494"/>
          <a:stretch/>
        </p:blipFill>
        <p:spPr>
          <a:xfrm>
            <a:off x="1140036" y="2802136"/>
            <a:ext cx="4538133" cy="6273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7" t="-16985" r="26515" b="-18494"/>
          <a:stretch/>
        </p:blipFill>
        <p:spPr>
          <a:xfrm>
            <a:off x="6364847" y="1924812"/>
            <a:ext cx="4385734" cy="6174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1" t="-8445" r="8053" b="-18494"/>
          <a:stretch/>
        </p:blipFill>
        <p:spPr>
          <a:xfrm>
            <a:off x="6475449" y="2796068"/>
            <a:ext cx="4370885" cy="5785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5" t="4058" r="461" b="-18493"/>
          <a:stretch/>
        </p:blipFill>
        <p:spPr>
          <a:xfrm>
            <a:off x="5223279" y="3778246"/>
            <a:ext cx="1883299" cy="521537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4284133" y="1729232"/>
            <a:ext cx="644662" cy="37193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601859" y="2412934"/>
            <a:ext cx="873590" cy="483279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321420" y="3371778"/>
            <a:ext cx="1164876" cy="443467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513" y="-165907"/>
            <a:ext cx="2596243" cy="19267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78834" y="797479"/>
            <a:ext cx="381136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50000"/>
                  </a:schemeClr>
                </a:solidFill>
                <a:latin typeface="+mj-lt"/>
              </a:rPr>
              <a:t>Cubix Framework</a:t>
            </a:r>
          </a:p>
          <a:p>
            <a:pPr algn="ctr"/>
            <a:r>
              <a:rPr lang="en-US" sz="1800"/>
              <a:t>(OOPSLA ‘18)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74" y="2329180"/>
            <a:ext cx="9268190" cy="38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3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Graph Patterns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71849" y="2728084"/>
            <a:ext cx="5664121" cy="1742299"/>
            <a:chOff x="54844" y="1830872"/>
            <a:chExt cx="9143309" cy="28125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586" b="-13569"/>
            <a:stretch/>
          </p:blipFill>
          <p:spPr>
            <a:xfrm>
              <a:off x="3177820" y="1830872"/>
              <a:ext cx="3445453" cy="4232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1" t="-13382" r="62515" b="-18494"/>
            <a:stretch/>
          </p:blipFill>
          <p:spPr>
            <a:xfrm>
              <a:off x="54844" y="2605512"/>
              <a:ext cx="4066585" cy="4915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6" t="-19163" r="44456" b="-18494"/>
            <a:stretch/>
          </p:blipFill>
          <p:spPr>
            <a:xfrm>
              <a:off x="318681" y="3441372"/>
              <a:ext cx="3711308" cy="51306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7" t="-16985" r="26515" b="-18494"/>
            <a:stretch/>
          </p:blipFill>
          <p:spPr>
            <a:xfrm>
              <a:off x="4900546" y="2523345"/>
              <a:ext cx="3586675" cy="50494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81" t="-8445" r="8053" b="-18494"/>
            <a:stretch/>
          </p:blipFill>
          <p:spPr>
            <a:xfrm>
              <a:off x="5623622" y="3426404"/>
              <a:ext cx="3574531" cy="4731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55" t="4058" r="461" b="-18493"/>
            <a:stretch/>
          </p:blipFill>
          <p:spPr>
            <a:xfrm>
              <a:off x="3906937" y="4216862"/>
              <a:ext cx="1540171" cy="426516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 flipH="1">
              <a:off x="2635955" y="2261170"/>
              <a:ext cx="829734" cy="364925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121429" y="3097030"/>
              <a:ext cx="992438" cy="458306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305778" y="3954437"/>
              <a:ext cx="485422" cy="262425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ight Arrow 33"/>
          <p:cNvSpPr/>
          <p:nvPr/>
        </p:nvSpPr>
        <p:spPr>
          <a:xfrm>
            <a:off x="6095735" y="3207960"/>
            <a:ext cx="1556951" cy="771200"/>
          </a:xfrm>
          <a:prstGeom prst="rightArrow">
            <a:avLst/>
          </a:prstGeom>
          <a:solidFill>
            <a:schemeClr val="tx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734331" y="2377842"/>
            <a:ext cx="4269117" cy="2431435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A6E22E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Add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a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b)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=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66D9EF"/>
                </a:solidFill>
                <a:latin typeface="Monaco" charset="0"/>
                <a:ea typeface="Monaco" charset="0"/>
                <a:cs typeface="Monaco" charset="0"/>
              </a:rPr>
              <a:t>do</a:t>
            </a:r>
            <a:endParaRPr lang="en-US">
              <a:solidFill>
                <a:srgbClr val="A6E22E"/>
              </a:solidFill>
              <a:latin typeface="Monaco" charset="0"/>
              <a:ea typeface="Monaco" charset="0"/>
              <a:cs typeface="Monaco" charset="0"/>
            </a:endParaRPr>
          </a:p>
          <a:p>
            <a:r>
              <a:rPr lang="en-US">
                <a:solidFill>
                  <a:srgbClr val="960050"/>
                </a:solidFill>
                <a:latin typeface="Monaco" charset="0"/>
                <a:ea typeface="Monaco" charset="0"/>
                <a:cs typeface="Monaco" charset="0"/>
              </a:rPr>
              <a:t> 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(start,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end)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makeNodes</a:t>
            </a:r>
          </a:p>
          <a:p>
            <a:r>
              <a:rPr lang="en-US">
                <a:solidFill>
                  <a:srgbClr val="960050"/>
                </a:solidFill>
                <a:latin typeface="Monaco" charset="0"/>
                <a:ea typeface="Monaco" charset="0"/>
                <a:cs typeface="Monaco" charset="0"/>
              </a:rPr>
              <a:t> 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(aStart,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aEnd)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a</a:t>
            </a:r>
          </a:p>
          <a:p>
            <a:r>
              <a:rPr lang="en-US">
                <a:solidFill>
                  <a:srgbClr val="960050"/>
                </a:solidFill>
                <a:latin typeface="Monaco" charset="0"/>
                <a:ea typeface="Monaco" charset="0"/>
                <a:cs typeface="Monaco" charset="0"/>
              </a:rPr>
              <a:t> 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(bStart,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bEnd)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92672"/>
                </a:solidFill>
                <a:latin typeface="Monaco" charset="0"/>
                <a:ea typeface="Monaco" charset="0"/>
                <a:cs typeface="Monaco" charset="0"/>
              </a:rPr>
              <a:t>&lt;-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genCfg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b</a:t>
            </a:r>
          </a:p>
          <a:p>
            <a:r>
              <a:rPr lang="en-US">
                <a:solidFill>
                  <a:srgbClr val="960050"/>
                </a:solidFill>
                <a:latin typeface="Monaco" charset="0"/>
                <a:ea typeface="Monaco" charset="0"/>
                <a:cs typeface="Monaco" charset="0"/>
              </a:rPr>
              <a:t> 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start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aStar</a:t>
            </a:r>
          </a:p>
          <a:p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aEnd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bStar</a:t>
            </a:r>
          </a:p>
          <a:p>
            <a:r>
              <a:rPr lang="en-US">
                <a:solidFill>
                  <a:srgbClr val="960050"/>
                </a:solidFill>
                <a:latin typeface="Monaco" charset="0"/>
                <a:ea typeface="Monaco" charset="0"/>
                <a:cs typeface="Monaco" charset="0"/>
              </a:rPr>
              <a:t> 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connect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eEnd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end</a:t>
            </a:r>
          </a:p>
          <a:p>
            <a:r>
              <a:rPr lang="en-US">
                <a:solidFill>
                  <a:srgbClr val="960050"/>
                </a:solidFill>
                <a:latin typeface="Monaco" charset="0"/>
                <a:ea typeface="Monaco" charset="0"/>
                <a:cs typeface="Monaco" charset="0"/>
              </a:rPr>
              <a:t> 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return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(start,</a:t>
            </a:r>
            <a:r>
              <a:rPr lang="en-US">
                <a:solidFill>
                  <a:srgbClr val="333333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>
                <a:solidFill>
                  <a:srgbClr val="F8F8F2"/>
                </a:solidFill>
                <a:latin typeface="Monaco" charset="0"/>
                <a:ea typeface="Monaco" charset="0"/>
                <a:cs typeface="Monaco" charset="0"/>
              </a:rPr>
              <a:t>end)</a:t>
            </a:r>
          </a:p>
        </p:txBody>
      </p:sp>
    </p:spTree>
    <p:extLst>
      <p:ext uri="{BB962C8B-B14F-4D97-AF65-F5344CB8AC3E}">
        <p14:creationId xmlns:p14="http://schemas.microsoft.com/office/powerpoint/2010/main" val="11818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85622" y="198412"/>
            <a:ext cx="5713464" cy="1064331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Thanks to my students!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6120" y="6258319"/>
            <a:ext cx="2202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  <a:ea typeface="Lato" charset="0"/>
                <a:cs typeface="Lato" charset="0"/>
              </a:rPr>
              <a:t>Pond Premtoon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537" y="4426323"/>
            <a:ext cx="1632425" cy="16324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01469" y="923447"/>
            <a:ext cx="3795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Undergrad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132" y="4430837"/>
            <a:ext cx="1644195" cy="16441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87132" y="6157298"/>
            <a:ext cx="2202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  <a:ea typeface="Lato" charset="0"/>
                <a:cs typeface="Lato" charset="0"/>
              </a:rPr>
              <a:t>Jackson Kearl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272" y="4426323"/>
            <a:ext cx="1636939" cy="16369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552272" y="6157298"/>
            <a:ext cx="1636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  <a:ea typeface="Lato" charset="0"/>
                <a:cs typeface="Lato" charset="0"/>
              </a:rPr>
              <a:t>Jasper Haag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56537" y="3732038"/>
            <a:ext cx="3795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Master’s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29695" y="3736765"/>
            <a:ext cx="3795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rPr>
              <a:t>Former Students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159" y="1564366"/>
            <a:ext cx="1632425" cy="16324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7091" y="3264359"/>
            <a:ext cx="2202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  <a:ea typeface="Lato" charset="0"/>
                <a:cs typeface="Lato" charset="0"/>
              </a:rPr>
              <a:t>Angel Huang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74430" y="3264359"/>
            <a:ext cx="2202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  <a:ea typeface="Lato" charset="0"/>
                <a:cs typeface="Lato" charset="0"/>
              </a:rPr>
              <a:t>Diana Molodan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05231" y="3264359"/>
            <a:ext cx="1630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  <a:ea typeface="Lato" charset="0"/>
                <a:cs typeface="Lato" charset="0"/>
              </a:rPr>
              <a:t>Arman Talkar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55755" y="3277001"/>
            <a:ext cx="1571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  <a:ea typeface="Lato" charset="0"/>
                <a:cs typeface="Lato" charset="0"/>
              </a:rPr>
              <a:t>Elijah Rivera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9430" t="-1005" r="15314"/>
          <a:stretch/>
        </p:blipFill>
        <p:spPr>
          <a:xfrm>
            <a:off x="6713482" y="1550178"/>
            <a:ext cx="1632425" cy="164320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594" y="1562139"/>
            <a:ext cx="1636877" cy="16368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702" y="1562307"/>
            <a:ext cx="1636539" cy="16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9" name="TextBox 8"/>
          <p:cNvSpPr txBox="1"/>
          <p:nvPr/>
        </p:nvSpPr>
        <p:spPr>
          <a:xfrm>
            <a:off x="344888" y="2082121"/>
            <a:ext cx="1674433" cy="482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3"/>
              <a:t>Language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888" y="4657208"/>
            <a:ext cx="1674433" cy="482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3"/>
              <a:t>Language 2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54757" y="2751156"/>
            <a:ext cx="1117600" cy="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472357" y="2399322"/>
            <a:ext cx="2895600" cy="671357"/>
          </a:xfrm>
          <a:prstGeom prst="rect">
            <a:avLst/>
          </a:prstGeom>
          <a:solidFill>
            <a:srgbClr val="05101B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chemeClr val="bg2">
                    <a:lumMod val="20000"/>
                    <a:lumOff val="80000"/>
                  </a:schemeClr>
                </a:solidFill>
                <a:cs typeface="News Gothic MT"/>
              </a:rPr>
              <a:t>Transform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354757" y="4830128"/>
            <a:ext cx="1117600" cy="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472357" y="4478294"/>
            <a:ext cx="2895600" cy="671357"/>
          </a:xfrm>
          <a:prstGeom prst="rect">
            <a:avLst/>
          </a:prstGeom>
          <a:solidFill>
            <a:srgbClr val="05101B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chemeClr val="bg2">
                    <a:lumMod val="20000"/>
                    <a:lumOff val="80000"/>
                  </a:schemeClr>
                </a:solidFill>
                <a:cs typeface="News Gothic MT"/>
              </a:rPr>
              <a:t>Transform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367958" y="2751156"/>
            <a:ext cx="1013109" cy="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367958" y="4856899"/>
            <a:ext cx="1013109" cy="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 rot="5400000">
            <a:off x="1642553" y="2152159"/>
            <a:ext cx="3208152" cy="2201333"/>
          </a:xfrm>
          <a:prstGeom prst="ellipse">
            <a:avLst/>
          </a:prstGeom>
          <a:solidFill>
            <a:srgbClr val="548235">
              <a:alpha val="8549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5400000">
            <a:off x="1597151" y="3462230"/>
            <a:ext cx="3298956" cy="2201333"/>
          </a:xfrm>
          <a:prstGeom prst="ellipse">
            <a:avLst/>
          </a:prstGeom>
          <a:solidFill>
            <a:schemeClr val="accent1">
              <a:lumMod val="75000"/>
              <a:alpha val="8549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8877661" y="2152160"/>
            <a:ext cx="3208151" cy="2201333"/>
          </a:xfrm>
          <a:prstGeom prst="ellipse">
            <a:avLst/>
          </a:prstGeom>
          <a:solidFill>
            <a:srgbClr val="548235">
              <a:alpha val="8549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5400000">
            <a:off x="8832259" y="3462232"/>
            <a:ext cx="3298955" cy="2201333"/>
          </a:xfrm>
          <a:prstGeom prst="ellipse">
            <a:avLst/>
          </a:prstGeom>
          <a:solidFill>
            <a:schemeClr val="accent1">
              <a:lumMod val="75000"/>
              <a:alpha val="8549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719341" y="3070680"/>
            <a:ext cx="200816" cy="40339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19341" y="3952986"/>
            <a:ext cx="200816" cy="52530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27245" y="3459009"/>
            <a:ext cx="178593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>
                <a:solidFill>
                  <a:schemeClr val="accent5">
                    <a:lumMod val="50000"/>
                  </a:schemeClr>
                </a:solidFill>
                <a:ea typeface="News Gothic MT" charset="0"/>
                <a:cs typeface="News Gothic MT" charset="0"/>
              </a:rPr>
              <a:t>Share work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Multi-Language Transformation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59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-6193367" y="3500439"/>
            <a:ext cx="7105651" cy="48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2533">
              <a:latin typeface="News Gothic MT"/>
              <a:cs typeface="News Gothic MT"/>
            </a:endParaRPr>
          </a:p>
        </p:txBody>
      </p:sp>
      <p:sp>
        <p:nvSpPr>
          <p:cNvPr id="19468" name="Rectangle 13"/>
          <p:cNvSpPr>
            <a:spLocks noChangeArrowheads="1"/>
          </p:cNvSpPr>
          <p:nvPr/>
        </p:nvSpPr>
        <p:spPr bwMode="auto">
          <a:xfrm>
            <a:off x="8193245" y="1376759"/>
            <a:ext cx="6096001" cy="87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2533">
              <a:latin typeface="News Gothic MT"/>
              <a:cs typeface="News Gothic MT"/>
            </a:endParaRPr>
          </a:p>
          <a:p>
            <a:endParaRPr lang="en-US" sz="2533">
              <a:latin typeface="News Gothic MT"/>
              <a:cs typeface="News Gothic M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1084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>
              <a:latin typeface="News Gothic MT"/>
              <a:cs typeface="News Gothic M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>
              <a:latin typeface="News Gothic MT"/>
              <a:cs typeface="News Gothic M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40141" y="3264021"/>
            <a:ext cx="1509055" cy="2319655"/>
            <a:chOff x="4455061" y="1973882"/>
            <a:chExt cx="1131791" cy="1739741"/>
          </a:xfrm>
        </p:grpSpPr>
        <p:sp>
          <p:nvSpPr>
            <p:cNvPr id="27" name="Oval 26"/>
            <p:cNvSpPr/>
            <p:nvPr/>
          </p:nvSpPr>
          <p:spPr>
            <a:xfrm rot="8216837">
              <a:off x="4475324" y="2999421"/>
              <a:ext cx="1111528" cy="71420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  <a:alpha val="66000"/>
                  </a:schemeClr>
                </a:gs>
                <a:gs pos="46000">
                  <a:schemeClr val="accent4">
                    <a:lumMod val="95000"/>
                    <a:lumOff val="5000"/>
                    <a:alpha val="64000"/>
                  </a:schemeClr>
                </a:gs>
                <a:gs pos="100000">
                  <a:schemeClr val="accent4">
                    <a:lumMod val="60000"/>
                    <a:alpha val="87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061" y="1973882"/>
              <a:ext cx="939372" cy="1647444"/>
            </a:xfrm>
            <a:prstGeom prst="rect">
              <a:avLst/>
            </a:prstGeom>
          </p:spPr>
        </p:pic>
      </p:grpSp>
      <p:sp>
        <p:nvSpPr>
          <p:cNvPr id="3" name="Rounded Rectangular Callout 2"/>
          <p:cNvSpPr/>
          <p:nvPr/>
        </p:nvSpPr>
        <p:spPr>
          <a:xfrm>
            <a:off x="5589258" y="2065867"/>
            <a:ext cx="4006297" cy="1355549"/>
          </a:xfrm>
          <a:prstGeom prst="wedgeRoundRectCallout">
            <a:avLst>
              <a:gd name="adj1" fmla="val -74371"/>
              <a:gd name="adj2" fmla="val 79989"/>
              <a:gd name="adj3" fmla="val 16667"/>
            </a:avLst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ea typeface="News Gothic MT" charset="0"/>
                <a:cs typeface="News Gothic MT" charset="0"/>
              </a:rPr>
              <a:t>I know! I’ll use an IR.</a:t>
            </a:r>
          </a:p>
        </p:txBody>
      </p:sp>
    </p:spTree>
    <p:extLst>
      <p:ext uri="{BB962C8B-B14F-4D97-AF65-F5344CB8AC3E}">
        <p14:creationId xmlns:p14="http://schemas.microsoft.com/office/powerpoint/2010/main" val="13706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6" name="Oval 5"/>
          <p:cNvSpPr/>
          <p:nvPr/>
        </p:nvSpPr>
        <p:spPr>
          <a:xfrm rot="5400000">
            <a:off x="486973" y="1902179"/>
            <a:ext cx="2738300" cy="2201333"/>
          </a:xfrm>
          <a:prstGeom prst="ellipse">
            <a:avLst/>
          </a:prstGeom>
          <a:solidFill>
            <a:srgbClr val="548235">
              <a:alpha val="8549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714475" y="3130787"/>
            <a:ext cx="2587173" cy="1543059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sz="2800" dirty="0">
              <a:latin typeface="News Gothic MT" charset="0"/>
              <a:ea typeface="News Gothic MT" charset="0"/>
              <a:cs typeface="News Gothic MT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44276" y="2134087"/>
            <a:ext cx="2127570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533" dirty="0">
                <a:ea typeface="News Gothic MT" charset="0"/>
                <a:cs typeface="News Gothic MT" charset="0"/>
              </a:rPr>
              <a:t>Least-common</a:t>
            </a:r>
          </a:p>
          <a:p>
            <a:pPr algn="ctr">
              <a:lnSpc>
                <a:spcPct val="110000"/>
              </a:lnSpc>
            </a:pPr>
            <a:r>
              <a:rPr lang="en-US" sz="2533" dirty="0">
                <a:ea typeface="News Gothic MT" charset="0"/>
                <a:cs typeface="News Gothic MT" charset="0"/>
              </a:rPr>
              <a:t>denominator</a:t>
            </a:r>
          </a:p>
        </p:txBody>
      </p:sp>
      <p:sp>
        <p:nvSpPr>
          <p:cNvPr id="16" name="Oval 15"/>
          <p:cNvSpPr/>
          <p:nvPr/>
        </p:nvSpPr>
        <p:spPr>
          <a:xfrm rot="5400000">
            <a:off x="486973" y="3727503"/>
            <a:ext cx="2738300" cy="2201333"/>
          </a:xfrm>
          <a:prstGeom prst="ellipse">
            <a:avLst/>
          </a:prstGeom>
          <a:solidFill>
            <a:schemeClr val="accent1">
              <a:lumMod val="75000"/>
              <a:alpha val="8549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5400000">
            <a:off x="8790851" y="1902180"/>
            <a:ext cx="2738300" cy="2201333"/>
          </a:xfrm>
          <a:prstGeom prst="ellipse">
            <a:avLst/>
          </a:prstGeom>
          <a:solidFill>
            <a:srgbClr val="548235">
              <a:alpha val="8549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5400000">
            <a:off x="8790851" y="3727504"/>
            <a:ext cx="2738300" cy="2201333"/>
          </a:xfrm>
          <a:prstGeom prst="ellipse">
            <a:avLst/>
          </a:prstGeom>
          <a:solidFill>
            <a:schemeClr val="accent1">
              <a:lumMod val="75000"/>
              <a:alpha val="8549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>
              <a:solidFill>
                <a:srgbClr val="F3F3F3"/>
              </a:solidFill>
            </a:endParaRPr>
          </a:p>
        </p:txBody>
      </p:sp>
      <p:cxnSp>
        <p:nvCxnSpPr>
          <p:cNvPr id="19" name="Straight Arrow Connector 18"/>
          <p:cNvCxnSpPr>
            <a:endCxn id="8" idx="2"/>
          </p:cNvCxnSpPr>
          <p:nvPr/>
        </p:nvCxnSpPr>
        <p:spPr>
          <a:xfrm>
            <a:off x="2956790" y="2733196"/>
            <a:ext cx="1757685" cy="1169121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8" idx="2"/>
          </p:cNvCxnSpPr>
          <p:nvPr/>
        </p:nvCxnSpPr>
        <p:spPr>
          <a:xfrm flipV="1">
            <a:off x="2956790" y="3902316"/>
            <a:ext cx="1757685" cy="819541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6"/>
            <a:endCxn id="18" idx="4"/>
          </p:cNvCxnSpPr>
          <p:nvPr/>
        </p:nvCxnSpPr>
        <p:spPr>
          <a:xfrm>
            <a:off x="7301649" y="3902316"/>
            <a:ext cx="1757687" cy="925856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6"/>
            <a:endCxn id="17" idx="4"/>
          </p:cNvCxnSpPr>
          <p:nvPr/>
        </p:nvCxnSpPr>
        <p:spPr>
          <a:xfrm flipV="1">
            <a:off x="7301649" y="3002849"/>
            <a:ext cx="1757687" cy="899468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758882" y="4828172"/>
            <a:ext cx="2541273" cy="482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3"/>
              <a:t>Loses information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Designing an IR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02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97651"/>
            <a:ext cx="1390651" cy="2603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7" name="Rectangle 6"/>
          <p:cNvSpPr/>
          <p:nvPr/>
        </p:nvSpPr>
        <p:spPr>
          <a:xfrm>
            <a:off x="254000" y="1848801"/>
            <a:ext cx="3877733" cy="4031104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txBody>
          <a:bodyPr wrap="square">
            <a:spAutoFit/>
          </a:bodyPr>
          <a:lstStyle/>
          <a:p>
            <a:r>
              <a:rPr lang="mr-IN" sz="2133" b="1" dirty="0">
                <a:solidFill>
                  <a:srgbClr val="00FFFF"/>
                </a:solidFill>
                <a:latin typeface="News Gothic MT"/>
                <a:cs typeface="News Gothic MT"/>
              </a:rPr>
              <a:t>int</a:t>
            </a:r>
            <a:r>
              <a:rPr lang="mr-IN" sz="2133" dirty="0">
                <a:solidFill>
                  <a:srgbClr val="262626"/>
                </a:solidFill>
                <a:latin typeface="News Gothic MT"/>
                <a:cs typeface="News Gothic MT"/>
              </a:rPr>
              <a:t> </a:t>
            </a:r>
            <a:r>
              <a:rPr lang="mr-IN" sz="2133" dirty="0">
                <a:solidFill>
                  <a:srgbClr val="26FF26"/>
                </a:solidFill>
                <a:latin typeface="News Gothic MT"/>
                <a:cs typeface="News Gothic MT"/>
              </a:rPr>
              <a:t>sum</a:t>
            </a:r>
            <a:r>
              <a:rPr lang="mr-IN" sz="2133" dirty="0">
                <a:solidFill>
                  <a:schemeClr val="bg1"/>
                </a:solidFill>
                <a:latin typeface="News Gothic MT"/>
                <a:cs typeface="News Gothic MT"/>
              </a:rPr>
              <a:t>(</a:t>
            </a:r>
            <a:r>
              <a:rPr lang="mr-IN" sz="2133" b="1" dirty="0">
                <a:solidFill>
                  <a:srgbClr val="00FFFF"/>
                </a:solidFill>
                <a:latin typeface="News Gothic MT"/>
                <a:cs typeface="News Gothic MT"/>
              </a:rPr>
              <a:t>int</a:t>
            </a:r>
            <a:r>
              <a:rPr lang="mr-IN" sz="2133" dirty="0">
                <a:solidFill>
                  <a:srgbClr val="262626"/>
                </a:solidFill>
                <a:latin typeface="News Gothic MT"/>
                <a:cs typeface="News Gothic MT"/>
              </a:rPr>
              <a:t> </a:t>
            </a:r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n)</a:t>
            </a:r>
          </a:p>
          <a:p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{</a:t>
            </a:r>
          </a:p>
          <a:p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  </a:t>
            </a:r>
            <a:r>
              <a:rPr lang="mr-IN" sz="2133" b="1" dirty="0">
                <a:solidFill>
                  <a:srgbClr val="00FFFF"/>
                </a:solidFill>
                <a:latin typeface="News Gothic MT"/>
                <a:cs typeface="News Gothic MT"/>
              </a:rPr>
              <a:t>int</a:t>
            </a:r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 tot </a:t>
            </a:r>
            <a:r>
              <a:rPr lang="mr-IN" sz="2133" dirty="0">
                <a:solidFill>
                  <a:srgbClr val="FF2686"/>
                </a:solidFill>
                <a:latin typeface="News Gothic MT"/>
                <a:cs typeface="News Gothic MT"/>
              </a:rPr>
              <a:t>=</a:t>
            </a:r>
            <a:r>
              <a:rPr lang="mr-IN" sz="2133" dirty="0">
                <a:solidFill>
                  <a:srgbClr val="262626"/>
                </a:solidFill>
                <a:latin typeface="News Gothic MT"/>
                <a:cs typeface="News Gothic MT"/>
              </a:rPr>
              <a:t> </a:t>
            </a:r>
            <a:r>
              <a:rPr lang="mr-IN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0</a:t>
            </a:r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;</a:t>
            </a:r>
          </a:p>
          <a:p>
            <a:r>
              <a:rPr lang="mr-IN" sz="2133" dirty="0">
                <a:solidFill>
                  <a:srgbClr val="262626"/>
                </a:solidFill>
                <a:latin typeface="News Gothic MT"/>
                <a:cs typeface="News Gothic MT"/>
              </a:rPr>
              <a:t>  </a:t>
            </a:r>
            <a:r>
              <a:rPr lang="mr-IN" sz="2133" b="1" dirty="0">
                <a:solidFill>
                  <a:srgbClr val="00FFFF"/>
                </a:solidFill>
                <a:latin typeface="News Gothic MT"/>
                <a:cs typeface="News Gothic MT"/>
              </a:rPr>
              <a:t>for</a:t>
            </a:r>
            <a:r>
              <a:rPr lang="mr-IN" sz="2133" dirty="0">
                <a:solidFill>
                  <a:srgbClr val="262626"/>
                </a:solidFill>
                <a:latin typeface="News Gothic MT"/>
                <a:cs typeface="News Gothic MT"/>
              </a:rPr>
              <a:t> </a:t>
            </a:r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(</a:t>
            </a:r>
            <a:r>
              <a:rPr lang="mr-IN" sz="2133" b="1" dirty="0">
                <a:solidFill>
                  <a:srgbClr val="00FFFF"/>
                </a:solidFill>
                <a:latin typeface="News Gothic MT"/>
                <a:cs typeface="News Gothic MT"/>
              </a:rPr>
              <a:t>int</a:t>
            </a:r>
            <a:r>
              <a:rPr lang="mr-IN" sz="2133" dirty="0">
                <a:solidFill>
                  <a:srgbClr val="262626"/>
                </a:solidFill>
                <a:latin typeface="News Gothic MT"/>
                <a:cs typeface="News Gothic MT"/>
              </a:rPr>
              <a:t> </a:t>
            </a:r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i </a:t>
            </a:r>
            <a:r>
              <a:rPr lang="mr-IN" sz="2133" dirty="0">
                <a:solidFill>
                  <a:srgbClr val="FF2686"/>
                </a:solidFill>
                <a:latin typeface="News Gothic MT"/>
                <a:cs typeface="News Gothic MT"/>
              </a:rPr>
              <a:t>=</a:t>
            </a:r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 </a:t>
            </a:r>
            <a:r>
              <a:rPr lang="mr-IN" sz="2133" dirty="0">
                <a:solidFill>
                  <a:schemeClr val="accent2">
                    <a:lumMod val="60000"/>
                    <a:lumOff val="40000"/>
                  </a:schemeClr>
                </a:solidFill>
                <a:latin typeface="News Gothic MT"/>
                <a:cs typeface="News Gothic MT"/>
              </a:rPr>
              <a:t>0</a:t>
            </a:r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; i </a:t>
            </a:r>
            <a:r>
              <a:rPr lang="mr-IN" sz="2133" dirty="0">
                <a:solidFill>
                  <a:srgbClr val="FF2686"/>
                </a:solidFill>
                <a:latin typeface="News Gothic MT"/>
                <a:cs typeface="News Gothic MT"/>
              </a:rPr>
              <a:t>&lt;</a:t>
            </a:r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 f(n); i</a:t>
            </a:r>
            <a:r>
              <a:rPr lang="mr-IN" sz="2133" dirty="0">
                <a:solidFill>
                  <a:srgbClr val="FF2686"/>
                </a:solidFill>
                <a:latin typeface="News Gothic MT"/>
                <a:cs typeface="News Gothic MT"/>
              </a:rPr>
              <a:t>++</a:t>
            </a:r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)</a:t>
            </a:r>
          </a:p>
          <a:p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  {</a:t>
            </a:r>
          </a:p>
          <a:p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   tot </a:t>
            </a:r>
            <a:r>
              <a:rPr lang="mr-IN" sz="2133" dirty="0">
                <a:solidFill>
                  <a:srgbClr val="FF2686"/>
                </a:solidFill>
                <a:latin typeface="News Gothic MT"/>
                <a:cs typeface="News Gothic MT"/>
              </a:rPr>
              <a:t>+= </a:t>
            </a:r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globArr[i];</a:t>
            </a:r>
          </a:p>
          <a:p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  }</a:t>
            </a:r>
          </a:p>
          <a:p>
            <a:r>
              <a:rPr lang="mr-IN" sz="2133" dirty="0">
                <a:solidFill>
                  <a:srgbClr val="262626"/>
                </a:solidFill>
                <a:latin typeface="News Gothic MT"/>
                <a:cs typeface="News Gothic MT"/>
              </a:rPr>
              <a:t>  </a:t>
            </a:r>
            <a:r>
              <a:rPr lang="mr-IN" sz="2133" b="1" dirty="0">
                <a:solidFill>
                  <a:srgbClr val="00FFFF"/>
                </a:solidFill>
                <a:latin typeface="News Gothic MT"/>
                <a:cs typeface="News Gothic MT"/>
              </a:rPr>
              <a:t>return</a:t>
            </a:r>
            <a:r>
              <a:rPr lang="mr-IN" sz="2133" dirty="0">
                <a:solidFill>
                  <a:srgbClr val="00FFFF"/>
                </a:solidFill>
                <a:latin typeface="News Gothic MT"/>
                <a:cs typeface="News Gothic MT"/>
              </a:rPr>
              <a:t> </a:t>
            </a:r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tot;</a:t>
            </a:r>
          </a:p>
          <a:p>
            <a:r>
              <a:rPr lang="mr-IN" sz="2133" dirty="0">
                <a:solidFill>
                  <a:srgbClr val="FFFFFF"/>
                </a:solidFill>
                <a:latin typeface="News Gothic MT"/>
                <a:cs typeface="News Gothic MT"/>
              </a:rPr>
              <a:t>}</a:t>
            </a:r>
          </a:p>
          <a:p>
            <a:endParaRPr lang="mr-IN" sz="2133" dirty="0">
              <a:solidFill>
                <a:srgbClr val="262626"/>
              </a:solidFill>
              <a:latin typeface="News Gothic MT"/>
              <a:cs typeface="News Gothic MT"/>
            </a:endParaRPr>
          </a:p>
          <a:p>
            <a:endParaRPr lang="mr-IN" sz="2133" dirty="0">
              <a:solidFill>
                <a:srgbClr val="262626"/>
              </a:solidFill>
              <a:latin typeface="News Gothic MT"/>
              <a:cs typeface="News Gothic MT"/>
            </a:endParaRPr>
          </a:p>
          <a:p>
            <a:endParaRPr lang="en-US" sz="2133" dirty="0">
              <a:solidFill>
                <a:srgbClr val="262626"/>
              </a:solidFill>
              <a:latin typeface="News Gothic MT"/>
              <a:cs typeface="News Gothic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0667" y="1848801"/>
            <a:ext cx="4588933" cy="4114844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txBody>
          <a:bodyPr wrap="square">
            <a:spAutoFit/>
          </a:bodyPr>
          <a:lstStyle/>
          <a:p>
            <a:r>
              <a:rPr lang="mr-IN" sz="1867" b="1" dirty="0">
                <a:solidFill>
                  <a:srgbClr val="00FFFF"/>
                </a:solidFill>
                <a:cs typeface="News Gothic MT"/>
              </a:rPr>
              <a:t>void</a:t>
            </a:r>
            <a:r>
              <a:rPr lang="mr-IN" sz="1867" b="1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rgbClr val="26FF26"/>
                </a:solidFill>
                <a:cs typeface="News Gothic MT"/>
              </a:rPr>
              <a:t>sum</a:t>
            </a:r>
            <a:r>
              <a:rPr lang="mr-IN" sz="1867" b="1" dirty="0">
                <a:solidFill>
                  <a:srgbClr val="26FF26"/>
                </a:solidFill>
                <a:cs typeface="News Gothic MT"/>
              </a:rPr>
              <a:t> </a:t>
            </a:r>
            <a:r>
              <a:rPr lang="mr-IN" sz="1867" b="1" dirty="0">
                <a:solidFill>
                  <a:schemeClr val="bg1"/>
                </a:solidFill>
                <a:cs typeface="News Gothic MT"/>
              </a:rPr>
              <a:t>(</a:t>
            </a:r>
            <a:r>
              <a:rPr lang="mr-IN" sz="1867" b="1" dirty="0">
                <a:solidFill>
                  <a:srgbClr val="00FFFF"/>
                </a:solidFill>
                <a:cs typeface="News Gothic MT"/>
              </a:rPr>
              <a:t>int</a:t>
            </a:r>
            <a:r>
              <a:rPr lang="mr-IN" sz="1867" b="1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n</a:t>
            </a:r>
            <a:r>
              <a:rPr lang="mr-IN" sz="1867" b="1" dirty="0">
                <a:solidFill>
                  <a:schemeClr val="bg1"/>
                </a:solidFill>
                <a:cs typeface="News Gothic MT"/>
              </a:rPr>
              <a:t>, ref </a:t>
            </a:r>
            <a:r>
              <a:rPr lang="mr-IN" sz="1867" b="1" dirty="0">
                <a:solidFill>
                  <a:srgbClr val="00FFFF"/>
                </a:solidFill>
                <a:cs typeface="News Gothic MT"/>
              </a:rPr>
              <a:t>int</a:t>
            </a:r>
            <a:r>
              <a:rPr lang="mr-IN" sz="1867" b="1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_out</a:t>
            </a:r>
            <a:r>
              <a:rPr lang="mr-IN" sz="1867" b="1" dirty="0">
                <a:solidFill>
                  <a:schemeClr val="bg1"/>
                </a:solidFill>
                <a:cs typeface="News Gothic MT"/>
              </a:rPr>
              <a:t>,</a:t>
            </a:r>
          </a:p>
          <a:p>
            <a:r>
              <a:rPr lang="mr-IN" sz="1867" b="1" dirty="0">
                <a:solidFill>
                  <a:schemeClr val="bg1"/>
                </a:solidFill>
                <a:cs typeface="News Gothic MT"/>
              </a:rPr>
              <a:t>           ref 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global</a:t>
            </a:r>
            <a:r>
              <a:rPr lang="mr-IN" sz="1867" b="1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int[3] globArr_s8) {</a:t>
            </a:r>
          </a:p>
          <a:p>
            <a:r>
              <a:rPr lang="mr-IN" sz="1867" dirty="0">
                <a:solidFill>
                  <a:schemeClr val="bg1"/>
                </a:solidFill>
                <a:cs typeface="News Gothic MT"/>
              </a:rPr>
              <a:t>  _out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=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chemeClr val="accent2">
                    <a:lumMod val="60000"/>
                    <a:lumOff val="40000"/>
                  </a:schemeClr>
                </a:solidFill>
                <a:cs typeface="News Gothic MT"/>
              </a:rPr>
              <a:t>0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;   _out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=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rgbClr val="7575D1"/>
                </a:solidFill>
                <a:cs typeface="News Gothic MT"/>
              </a:rPr>
              <a:t>0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;</a:t>
            </a:r>
          </a:p>
          <a:p>
            <a:r>
              <a:rPr lang="mr-IN" sz="1867" b="1" dirty="0">
                <a:solidFill>
                  <a:schemeClr val="bg1"/>
                </a:solidFill>
                <a:cs typeface="News Gothic MT"/>
              </a:rPr>
              <a:t>  int 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_out_s5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=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rgbClr val="7575D1"/>
                </a:solidFill>
                <a:cs typeface="News Gothic MT"/>
              </a:rPr>
              <a:t>0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; f(n, _out_s5);</a:t>
            </a:r>
          </a:p>
          <a:p>
            <a:r>
              <a:rPr lang="mr-IN" sz="1867" b="1" dirty="0">
                <a:solidFill>
                  <a:schemeClr val="bg1"/>
                </a:solidFill>
                <a:cs typeface="News Gothic MT"/>
              </a:rPr>
              <a:t>  bit 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__sa0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=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rgbClr val="7575D1"/>
                </a:solidFill>
                <a:cs typeface="News Gothic MT"/>
              </a:rPr>
              <a:t>0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&lt;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_out_s5;   </a:t>
            </a:r>
            <a:r>
              <a:rPr lang="mr-IN" sz="1867" b="1" dirty="0">
                <a:solidFill>
                  <a:srgbClr val="00FFFF"/>
                </a:solidFill>
                <a:cs typeface="News Gothic MT"/>
              </a:rPr>
              <a:t>int</a:t>
            </a:r>
            <a:r>
              <a:rPr lang="mr-IN" sz="1867" dirty="0">
                <a:solidFill>
                  <a:srgbClr val="00FFFF"/>
                </a:solidFill>
                <a:cs typeface="News Gothic MT"/>
              </a:rPr>
              <a:t> 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i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=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rgbClr val="7575D1"/>
                </a:solidFill>
                <a:cs typeface="News Gothic MT"/>
              </a:rPr>
              <a:t>0</a:t>
            </a:r>
            <a:r>
              <a:rPr lang="mr-IN" sz="1867" b="1" dirty="0">
                <a:solidFill>
                  <a:schemeClr val="bg1"/>
                </a:solidFill>
                <a:cs typeface="News Gothic MT"/>
              </a:rPr>
              <a:t>;</a:t>
            </a:r>
          </a:p>
          <a:p>
            <a:r>
              <a:rPr lang="mr-IN" sz="1867" b="1" dirty="0">
                <a:solidFill>
                  <a:schemeClr val="bg1"/>
                </a:solidFill>
                <a:cs typeface="News Gothic MT"/>
              </a:rPr>
              <a:t>  </a:t>
            </a:r>
            <a:r>
              <a:rPr lang="mr-IN" sz="1867" b="1" dirty="0">
                <a:solidFill>
                  <a:srgbClr val="00FFFF"/>
                </a:solidFill>
                <a:cs typeface="News Gothic MT"/>
              </a:rPr>
              <a:t>while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(__sa0)  {</a:t>
            </a:r>
          </a:p>
          <a:p>
            <a:r>
              <a:rPr lang="mr-IN" sz="1867" dirty="0">
                <a:solidFill>
                  <a:schemeClr val="bg1"/>
                </a:solidFill>
                <a:cs typeface="News Gothic MT"/>
              </a:rPr>
              <a:t>   _out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=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_out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+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(globArr_s8[i]);</a:t>
            </a:r>
          </a:p>
          <a:p>
            <a:r>
              <a:rPr lang="mr-IN" sz="1867" dirty="0">
                <a:solidFill>
                  <a:schemeClr val="bg1"/>
                </a:solidFill>
                <a:cs typeface="News Gothic MT"/>
              </a:rPr>
              <a:t>   i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=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i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+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rgbClr val="7575D1"/>
                </a:solidFill>
                <a:cs typeface="News Gothic MT"/>
              </a:rPr>
              <a:t>1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;</a:t>
            </a:r>
          </a:p>
          <a:p>
            <a:r>
              <a:rPr lang="mr-IN" sz="1867" dirty="0">
                <a:solidFill>
                  <a:schemeClr val="bg1"/>
                </a:solidFill>
                <a:cs typeface="News Gothic MT"/>
              </a:rPr>
              <a:t>   </a:t>
            </a:r>
            <a:r>
              <a:rPr lang="mr-IN" sz="1867" dirty="0">
                <a:solidFill>
                  <a:srgbClr val="00FFFF"/>
                </a:solidFill>
                <a:cs typeface="News Gothic MT"/>
              </a:rPr>
              <a:t>int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__sa0_s7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=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</a:t>
            </a:r>
            <a:r>
              <a:rPr lang="mr-IN" sz="1867" dirty="0">
                <a:solidFill>
                  <a:srgbClr val="7575D1"/>
                </a:solidFill>
                <a:cs typeface="News Gothic MT"/>
              </a:rPr>
              <a:t>0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;</a:t>
            </a:r>
          </a:p>
          <a:p>
            <a:r>
              <a:rPr lang="mr-IN" sz="1867" dirty="0">
                <a:solidFill>
                  <a:schemeClr val="bg1"/>
                </a:solidFill>
                <a:cs typeface="News Gothic MT"/>
              </a:rPr>
              <a:t>   f(n, __sa0_s7);</a:t>
            </a:r>
          </a:p>
          <a:p>
            <a:r>
              <a:rPr lang="mr-IN" sz="1867" dirty="0">
                <a:solidFill>
                  <a:schemeClr val="bg1"/>
                </a:solidFill>
                <a:cs typeface="News Gothic MT"/>
              </a:rPr>
              <a:t>   __sa0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=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i </a:t>
            </a:r>
            <a:r>
              <a:rPr lang="mr-IN" sz="1867" dirty="0">
                <a:solidFill>
                  <a:srgbClr val="FF2686"/>
                </a:solidFill>
                <a:cs typeface="News Gothic MT"/>
              </a:rPr>
              <a:t>&lt;</a:t>
            </a:r>
            <a:r>
              <a:rPr lang="mr-IN" sz="1867" dirty="0">
                <a:solidFill>
                  <a:schemeClr val="bg1"/>
                </a:solidFill>
                <a:cs typeface="News Gothic MT"/>
              </a:rPr>
              <a:t> __sa0_s7;</a:t>
            </a:r>
          </a:p>
          <a:p>
            <a:r>
              <a:rPr lang="mr-IN" sz="1867" dirty="0">
                <a:solidFill>
                  <a:schemeClr val="bg1"/>
                </a:solidFill>
                <a:cs typeface="News Gothic MT"/>
              </a:rPr>
              <a:t>  }</a:t>
            </a:r>
          </a:p>
          <a:p>
            <a:r>
              <a:rPr lang="mr-IN" sz="1867" b="1" dirty="0">
                <a:solidFill>
                  <a:schemeClr val="bg1"/>
                </a:solidFill>
                <a:cs typeface="News Gothic MT"/>
              </a:rPr>
              <a:t>  </a:t>
            </a:r>
            <a:r>
              <a:rPr lang="mr-IN" sz="1867" b="1" dirty="0">
                <a:solidFill>
                  <a:srgbClr val="00FFFF"/>
                </a:solidFill>
                <a:cs typeface="News Gothic MT"/>
              </a:rPr>
              <a:t>return</a:t>
            </a:r>
            <a:r>
              <a:rPr lang="mr-IN" sz="1867" b="1" dirty="0">
                <a:solidFill>
                  <a:schemeClr val="bg1"/>
                </a:solidFill>
                <a:cs typeface="News Gothic MT"/>
              </a:rPr>
              <a:t>;</a:t>
            </a:r>
          </a:p>
          <a:p>
            <a:r>
              <a:rPr lang="mr-IN" sz="1867" dirty="0">
                <a:solidFill>
                  <a:schemeClr val="bg1"/>
                </a:solidFill>
                <a:cs typeface="News Gothic MT"/>
              </a:rPr>
              <a:t>}</a:t>
            </a:r>
            <a:endParaRPr lang="en-US" sz="1867" dirty="0">
              <a:solidFill>
                <a:schemeClr val="bg1"/>
              </a:solidFill>
              <a:cs typeface="News Gothic M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19133" y="1864200"/>
            <a:ext cx="2015067" cy="4129325"/>
          </a:xfrm>
          <a:prstGeom prst="rect">
            <a:avLst/>
          </a:prstGeom>
          <a:solidFill>
            <a:srgbClr val="05101B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News Gothic MT"/>
              </a:rPr>
              <a:t>Sketch</a:t>
            </a:r>
          </a:p>
        </p:txBody>
      </p:sp>
      <p:cxnSp>
        <p:nvCxnSpPr>
          <p:cNvPr id="14" name="Straight Arrow Connector 13"/>
          <p:cNvCxnSpPr>
            <a:stCxn id="13" idx="3"/>
            <a:endCxn id="10" idx="1"/>
          </p:cNvCxnSpPr>
          <p:nvPr/>
        </p:nvCxnSpPr>
        <p:spPr>
          <a:xfrm flipV="1">
            <a:off x="6934200" y="3906223"/>
            <a:ext cx="516467" cy="2264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3" idx="1"/>
          </p:cNvCxnSpPr>
          <p:nvPr/>
        </p:nvCxnSpPr>
        <p:spPr>
          <a:xfrm>
            <a:off x="4131733" y="3928863"/>
            <a:ext cx="787400" cy="0"/>
          </a:xfrm>
          <a:prstGeom prst="straightConnector1">
            <a:avLst/>
          </a:prstGeom>
          <a:ln w="31750">
            <a:solidFill>
              <a:srgbClr val="060F0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54000" y="1864200"/>
            <a:ext cx="3877733" cy="4062651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21" name="Rectangle 20"/>
          <p:cNvSpPr/>
          <p:nvPr/>
        </p:nvSpPr>
        <p:spPr>
          <a:xfrm>
            <a:off x="392853" y="2858347"/>
            <a:ext cx="609600" cy="419947"/>
          </a:xfrm>
          <a:prstGeom prst="rect">
            <a:avLst/>
          </a:prstGeom>
          <a:solidFill>
            <a:srgbClr val="FF6600">
              <a:alpha val="67000"/>
            </a:srgbClr>
          </a:solidFill>
          <a:ln w="19050" cmpd="sng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22" name="Rectangle 21"/>
          <p:cNvSpPr/>
          <p:nvPr/>
        </p:nvSpPr>
        <p:spPr>
          <a:xfrm>
            <a:off x="392853" y="2803472"/>
            <a:ext cx="609462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2533" b="1" dirty="0">
                <a:solidFill>
                  <a:srgbClr val="00FFFF"/>
                </a:solidFill>
                <a:latin typeface="News Gothic MT"/>
                <a:cs typeface="News Gothic MT"/>
              </a:rPr>
              <a:t>for</a:t>
            </a:r>
            <a:endParaRPr lang="en-US" sz="2533" dirty="0">
              <a:solidFill>
                <a:srgbClr val="00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50667" y="1864200"/>
            <a:ext cx="4588933" cy="4129325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24" name="Rectangle 23"/>
          <p:cNvSpPr/>
          <p:nvPr/>
        </p:nvSpPr>
        <p:spPr>
          <a:xfrm>
            <a:off x="7626773" y="3295915"/>
            <a:ext cx="808392" cy="403013"/>
          </a:xfrm>
          <a:prstGeom prst="rect">
            <a:avLst/>
          </a:prstGeom>
          <a:solidFill>
            <a:srgbClr val="FF6600">
              <a:alpha val="67000"/>
            </a:srgbClr>
          </a:solidFill>
          <a:ln w="19050" cmpd="sng">
            <a:solidFill>
              <a:srgbClr val="FF66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3"/>
          </a:p>
        </p:txBody>
      </p:sp>
      <p:sp>
        <p:nvSpPr>
          <p:cNvPr id="25" name="Rectangle 24"/>
          <p:cNvSpPr/>
          <p:nvPr/>
        </p:nvSpPr>
        <p:spPr>
          <a:xfrm>
            <a:off x="7599680" y="3278294"/>
            <a:ext cx="866987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b="1" dirty="0">
                <a:solidFill>
                  <a:srgbClr val="00FFFF"/>
                </a:solidFill>
                <a:latin typeface="News Gothic MT"/>
                <a:cs typeface="News Gothic MT"/>
              </a:rPr>
              <a:t>while</a:t>
            </a:r>
            <a:endParaRPr lang="en-US" sz="1867" dirty="0">
              <a:solidFill>
                <a:srgbClr val="00FFFF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85621" y="198412"/>
            <a:ext cx="10096779" cy="641293"/>
          </a:xfrm>
          <a:prstGeom prst="rect">
            <a:avLst/>
          </a:prstGeom>
        </p:spPr>
        <p:txBody>
          <a:bodyPr lIns="91436" tIns="45718" rIns="91436" bIns="45718"/>
          <a:lstStyle>
            <a:lvl1pPr algn="ctr" defTabSz="60953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 err="1">
                <a:solidFill>
                  <a:schemeClr val="accent4"/>
                </a:solidFill>
                <a:cs typeface="Arial Rounded MT Bold"/>
              </a:rPr>
              <a:t>Oops</a:t>
            </a:r>
            <a:endParaRPr lang="en-US" sz="4500" b="1" dirty="0">
              <a:solidFill>
                <a:schemeClr val="accent4"/>
              </a:solidFill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4254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/>
      <p:bldP spid="23" grpId="0" animBg="1"/>
      <p:bldP spid="24" grpId="0" animBg="1"/>
      <p:bldP spid="24" grpId="1" animBg="1"/>
      <p:bldP spid="25" grpId="0"/>
      <p:bldP spid="25" grpId="1"/>
    </p:bldLst>
  </p:timing>
</p:sld>
</file>

<file path=ppt/theme/theme1.xml><?xml version="1.0" encoding="utf-8"?>
<a:theme xmlns:a="http://schemas.openxmlformats.org/drawingml/2006/main" name="James-Koppel-dark">
  <a:themeElements>
    <a:clrScheme name="JamesKoppel">
      <a:dk1>
        <a:srgbClr val="545966"/>
      </a:dk1>
      <a:lt1>
        <a:sysClr val="window" lastClr="FFFFFF"/>
      </a:lt1>
      <a:dk2>
        <a:srgbClr val="95A8AD"/>
      </a:dk2>
      <a:lt2>
        <a:srgbClr val="EEECE1"/>
      </a:lt2>
      <a:accent1>
        <a:srgbClr val="5236C6"/>
      </a:accent1>
      <a:accent2>
        <a:srgbClr val="48DFCC"/>
      </a:accent2>
      <a:accent3>
        <a:srgbClr val="256F84"/>
      </a:accent3>
      <a:accent4>
        <a:srgbClr val="313743"/>
      </a:accent4>
      <a:accent5>
        <a:srgbClr val="3D414A"/>
      </a:accent5>
      <a:accent6>
        <a:srgbClr val="BFC8CB"/>
      </a:accent6>
      <a:hlink>
        <a:srgbClr val="5236C6"/>
      </a:hlink>
      <a:folHlink>
        <a:srgbClr val="48DF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JamesKoppel">
      <a:dk1>
        <a:srgbClr val="545966"/>
      </a:dk1>
      <a:lt1>
        <a:sysClr val="window" lastClr="FFFFFF"/>
      </a:lt1>
      <a:dk2>
        <a:srgbClr val="95A8AD"/>
      </a:dk2>
      <a:lt2>
        <a:srgbClr val="EEECE1"/>
      </a:lt2>
      <a:accent1>
        <a:srgbClr val="5236C6"/>
      </a:accent1>
      <a:accent2>
        <a:srgbClr val="48DFCC"/>
      </a:accent2>
      <a:accent3>
        <a:srgbClr val="256F84"/>
      </a:accent3>
      <a:accent4>
        <a:srgbClr val="313743"/>
      </a:accent4>
      <a:accent5>
        <a:srgbClr val="3D414A"/>
      </a:accent5>
      <a:accent6>
        <a:srgbClr val="BFC8CB"/>
      </a:accent6>
      <a:hlink>
        <a:srgbClr val="5236C6"/>
      </a:hlink>
      <a:folHlink>
        <a:srgbClr val="48DF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James-Koppel-dark.thmx</Template>
  <TotalTime>7658</TotalTime>
  <Words>1731</Words>
  <Application>Microsoft Macintosh PowerPoint</Application>
  <PresentationFormat>Widescreen</PresentationFormat>
  <Paragraphs>518</Paragraphs>
  <Slides>51</Slides>
  <Notes>29</Notes>
  <HiddenSlides>12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Arial</vt:lpstr>
      <vt:lpstr>Arial Rounded MT Bold</vt:lpstr>
      <vt:lpstr>Calibri</vt:lpstr>
      <vt:lpstr>Calibri Light</vt:lpstr>
      <vt:lpstr>Lato</vt:lpstr>
      <vt:lpstr>Lato Regular</vt:lpstr>
      <vt:lpstr>Mangal</vt:lpstr>
      <vt:lpstr>Monaco</vt:lpstr>
      <vt:lpstr>ＭＳ Ｐゴシック</vt:lpstr>
      <vt:lpstr>News Gothic MT</vt:lpstr>
      <vt:lpstr>James-Koppel-dark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Syntax Definitions</vt:lpstr>
      <vt:lpstr>What Hinders Modularity?</vt:lpstr>
      <vt:lpstr>PowerPoint Presentation</vt:lpstr>
      <vt:lpstr>PowerPoint Presentation</vt:lpstr>
      <vt:lpstr>PowerPoint Presentation</vt:lpstr>
      <vt:lpstr>Goal</vt:lpstr>
      <vt:lpstr>PowerPoint Presentation</vt:lpstr>
      <vt:lpstr>PowerPoint Presentation</vt:lpstr>
      <vt:lpstr>PowerPoint Presentation</vt:lpstr>
      <vt:lpstr>Mixed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Gist of ALL(*)</dc:title>
  <dc:creator>Microsoft Office User</dc:creator>
  <cp:lastModifiedBy>Microsoft Office User</cp:lastModifiedBy>
  <cp:revision>743</cp:revision>
  <dcterms:created xsi:type="dcterms:W3CDTF">2018-05-08T15:29:01Z</dcterms:created>
  <dcterms:modified xsi:type="dcterms:W3CDTF">2019-05-18T19:40:04Z</dcterms:modified>
</cp:coreProperties>
</file>