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3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4748" r:id="rId1"/>
  </p:sldMasterIdLst>
  <p:sldIdLst>
    <p:sldId id="256" r:id="rId2"/>
    <p:sldId id="311" r:id="rId3"/>
    <p:sldId id="310" r:id="rId4"/>
    <p:sldId id="257" r:id="rId5"/>
    <p:sldId id="297" r:id="rId6"/>
    <p:sldId id="268" r:id="rId7"/>
    <p:sldId id="269" r:id="rId8"/>
    <p:sldId id="267" r:id="rId9"/>
    <p:sldId id="271" r:id="rId10"/>
    <p:sldId id="273" r:id="rId11"/>
    <p:sldId id="272" r:id="rId12"/>
    <p:sldId id="274" r:id="rId13"/>
    <p:sldId id="275" r:id="rId14"/>
    <p:sldId id="299" r:id="rId15"/>
    <p:sldId id="294" r:id="rId16"/>
    <p:sldId id="278" r:id="rId17"/>
    <p:sldId id="279" r:id="rId18"/>
    <p:sldId id="281" r:id="rId19"/>
    <p:sldId id="282" r:id="rId20"/>
    <p:sldId id="300" r:id="rId21"/>
    <p:sldId id="292" r:id="rId22"/>
    <p:sldId id="285" r:id="rId23"/>
    <p:sldId id="296" r:id="rId24"/>
    <p:sldId id="301" r:id="rId25"/>
    <p:sldId id="302" r:id="rId26"/>
    <p:sldId id="303" r:id="rId27"/>
    <p:sldId id="295" r:id="rId28"/>
    <p:sldId id="304" r:id="rId29"/>
    <p:sldId id="306" r:id="rId30"/>
    <p:sldId id="308" r:id="rId31"/>
    <p:sldId id="291" r:id="rId32"/>
    <p:sldId id="293" r:id="rId33"/>
    <p:sldId id="313" r:id="rId34"/>
    <p:sldId id="307" r:id="rId35"/>
    <p:sldId id="283" r:id="rId36"/>
    <p:sldId id="312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howGuides="1">
      <p:cViewPr varScale="1">
        <p:scale>
          <a:sx n="94" d="100"/>
          <a:sy n="94" d="100"/>
        </p:scale>
        <p:origin x="-4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slide" Target="slides/slide34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7" Type="http://schemas.openxmlformats.org/officeDocument/2006/relationships/slide" Target="slides/slide6.xml"/><Relationship Id="rId36" Type="http://schemas.openxmlformats.org/officeDocument/2006/relationships/slide" Target="slides/slide35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42" Type="http://schemas.openxmlformats.org/officeDocument/2006/relationships/tableStyles" Target="tableStyles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printerSettings" Target="printerSettings/printerSettings1.bin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DFB0-EBB0-4F4F-AF99-86A70224C9FD}" type="datetimeFigureOut">
              <a:rPr lang="en-US" smtClean="0"/>
              <a:pPr/>
              <a:t>3/2/10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C145-317C-4DEC-9A6B-045D66B7A0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DFB0-EBB0-4F4F-AF99-86A70224C9FD}" type="datetimeFigureOut">
              <a:rPr lang="en-US" smtClean="0"/>
              <a:pPr/>
              <a:t>3/2/10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088AA-5475-BB4E-ACA8-B3177176B2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DFB0-EBB0-4F4F-AF99-86A70224C9FD}" type="datetimeFigureOut">
              <a:rPr lang="en-US" smtClean="0"/>
              <a:pPr/>
              <a:t>3/2/10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088AA-5475-BB4E-ACA8-B3177176B2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DFB0-EBB0-4F4F-AF99-86A70224C9FD}" type="datetimeFigureOut">
              <a:rPr lang="en-US" smtClean="0"/>
              <a:pPr/>
              <a:t>3/2/10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088AA-5475-BB4E-ACA8-B3177176B2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3/2/10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DFB0-EBB0-4F4F-AF99-86A70224C9FD}" type="datetimeFigureOut">
              <a:rPr lang="en-US" smtClean="0"/>
              <a:pPr/>
              <a:t>3/2/10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088AA-5475-BB4E-ACA8-B3177176B2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DFB0-EBB0-4F4F-AF99-86A70224C9FD}" type="datetimeFigureOut">
              <a:rPr lang="en-US" smtClean="0"/>
              <a:pPr/>
              <a:t>3/2/10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088AA-5475-BB4E-ACA8-B3177176B2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DFB0-EBB0-4F4F-AF99-86A70224C9FD}" type="datetimeFigureOut">
              <a:rPr lang="en-US" smtClean="0"/>
              <a:pPr/>
              <a:t>3/2/10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088AA-5475-BB4E-ACA8-B3177176B2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DFB0-EBB0-4F4F-AF99-86A70224C9FD}" type="datetimeFigureOut">
              <a:rPr lang="en-US" smtClean="0"/>
              <a:pPr/>
              <a:t>3/2/10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088AA-5475-BB4E-ACA8-B3177176B2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DFB0-EBB0-4F4F-AF99-86A70224C9FD}" type="datetimeFigureOut">
              <a:rPr lang="en-US" smtClean="0"/>
              <a:pPr/>
              <a:t>3/2/10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DFB0-EBB0-4F4F-AF99-86A70224C9FD}" type="datetimeFigureOut">
              <a:rPr lang="en-US" smtClean="0"/>
              <a:pPr/>
              <a:t>3/2/10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088AA-5475-BB4E-ACA8-B3177176B2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4DFB0-EBB0-4F4F-AF99-86A70224C9FD}" type="datetimeFigureOut">
              <a:rPr lang="en-US" smtClean="0"/>
              <a:pPr/>
              <a:t>3/2/10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088AA-5475-BB4E-ACA8-B3177176B2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749" r:id="rId1"/>
    <p:sldLayoutId id="2147484750" r:id="rId2"/>
    <p:sldLayoutId id="2147484751" r:id="rId3"/>
    <p:sldLayoutId id="2147484752" r:id="rId4"/>
    <p:sldLayoutId id="2147484753" r:id="rId5"/>
    <p:sldLayoutId id="2147484754" r:id="rId6"/>
    <p:sldLayoutId id="2147484755" r:id="rId7"/>
    <p:sldLayoutId id="2147484756" r:id="rId8"/>
    <p:sldLayoutId id="2147484757" r:id="rId9"/>
    <p:sldLayoutId id="2147484758" r:id="rId10"/>
    <p:sldLayoutId id="21474847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Generic Programming with Dependent Types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Stephanie Weirich</a:t>
            </a:r>
          </a:p>
          <a:p>
            <a:r>
              <a:rPr lang="en-US" dirty="0" smtClean="0"/>
              <a:t>University of Pennsylvania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Strong eliminators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function from values to types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  <a:latin typeface="CMU Typewriter Text Bold"/>
                <a:cs typeface="CMU Typewriter Text Bold"/>
              </a:rPr>
              <a:t>NAPP : Nat -&gt; * -&gt; *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  <a:latin typeface="CMU Typewriter Text Bold"/>
                <a:cs typeface="CMU Typewriter Text Bold"/>
              </a:rPr>
              <a:t>NAPP 0 a = a 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  <a:latin typeface="CMU Typewriter Text Bold"/>
                <a:cs typeface="CMU Typewriter Text Bold"/>
              </a:rPr>
              <a:t>NAPP (</a:t>
            </a:r>
            <a:r>
              <a:rPr lang="en-US" dirty="0" err="1" smtClean="0">
                <a:solidFill>
                  <a:schemeClr val="tx2"/>
                </a:solidFill>
                <a:latin typeface="CMU Typewriter Text Bold"/>
                <a:cs typeface="CMU Typewriter Text Bold"/>
              </a:rPr>
              <a:t>suc</a:t>
            </a:r>
            <a:r>
              <a:rPr lang="en-US" dirty="0" smtClean="0">
                <a:solidFill>
                  <a:schemeClr val="tx2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MU Typewriter Text Bold"/>
                <a:cs typeface="CMU Typewriter Text Bold"/>
              </a:rPr>
              <a:t>n</a:t>
            </a:r>
            <a:r>
              <a:rPr lang="en-US" dirty="0" smtClean="0">
                <a:solidFill>
                  <a:schemeClr val="tx2"/>
                </a:solidFill>
                <a:latin typeface="CMU Typewriter Text Bold"/>
                <a:cs typeface="CMU Typewriter Text Bold"/>
              </a:rPr>
              <a:t>) a = a -&gt; NAPP </a:t>
            </a:r>
            <a:r>
              <a:rPr lang="en-US" dirty="0" err="1" smtClean="0">
                <a:solidFill>
                  <a:schemeClr val="tx2"/>
                </a:solidFill>
                <a:latin typeface="CMU Typewriter Text Bold"/>
                <a:cs typeface="CMU Typewriter Text Bold"/>
              </a:rPr>
              <a:t>n</a:t>
            </a:r>
            <a:r>
              <a:rPr lang="en-US" dirty="0" smtClean="0">
                <a:solidFill>
                  <a:schemeClr val="tx2"/>
                </a:solidFill>
                <a:latin typeface="CMU Typewriter Text Bold"/>
                <a:cs typeface="CMU Typewriter Text Bold"/>
              </a:rPr>
              <a:t> a</a:t>
            </a:r>
          </a:p>
          <a:p>
            <a:pPr>
              <a:buNone/>
            </a:pPr>
            <a:endParaRPr lang="en-US" dirty="0" smtClean="0">
              <a:solidFill>
                <a:srgbClr val="4EA5D1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nApp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: {a: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*} 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-&gt; (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n:Nat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) -&gt;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</a:p>
          <a:p>
            <a:pPr>
              <a:buNone/>
            </a:pPr>
            <a:r>
              <a:rPr lang="en-US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      </a:t>
            </a:r>
            <a:r>
              <a:rPr lang="en-US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NAPP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a -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&gt; a -&gt; a</a:t>
            </a:r>
          </a:p>
          <a:p>
            <a:pPr>
              <a:buNone/>
            </a:pP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nApp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0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endParaRPr lang="en-US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nApp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(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suc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)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nApp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(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)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latin typeface="CMU Typewriter Text Bold"/>
                <a:cs typeface="CMU Typewriter Text Bold"/>
              </a:rPr>
              <a:t>  </a:t>
            </a:r>
            <a:endParaRPr lang="en-US" dirty="0" smtClean="0">
              <a:latin typeface="CMU Typewriter Text Bold"/>
              <a:cs typeface="CMU Typewriter Text Bold"/>
            </a:endParaRP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Universe elimination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data Type =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CNat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|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CBool</a:t>
            </a:r>
            <a:endParaRPr lang="en-US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i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: Type -&gt; *</a:t>
            </a:r>
          </a:p>
          <a:p>
            <a:pPr>
              <a:buNone/>
            </a:pP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i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CNat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 Nat</a:t>
            </a:r>
          </a:p>
          <a:p>
            <a:pPr>
              <a:buNone/>
            </a:pP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i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CBool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CBool</a:t>
            </a:r>
            <a:endParaRPr lang="en-US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endParaRPr lang="en-US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eq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: (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x:Type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) -&gt;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i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-&gt;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i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-&gt;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Bool</a:t>
            </a:r>
            <a:endParaRPr lang="en-US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eq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CNat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y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 …</a:t>
            </a:r>
          </a:p>
          <a:p>
            <a:pPr>
              <a:buNone/>
            </a:pP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eq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CBool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y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 …</a:t>
            </a:r>
            <a:endParaRPr lang="en-US" dirty="0">
              <a:solidFill>
                <a:srgbClr val="B5D2F5"/>
              </a:solidFill>
              <a:latin typeface="CMU Typewriter Text Bold"/>
              <a:cs typeface="CMU Typewriter Text Bold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91012" y="2290037"/>
            <a:ext cx="2476735" cy="95410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A function from</a:t>
            </a:r>
            <a:br>
              <a:rPr lang="en-US" sz="2800" dirty="0" smtClean="0"/>
            </a:br>
            <a:r>
              <a:rPr lang="en-US" sz="2800" dirty="0" smtClean="0"/>
              <a:t>values to types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Sounds great, what is the problem?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Universes &amp; type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Type-dependent functions can be expressed but not conveniently used. </a:t>
            </a:r>
          </a:p>
          <a:p>
            <a:pPr>
              <a:buNone/>
            </a:pP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eq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: (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: Type) -&gt;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i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-&gt;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i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-&gt;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Bool</a:t>
            </a:r>
            <a:endParaRPr lang="en-US" sz="2800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eq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Bool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True False</a:t>
            </a:r>
            <a:r>
              <a:rPr lang="en-US" sz="2800" dirty="0" smtClean="0">
                <a:latin typeface="CMU Typewriter Text Bold"/>
                <a:cs typeface="CMU Typewriter Text Bold"/>
              </a:rPr>
              <a:t/>
            </a:r>
            <a:br>
              <a:rPr lang="en-US" sz="2800" dirty="0" smtClean="0">
                <a:latin typeface="CMU Typewriter Text Bold"/>
                <a:cs typeface="CMU Typewriter Text Bold"/>
              </a:rPr>
            </a:br>
            <a:endParaRPr lang="en-US" sz="2800" dirty="0" smtClean="0">
              <a:latin typeface="CMU Typewriter Text Bold"/>
              <a:cs typeface="CMU Typewriter Text Bold"/>
            </a:endParaRPr>
          </a:p>
          <a:p>
            <a:r>
              <a:rPr lang="en-US" dirty="0" smtClean="0"/>
              <a:t>Implicit arguments don't help</a:t>
            </a:r>
          </a:p>
          <a:p>
            <a:pPr>
              <a:buNone/>
            </a:pP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eq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: {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: Type } -&gt;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i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-&gt;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i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-&gt;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Bool</a:t>
            </a:r>
            <a:endParaRPr lang="en-US" sz="2800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eq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True False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096722" y="5245566"/>
            <a:ext cx="3810173" cy="122066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Type checker does not know</a:t>
            </a:r>
            <a:br>
              <a:rPr lang="en-US" sz="2400" dirty="0" smtClean="0"/>
            </a:br>
            <a:r>
              <a:rPr lang="en-US" sz="2400" dirty="0" smtClean="0"/>
              <a:t> that </a:t>
            </a:r>
            <a:r>
              <a:rPr lang="en-US" sz="2400" dirty="0" err="1" smtClean="0"/>
              <a:t>i</a:t>
            </a:r>
            <a:r>
              <a:rPr lang="en-US" sz="2400" dirty="0" smtClean="0"/>
              <a:t> is injective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classes &amp; type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Type classes support type-directed functions in Haskell</a:t>
            </a:r>
          </a:p>
          <a:p>
            <a:pPr>
              <a:buNone/>
            </a:pPr>
            <a:r>
              <a:rPr lang="en-US" dirty="0" smtClean="0">
                <a:solidFill>
                  <a:srgbClr val="4EA5D1"/>
                </a:solidFill>
                <a:latin typeface="CMU Typewriter Text Bold"/>
                <a:cs typeface="CMU Typewriter Text Bold"/>
              </a:rPr>
              <a:t>  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class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Eq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a where </a:t>
            </a:r>
          </a:p>
          <a:p>
            <a:pPr>
              <a:buNone/>
            </a:pP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  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eq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:: a -&gt; a -&gt;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Bool</a:t>
            </a:r>
            <a:endParaRPr lang="en-US" dirty="0" smtClean="0">
              <a:solidFill>
                <a:srgbClr val="B5D2F5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Only one instance per type</a:t>
            </a:r>
          </a:p>
          <a:p>
            <a:pPr>
              <a:buNone/>
            </a:pPr>
            <a:r>
              <a:rPr lang="en-US" dirty="0" smtClean="0">
                <a:solidFill>
                  <a:srgbClr val="4EA5D1"/>
                </a:solidFill>
                <a:latin typeface="CMU Typewriter Text Bold"/>
                <a:cs typeface="CMU Typewriter Text Bold"/>
              </a:rPr>
              <a:t>  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instance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Eq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Bool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where</a:t>
            </a:r>
          </a:p>
          <a:p>
            <a:pPr>
              <a:buNone/>
            </a:pP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  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eq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y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 if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then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y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else not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y</a:t>
            </a:r>
            <a:endParaRPr lang="en-US" dirty="0" smtClean="0">
              <a:solidFill>
                <a:srgbClr val="B5D2F5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Allows type checker to determine appropriate instance at use site</a:t>
            </a:r>
          </a:p>
          <a:p>
            <a:pPr>
              <a:buNone/>
            </a:pP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eq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True False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 explicit compile-time specialization/</a:t>
            </a:r>
            <a:r>
              <a:rPr lang="en-US" dirty="0" err="1" smtClean="0"/>
              <a:t>parametricity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Sometimes computation can be resolved completely at compile-time</a:t>
            </a:r>
          </a:p>
          <a:p>
            <a:pPr lvl="1"/>
            <a:r>
              <a:rPr lang="en-US" dirty="0" smtClean="0"/>
              <a:t>Example: 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nApp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2 (+)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y</a:t>
            </a:r>
            <a:r>
              <a:rPr lang="en-US" dirty="0" smtClean="0">
                <a:solidFill>
                  <a:srgbClr val="B5D2F5"/>
                </a:solidFill>
              </a:rPr>
              <a:t> </a:t>
            </a:r>
          </a:p>
          <a:p>
            <a:r>
              <a:rPr lang="en-US" dirty="0" smtClean="0"/>
              <a:t>Sometimes arguments are not needed at runtime </a:t>
            </a:r>
          </a:p>
          <a:p>
            <a:pPr lvl="1"/>
            <a:r>
              <a:rPr lang="en-US" dirty="0" smtClean="0"/>
              <a:t>Type </a:t>
            </a:r>
            <a:r>
              <a:rPr lang="en-US" dirty="0" err="1" smtClean="0"/>
              <a:t>parametricity</a:t>
            </a:r>
            <a:endParaRPr lang="en-US" dirty="0" smtClean="0"/>
          </a:p>
          <a:p>
            <a:r>
              <a:rPr lang="en-US" dirty="0" smtClean="0"/>
              <a:t>Lack of staging makes dependently-typed languages difficult to compile efficiently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Soundness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/>
              <a:buChar char="•"/>
            </a:pPr>
            <a:r>
              <a:rPr lang="en-US" sz="3200" dirty="0" smtClean="0"/>
              <a:t>Insistence on total correctness influences and complicates the language</a:t>
            </a:r>
          </a:p>
          <a:p>
            <a:r>
              <a:rPr lang="en-US" dirty="0" err="1" smtClean="0"/>
              <a:t>Agda</a:t>
            </a:r>
            <a:r>
              <a:rPr lang="en-US" dirty="0" smtClean="0"/>
              <a:t> </a:t>
            </a:r>
            <a:r>
              <a:rPr lang="en-US" dirty="0"/>
              <a:t>r</a:t>
            </a:r>
            <a:r>
              <a:rPr lang="en-US" dirty="0" smtClean="0"/>
              <a:t>estricted to predicative language, where everything can be shown terminating</a:t>
            </a:r>
          </a:p>
          <a:p>
            <a:r>
              <a:rPr lang="en-US" dirty="0" smtClean="0"/>
              <a:t>Workarounds exist, but discouraged:</a:t>
            </a:r>
          </a:p>
          <a:p>
            <a:pPr>
              <a:buNone/>
            </a:pPr>
            <a:r>
              <a:rPr lang="en-US" dirty="0" smtClean="0"/>
              <a:t>    --set-in-set --no-termination-check</a:t>
            </a:r>
          </a:p>
          <a:p>
            <a:r>
              <a:rPr lang="en-US" dirty="0" smtClean="0"/>
              <a:t>Standard library designed for programming without these flags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ways to make 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 </a:t>
            </a:r>
            <a:r>
              <a:rPr lang="en-US" dirty="0" err="1" smtClean="0"/>
              <a:t>Agda</a:t>
            </a:r>
            <a:r>
              <a:rPr lang="en-US" dirty="0" smtClean="0"/>
              <a:t> (partial evaluator?)</a:t>
            </a:r>
          </a:p>
          <a:p>
            <a:r>
              <a:rPr lang="en-US" dirty="0" smtClean="0"/>
              <a:t>Improve Haskell</a:t>
            </a:r>
          </a:p>
          <a:p>
            <a:pPr lvl="1"/>
            <a:r>
              <a:rPr lang="en-US" dirty="0" err="1" smtClean="0"/>
              <a:t>Agda</a:t>
            </a:r>
            <a:r>
              <a:rPr lang="en-US" dirty="0" smtClean="0"/>
              <a:t>: No distinction between compile-time runtime</a:t>
            </a:r>
          </a:p>
          <a:p>
            <a:pPr lvl="1"/>
            <a:r>
              <a:rPr lang="en-US" dirty="0" smtClean="0"/>
              <a:t>Haskell: Strong distinction that interferes with generic programming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977885" y="4803226"/>
            <a:ext cx="7188229" cy="130326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Of course, the answer is to do both, but in this talk, I'll concentrate on the second idea.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GHC today: Type-dependent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595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data Z</a:t>
            </a:r>
          </a:p>
          <a:p>
            <a:pPr>
              <a:buNone/>
            </a:pPr>
            <a:r>
              <a:rPr lang="en-US" sz="2595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data S </a:t>
            </a:r>
            <a:r>
              <a:rPr lang="en-US" sz="2595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endParaRPr lang="en-US" sz="2595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endParaRPr lang="en-US" sz="2595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sz="2595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type family NAPP (</a:t>
            </a:r>
            <a:r>
              <a:rPr lang="en-US" sz="2595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sz="2595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:: *) (a :: *)</a:t>
            </a:r>
          </a:p>
          <a:p>
            <a:pPr>
              <a:buNone/>
            </a:pPr>
            <a:r>
              <a:rPr lang="en-US" sz="2595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type instance NAPP Z a = a </a:t>
            </a:r>
          </a:p>
          <a:p>
            <a:pPr>
              <a:buNone/>
            </a:pPr>
            <a:r>
              <a:rPr lang="en-US" sz="2595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type instance NAPP (S </a:t>
            </a:r>
            <a:r>
              <a:rPr lang="en-US" sz="2595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sz="2595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) a = a -&gt; (NAPP </a:t>
            </a:r>
            <a:r>
              <a:rPr lang="en-US" sz="2595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sz="2595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a) </a:t>
            </a:r>
          </a:p>
          <a:p>
            <a:pPr>
              <a:buNone/>
            </a:pPr>
            <a:endParaRPr lang="en-US" dirty="0" smtClean="0">
              <a:latin typeface="CMU Typewriter Text Bold"/>
              <a:cs typeface="CMU Typewriter Text Bold"/>
            </a:endParaRPr>
          </a:p>
          <a:p>
            <a:endParaRPr lang="en-US" dirty="0"/>
          </a:p>
        </p:txBody>
      </p:sp>
      <p:sp>
        <p:nvSpPr>
          <p:cNvPr id="4" name="Line Callout 1 3"/>
          <p:cNvSpPr/>
          <p:nvPr/>
        </p:nvSpPr>
        <p:spPr>
          <a:xfrm>
            <a:off x="3145911" y="1915883"/>
            <a:ext cx="4144548" cy="1168773"/>
          </a:xfrm>
          <a:prstGeom prst="borderCallout1">
            <a:avLst>
              <a:gd name="adj1" fmla="val 25893"/>
              <a:gd name="adj2" fmla="val -4102"/>
              <a:gd name="adj3" fmla="val 58928"/>
              <a:gd name="adj4" fmla="val -30853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Natural numbers implemented with empty data declarations</a:t>
            </a:r>
            <a:endParaRPr lang="en-US" sz="2400" dirty="0"/>
          </a:p>
        </p:txBody>
      </p:sp>
      <p:sp>
        <p:nvSpPr>
          <p:cNvPr id="5" name="Line Callout 1 4"/>
          <p:cNvSpPr/>
          <p:nvPr/>
        </p:nvSpPr>
        <p:spPr>
          <a:xfrm>
            <a:off x="5379103" y="5283656"/>
            <a:ext cx="2862995" cy="1168773"/>
          </a:xfrm>
          <a:prstGeom prst="borderCallout1">
            <a:avLst>
              <a:gd name="adj1" fmla="val 25893"/>
              <a:gd name="adj2" fmla="val -4102"/>
              <a:gd name="adj3" fmla="val -18519"/>
              <a:gd name="adj4" fmla="val -5717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 function from</a:t>
            </a:r>
          </a:p>
          <a:p>
            <a:pPr algn="ctr"/>
            <a:r>
              <a:rPr lang="en-US" sz="2400" dirty="0" smtClean="0"/>
              <a:t> types to types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GHC today: Type-dependent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data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SNat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where</a:t>
            </a:r>
          </a:p>
          <a:p>
            <a:pPr>
              <a:buNone/>
            </a:pP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 SZ ::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SNat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Z</a:t>
            </a:r>
          </a:p>
          <a:p>
            <a:pPr>
              <a:buNone/>
            </a:pP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 SS ::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SNat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-&gt;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SNat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(S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)</a:t>
            </a:r>
          </a:p>
          <a:p>
            <a:pPr>
              <a:buNone/>
            </a:pPr>
            <a:endParaRPr lang="en-US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data Proxy a</a:t>
            </a:r>
          </a:p>
          <a:p>
            <a:pPr>
              <a:buNone/>
            </a:pPr>
            <a:endParaRPr lang="en-US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napp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:: Proxy a -&gt;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SNat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-&gt; NAPP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a -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&gt; a -&gt; a </a:t>
            </a:r>
            <a:endParaRPr lang="en-US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napp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a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 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case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of </a:t>
            </a:r>
          </a:p>
          <a:p>
            <a:pPr>
              <a:buNone/>
            </a:pP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              SZ     -&gt;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endParaRPr lang="en-US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              (SS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m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) -&gt;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napp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a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m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(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)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endParaRPr lang="en-US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</p:txBody>
      </p:sp>
      <p:sp>
        <p:nvSpPr>
          <p:cNvPr id="5" name="Line Callout 1 4"/>
          <p:cNvSpPr/>
          <p:nvPr/>
        </p:nvSpPr>
        <p:spPr>
          <a:xfrm>
            <a:off x="4874177" y="1600200"/>
            <a:ext cx="3575517" cy="824108"/>
          </a:xfrm>
          <a:prstGeom prst="borderCallout1">
            <a:avLst>
              <a:gd name="adj1" fmla="val 17111"/>
              <a:gd name="adj2" fmla="val -4176"/>
              <a:gd name="adj3" fmla="val 52741"/>
              <a:gd name="adj4" fmla="val -3837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Singleton GADT reflecting type-level </a:t>
            </a:r>
            <a:r>
              <a:rPr lang="en-US" sz="2000" dirty="0" err="1" smtClean="0"/>
              <a:t>Nats</a:t>
            </a:r>
            <a:r>
              <a:rPr lang="en-US" sz="2000" dirty="0" smtClean="0"/>
              <a:t> to computation</a:t>
            </a:r>
            <a:endParaRPr lang="en-US" sz="2000" dirty="0"/>
          </a:p>
        </p:txBody>
      </p:sp>
      <p:sp>
        <p:nvSpPr>
          <p:cNvPr id="6" name="Line Callout 1 5"/>
          <p:cNvSpPr/>
          <p:nvPr/>
        </p:nvSpPr>
        <p:spPr>
          <a:xfrm>
            <a:off x="4572000" y="3429000"/>
            <a:ext cx="3513026" cy="781240"/>
          </a:xfrm>
          <a:prstGeom prst="borderCallout1">
            <a:avLst>
              <a:gd name="adj1" fmla="val 29861"/>
              <a:gd name="adj2" fmla="val -3333"/>
              <a:gd name="adj3" fmla="val 107507"/>
              <a:gd name="adj4" fmla="val -52738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Type inference aid: </a:t>
            </a:r>
            <a:br>
              <a:rPr lang="en-US" sz="2000" dirty="0" smtClean="0"/>
            </a:br>
            <a:r>
              <a:rPr lang="en-US" sz="2000" dirty="0" smtClean="0"/>
              <a:t>explicit type argument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Work in progress: </a:t>
            </a:r>
            <a:br>
              <a:rPr lang="en-US" dirty="0" smtClean="0"/>
            </a:br>
            <a:r>
              <a:rPr lang="en-US" dirty="0" smtClean="0"/>
              <a:t>Extending GHC to </a:t>
            </a:r>
            <a:r>
              <a:rPr lang="en-US" dirty="0" err="1" smtClean="0"/>
              <a:t>Agda</a:t>
            </a: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307025" y="5255934"/>
            <a:ext cx="8529949" cy="83099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Material in this talk based on discussions with Simon Peyton Jones, </a:t>
            </a:r>
          </a:p>
          <a:p>
            <a:pPr algn="ctr"/>
            <a:r>
              <a:rPr lang="en-US" sz="2400" dirty="0" err="1" smtClean="0"/>
              <a:t>Conor</a:t>
            </a:r>
            <a:r>
              <a:rPr lang="en-US" sz="2400" dirty="0" smtClean="0"/>
              <a:t> McBride, </a:t>
            </a:r>
            <a:r>
              <a:rPr lang="en-US" sz="2400" dirty="0" err="1" smtClean="0"/>
              <a:t>Dimitrios</a:t>
            </a:r>
            <a:r>
              <a:rPr lang="en-US" sz="2400" dirty="0" smtClean="0"/>
              <a:t> </a:t>
            </a:r>
            <a:r>
              <a:rPr lang="en-US" sz="2400" dirty="0" err="1" smtClean="0"/>
              <a:t>Vytiniotis</a:t>
            </a:r>
            <a:r>
              <a:rPr lang="en-US" sz="2400" dirty="0" smtClean="0"/>
              <a:t> and Steve </a:t>
            </a:r>
            <a:r>
              <a:rPr lang="en-US" sz="2400" dirty="0" err="1" smtClean="0"/>
              <a:t>Zdancewic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Type-level programming is weakly-typed</a:t>
            </a:r>
          </a:p>
          <a:p>
            <a:pPr lvl="1">
              <a:buNone/>
            </a:pP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Z :: * </a:t>
            </a:r>
          </a:p>
          <a:p>
            <a:pPr lvl="1">
              <a:buNone/>
            </a:pP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S :: * -&gt; *</a:t>
            </a:r>
          </a:p>
          <a:p>
            <a:pPr lvl="1">
              <a:buNone/>
            </a:pP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NAPP :: * -&gt; * -&gt; *</a:t>
            </a:r>
          </a:p>
          <a:p>
            <a:r>
              <a:rPr lang="en-US" dirty="0" smtClean="0"/>
              <a:t>Duplication! </a:t>
            </a:r>
            <a:r>
              <a:rPr lang="en-US" dirty="0" err="1"/>
              <a:t>N</a:t>
            </a:r>
            <a:r>
              <a:rPr lang="en-US" dirty="0" err="1" smtClean="0"/>
              <a:t>ats</a:t>
            </a:r>
            <a:r>
              <a:rPr lang="en-US" dirty="0" smtClean="0"/>
              <a:t> at term level (not shown), </a:t>
            </a:r>
            <a:r>
              <a:rPr lang="en-US" dirty="0" err="1"/>
              <a:t>N</a:t>
            </a:r>
            <a:r>
              <a:rPr lang="en-US" dirty="0" err="1" smtClean="0"/>
              <a:t>ats</a:t>
            </a:r>
            <a:r>
              <a:rPr lang="en-US" dirty="0" smtClean="0"/>
              <a:t> at type level, Singleton </a:t>
            </a:r>
            <a:r>
              <a:rPr lang="en-US" dirty="0" err="1"/>
              <a:t>N</a:t>
            </a:r>
            <a:r>
              <a:rPr lang="en-US" dirty="0" err="1" smtClean="0"/>
              <a:t>ats</a:t>
            </a:r>
            <a:endParaRPr lang="en-US" dirty="0" smtClean="0"/>
          </a:p>
          <a:p>
            <a:r>
              <a:rPr lang="en-US" dirty="0" smtClean="0"/>
              <a:t>Ambiguity in type inference</a:t>
            </a:r>
          </a:p>
          <a:p>
            <a:pPr lvl="1"/>
            <a:r>
              <a:rPr lang="en-US" dirty="0" smtClean="0"/>
              <a:t>All </a:t>
            </a:r>
            <a:r>
              <a:rPr lang="en-US" dirty="0" smtClean="0">
                <a:solidFill>
                  <a:schemeClr val="accent1"/>
                </a:solidFill>
              </a:rPr>
              <a:t>compile-time</a:t>
            </a:r>
            <a:r>
              <a:rPr lang="en-US" dirty="0" smtClean="0"/>
              <a:t> arguments must be inferred</a:t>
            </a:r>
          </a:p>
          <a:p>
            <a:pPr lvl="1"/>
            <a:r>
              <a:rPr lang="en-US" dirty="0" smtClean="0"/>
              <a:t>If a type variable does not appear outside a type function application, it cannot be inferred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2388"/>
            <a:ext cx="8686800" cy="57137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{-# LANGUAGE IDEAL #-}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B5D2F5"/>
                </a:solidFill>
                <a:latin typeface="CMU Typewriter Text Bold"/>
                <a:cs typeface="CMU Typewriter Text Bold"/>
              </a:rPr>
              <a:t/>
            </a:r>
            <a:br>
              <a:rPr lang="en-US" sz="2400" dirty="0">
                <a:solidFill>
                  <a:srgbClr val="B5D2F5"/>
                </a:solidFill>
                <a:latin typeface="CMU Typewriter Text Bold"/>
                <a:cs typeface="CMU Typewriter Text Bold"/>
              </a:rPr>
            </a:b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data Nat = Z | S Nat</a:t>
            </a:r>
          </a:p>
          <a:p>
            <a:pPr marL="0" indent="0">
              <a:buNone/>
            </a:pPr>
            <a:endParaRPr lang="en-US" sz="2400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type family NAPP (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:: Nat) (a :: *)</a:t>
            </a:r>
          </a:p>
          <a:p>
            <a:pPr>
              <a:buNone/>
            </a:pP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type instance NAPP Z a = a </a:t>
            </a:r>
          </a:p>
          <a:p>
            <a:pPr>
              <a:buNone/>
            </a:pP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type instance NAPP (S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) a = a -&gt; (NAPP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a) </a:t>
            </a:r>
          </a:p>
          <a:p>
            <a:pPr>
              <a:buNone/>
            </a:pPr>
            <a:endParaRPr lang="en-US" sz="2400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napp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::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forall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a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. RT Nat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400" dirty="0">
                <a:solidFill>
                  <a:srgbClr val="B5D2F5"/>
                </a:solidFill>
                <a:latin typeface="CMU Typewriter Text Bold"/>
                <a:cs typeface="CMU Typewriter Text Bold"/>
              </a:rPr>
              <a:t>=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&gt; NAPP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a -&gt;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a -&gt; a</a:t>
            </a:r>
          </a:p>
          <a:p>
            <a:pPr>
              <a:buNone/>
            </a:pP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napp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 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case %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of  </a:t>
            </a:r>
          </a:p>
          <a:p>
            <a:pPr>
              <a:buNone/>
            </a:pP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          Z     -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&gt;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endParaRPr lang="en-US" sz="2400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          (S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m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) -&gt;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napp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@a @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m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(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)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endParaRPr lang="en-US" sz="2400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endParaRPr lang="en-US" sz="2400" dirty="0"/>
          </a:p>
        </p:txBody>
      </p:sp>
      <p:sp>
        <p:nvSpPr>
          <p:cNvPr id="4" name="Line Callout 1 3"/>
          <p:cNvSpPr/>
          <p:nvPr/>
        </p:nvSpPr>
        <p:spPr>
          <a:xfrm>
            <a:off x="4898791" y="412388"/>
            <a:ext cx="3232873" cy="940243"/>
          </a:xfrm>
          <a:prstGeom prst="borderCallout1">
            <a:avLst>
              <a:gd name="adj1" fmla="val 18750"/>
              <a:gd name="adj2" fmla="val -8333"/>
              <a:gd name="adj3" fmla="val 89693"/>
              <a:gd name="adj4" fmla="val -3680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Can appear in expressions and types</a:t>
            </a:r>
            <a:endParaRPr lang="en-US" sz="2400" dirty="0"/>
          </a:p>
        </p:txBody>
      </p:sp>
      <p:sp>
        <p:nvSpPr>
          <p:cNvPr id="5" name="Line Callout 1 4"/>
          <p:cNvSpPr/>
          <p:nvPr/>
        </p:nvSpPr>
        <p:spPr>
          <a:xfrm>
            <a:off x="6696666" y="1484596"/>
            <a:ext cx="1731896" cy="824774"/>
          </a:xfrm>
          <a:prstGeom prst="borderCallout1">
            <a:avLst>
              <a:gd name="adj1" fmla="val 18750"/>
              <a:gd name="adj2" fmla="val -8333"/>
              <a:gd name="adj3" fmla="val 89257"/>
              <a:gd name="adj4" fmla="val -11441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Informative kind</a:t>
            </a:r>
            <a:endParaRPr lang="en-US" sz="2000" dirty="0"/>
          </a:p>
        </p:txBody>
      </p:sp>
      <p:sp>
        <p:nvSpPr>
          <p:cNvPr id="6" name="Line Callout 2 5"/>
          <p:cNvSpPr/>
          <p:nvPr/>
        </p:nvSpPr>
        <p:spPr>
          <a:xfrm>
            <a:off x="494827" y="5525988"/>
            <a:ext cx="1797874" cy="1088703"/>
          </a:xfrm>
          <a:prstGeom prst="borderCallout2">
            <a:avLst>
              <a:gd name="adj1" fmla="val -11553"/>
              <a:gd name="adj2" fmla="val 25612"/>
              <a:gd name="adj3" fmla="val -13068"/>
              <a:gd name="adj4" fmla="val 39296"/>
              <a:gd name="adj5" fmla="val -73863"/>
              <a:gd name="adj6" fmla="val 10562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Analysis of type variable</a:t>
            </a:r>
            <a:endParaRPr lang="en-US" sz="2400" dirty="0"/>
          </a:p>
        </p:txBody>
      </p:sp>
      <p:sp>
        <p:nvSpPr>
          <p:cNvPr id="7" name="Line Callout 1 6"/>
          <p:cNvSpPr/>
          <p:nvPr/>
        </p:nvSpPr>
        <p:spPr>
          <a:xfrm>
            <a:off x="5525573" y="4371305"/>
            <a:ext cx="2968965" cy="907252"/>
          </a:xfrm>
          <a:prstGeom prst="borderCallout1">
            <a:avLst>
              <a:gd name="adj1" fmla="val 18750"/>
              <a:gd name="adj2" fmla="val -8333"/>
              <a:gd name="adj3" fmla="val -4808"/>
              <a:gd name="adj4" fmla="val -48333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Class constraint ensures</a:t>
            </a:r>
          </a:p>
          <a:p>
            <a:pPr algn="ctr"/>
            <a:r>
              <a:rPr lang="en-US" sz="2000" dirty="0" err="1" smtClean="0"/>
              <a:t>parametricity</a:t>
            </a:r>
            <a:endParaRPr lang="en-US" sz="2000" dirty="0"/>
          </a:p>
        </p:txBody>
      </p:sp>
      <p:sp>
        <p:nvSpPr>
          <p:cNvPr id="8" name="Line Callout 1 7"/>
          <p:cNvSpPr/>
          <p:nvPr/>
        </p:nvSpPr>
        <p:spPr>
          <a:xfrm>
            <a:off x="5707451" y="5767838"/>
            <a:ext cx="1731896" cy="824774"/>
          </a:xfrm>
          <a:prstGeom prst="borderCallout1">
            <a:avLst>
              <a:gd name="adj1" fmla="val 18750"/>
              <a:gd name="adj2" fmla="val -8333"/>
              <a:gd name="adj3" fmla="val -17720"/>
              <a:gd name="adj4" fmla="val -2564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Explicit type</a:t>
            </a:r>
          </a:p>
          <a:p>
            <a:pPr algn="ctr"/>
            <a:r>
              <a:rPr lang="en-US" sz="2000" dirty="0" smtClean="0"/>
              <a:t>application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Haskell Extensions: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Datatype</a:t>
            </a:r>
            <a:r>
              <a:rPr lang="en-US" dirty="0" smtClean="0"/>
              <a:t> lifting</a:t>
            </a:r>
          </a:p>
          <a:p>
            <a:pPr lvl="1"/>
            <a:r>
              <a:rPr lang="en-US" dirty="0" smtClean="0"/>
              <a:t>Allow </a:t>
            </a:r>
            <a:r>
              <a:rPr lang="en-US" dirty="0" err="1" smtClean="0"/>
              <a:t>datatype</a:t>
            </a:r>
            <a:r>
              <a:rPr lang="en-US" dirty="0" smtClean="0"/>
              <a:t> constructors to appear in types</a:t>
            </a:r>
          </a:p>
          <a:p>
            <a:pPr lvl="1"/>
            <a:r>
              <a:rPr lang="en-US" dirty="0" smtClean="0"/>
              <a:t>And </a:t>
            </a:r>
            <a:r>
              <a:rPr lang="en-US" dirty="0" err="1" smtClean="0"/>
              <a:t>datatypes</a:t>
            </a:r>
            <a:r>
              <a:rPr lang="en-US" dirty="0" smtClean="0"/>
              <a:t> to appear in kinds</a:t>
            </a:r>
          </a:p>
          <a:p>
            <a:r>
              <a:rPr lang="en-US" dirty="0" smtClean="0"/>
              <a:t>Case analysis of lifted </a:t>
            </a:r>
            <a:r>
              <a:rPr lang="en-US" dirty="0" err="1" smtClean="0"/>
              <a:t>datatype</a:t>
            </a:r>
            <a:endParaRPr lang="en-US" dirty="0" smtClean="0"/>
          </a:p>
          <a:p>
            <a:pPr lvl="1"/>
            <a:r>
              <a:rPr lang="en-US" dirty="0" smtClean="0"/>
              <a:t>Informative dependent case analysis</a:t>
            </a:r>
          </a:p>
          <a:p>
            <a:pPr lvl="1"/>
            <a:r>
              <a:rPr lang="en-US" dirty="0" smtClean="0"/>
              <a:t>Compiler automatically replaces with case analysis of singleton</a:t>
            </a:r>
          </a:p>
          <a:p>
            <a:r>
              <a:rPr lang="en-US" dirty="0" smtClean="0"/>
              <a:t>Explicit type application</a:t>
            </a:r>
          </a:p>
          <a:p>
            <a:pPr lvl="1"/>
            <a:r>
              <a:rPr lang="en-US" dirty="0" smtClean="0"/>
              <a:t>Tame ambiguity with type family usage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Datatype</a:t>
            </a:r>
            <a:r>
              <a:rPr lang="en-US" dirty="0" smtClean="0"/>
              <a:t> lifting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data constructors to appear in types</a:t>
            </a:r>
          </a:p>
          <a:p>
            <a:r>
              <a:rPr lang="en-US" dirty="0" smtClean="0"/>
              <a:t>Allow data types to appear in kinds</a:t>
            </a:r>
          </a:p>
          <a:p>
            <a:r>
              <a:rPr lang="en-US" dirty="0" smtClean="0"/>
              <a:t>Coalesce types &amp; kinds together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type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356061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 err="1" smtClean="0">
                <a:latin typeface="CMU Typewriter Text Bold"/>
                <a:cs typeface="CMU Typewriter Text Bold"/>
              </a:rPr>
              <a:t>t</a:t>
            </a:r>
            <a:r>
              <a:rPr lang="en-US" sz="2800" dirty="0" smtClean="0">
                <a:latin typeface="CMU Typewriter Text Bold"/>
                <a:cs typeface="CMU Typewriter Text Bold"/>
              </a:rPr>
              <a:t>, </a:t>
            </a:r>
            <a:r>
              <a:rPr lang="en-US" sz="2800" dirty="0" err="1" smtClean="0">
                <a:latin typeface="CMU Typewriter Text Bold"/>
                <a:cs typeface="CMU Typewriter Text Bold"/>
              </a:rPr>
              <a:t>s</a:t>
            </a:r>
            <a:r>
              <a:rPr lang="en-US" sz="2800" dirty="0" smtClean="0">
                <a:latin typeface="CMU Typewriter Text Bold"/>
                <a:cs typeface="CMU Typewriter Text Bold"/>
              </a:rPr>
              <a:t> ::= a          Variables</a:t>
            </a:r>
            <a:br>
              <a:rPr lang="en-US" sz="2800" dirty="0" smtClean="0">
                <a:latin typeface="CMU Typewriter Text Bold"/>
                <a:cs typeface="CMU Typewriter Text Bold"/>
              </a:rPr>
            </a:br>
            <a:r>
              <a:rPr lang="en-US" sz="2800" dirty="0" smtClean="0">
                <a:latin typeface="CMU Typewriter Text Bold"/>
                <a:cs typeface="CMU Typewriter Text Bold"/>
              </a:rPr>
              <a:t>     |  T           </a:t>
            </a:r>
            <a:r>
              <a:rPr lang="en-US" sz="2800" dirty="0">
                <a:latin typeface="CMU Typewriter Text Bold"/>
                <a:cs typeface="CMU Typewriter Text Bold"/>
              </a:rPr>
              <a:t>C</a:t>
            </a:r>
            <a:r>
              <a:rPr lang="en-US" sz="2800" dirty="0" smtClean="0">
                <a:latin typeface="CMU Typewriter Text Bold"/>
                <a:cs typeface="CMU Typewriter Text Bold"/>
              </a:rPr>
              <a:t>onstants (List, </a:t>
            </a:r>
            <a:r>
              <a:rPr lang="en-US" sz="2800" dirty="0" err="1" smtClean="0">
                <a:latin typeface="CMU Typewriter Text Bold"/>
                <a:cs typeface="CMU Typewriter Text Bold"/>
              </a:rPr>
              <a:t>Int</a:t>
            </a:r>
            <a:r>
              <a:rPr lang="en-US" sz="2800" dirty="0" smtClean="0">
                <a:latin typeface="CMU Typewriter Text Bold"/>
                <a:cs typeface="CMU Typewriter Text Bold"/>
              </a:rPr>
              <a:t>)</a:t>
            </a:r>
          </a:p>
          <a:p>
            <a:pPr marL="0" indent="0">
              <a:buNone/>
            </a:pPr>
            <a:r>
              <a:rPr lang="en-US" sz="2800" dirty="0" smtClean="0">
                <a:latin typeface="CMU Typewriter Text Bold"/>
                <a:cs typeface="CMU Typewriter Text Bold"/>
              </a:rPr>
              <a:t>     |  K           Data constr. (Cons, Z) </a:t>
            </a:r>
            <a:br>
              <a:rPr lang="en-US" sz="2800" dirty="0" smtClean="0">
                <a:latin typeface="CMU Typewriter Text Bold"/>
                <a:cs typeface="CMU Typewriter Text Bold"/>
              </a:rPr>
            </a:br>
            <a:r>
              <a:rPr lang="en-US" sz="2800" dirty="0" smtClean="0">
                <a:latin typeface="CMU Typewriter Text Bold"/>
                <a:cs typeface="CMU Typewriter Text Bold"/>
              </a:rPr>
              <a:t>     |  </a:t>
            </a:r>
            <a:r>
              <a:rPr lang="en-US" sz="2800" dirty="0" err="1" smtClean="0">
                <a:latin typeface="CMU Typewriter Text Bold"/>
                <a:cs typeface="CMU Typewriter Text Bold"/>
              </a:rPr>
              <a:t>s</a:t>
            </a:r>
            <a:r>
              <a:rPr lang="en-US" sz="2800" dirty="0" smtClean="0">
                <a:latin typeface="CMU Typewriter Text Bold"/>
                <a:cs typeface="CMU Typewriter Text Bold"/>
              </a:rPr>
              <a:t> </a:t>
            </a:r>
            <a:r>
              <a:rPr lang="en-US" sz="2800" dirty="0" err="1" smtClean="0">
                <a:latin typeface="CMU Typewriter Text Bold"/>
                <a:cs typeface="CMU Typewriter Text Bold"/>
              </a:rPr>
              <a:t>t</a:t>
            </a:r>
            <a:r>
              <a:rPr lang="en-US" sz="2800" dirty="0" smtClean="0">
                <a:latin typeface="CMU Typewriter Text Bold"/>
                <a:cs typeface="CMU Typewriter Text Bold"/>
              </a:rPr>
              <a:t>         Application         </a:t>
            </a:r>
            <a:br>
              <a:rPr lang="en-US" sz="2800" dirty="0" smtClean="0">
                <a:latin typeface="CMU Typewriter Text Bold"/>
                <a:cs typeface="CMU Typewriter Text Bold"/>
              </a:rPr>
            </a:br>
            <a:r>
              <a:rPr lang="en-US" sz="2800" dirty="0" smtClean="0">
                <a:latin typeface="CMU Typewriter Text Bold"/>
                <a:cs typeface="CMU Typewriter Text Bold"/>
              </a:rPr>
              <a:t>     |  F t1 .. </a:t>
            </a:r>
            <a:r>
              <a:rPr lang="en-US" sz="2800" dirty="0" err="1" smtClean="0">
                <a:latin typeface="CMU Typewriter Text Bold"/>
                <a:cs typeface="CMU Typewriter Text Bold"/>
              </a:rPr>
              <a:t>tn</a:t>
            </a:r>
            <a:r>
              <a:rPr lang="en-US" sz="2800" dirty="0" smtClean="0">
                <a:latin typeface="CMU Typewriter Text Bold"/>
                <a:cs typeface="CMU Typewriter Text Bold"/>
              </a:rPr>
              <a:t>  Indexed type (i.e. NAPP)</a:t>
            </a:r>
            <a:br>
              <a:rPr lang="en-US" sz="2800" dirty="0" smtClean="0">
                <a:latin typeface="CMU Typewriter Text Bold"/>
                <a:cs typeface="CMU Typewriter Text Bold"/>
              </a:rPr>
            </a:br>
            <a:r>
              <a:rPr lang="en-US" sz="2800" dirty="0" smtClean="0">
                <a:latin typeface="CMU Typewriter Text Bold"/>
                <a:cs typeface="CMU Typewriter Text Bold"/>
              </a:rPr>
              <a:t>     |  *           Kind 'type'</a:t>
            </a:r>
            <a:br>
              <a:rPr lang="en-US" sz="2800" dirty="0" smtClean="0">
                <a:latin typeface="CMU Typewriter Text Bold"/>
                <a:cs typeface="CMU Typewriter Text Bold"/>
              </a:rPr>
            </a:br>
            <a:r>
              <a:rPr lang="en-US" sz="2800" dirty="0" smtClean="0">
                <a:latin typeface="CMU Typewriter Text Bold"/>
                <a:cs typeface="CMU Typewriter Text Bold"/>
              </a:rPr>
              <a:t>     |  </a:t>
            </a:r>
            <a:r>
              <a:rPr lang="en-US" sz="2800" dirty="0" err="1" smtClean="0">
                <a:latin typeface="CMU Typewriter Text Bold"/>
                <a:cs typeface="CMU Typewriter Text Bold"/>
              </a:rPr>
              <a:t>s</a:t>
            </a:r>
            <a:r>
              <a:rPr lang="en-US" sz="2800" dirty="0" smtClean="0">
                <a:latin typeface="CMU Typewriter Text Bold"/>
                <a:cs typeface="CMU Typewriter Text Bold"/>
              </a:rPr>
              <a:t> -&gt; </a:t>
            </a:r>
            <a:r>
              <a:rPr lang="en-US" sz="2800" dirty="0" err="1" smtClean="0">
                <a:latin typeface="CMU Typewriter Text Bold"/>
                <a:cs typeface="CMU Typewriter Text Bold"/>
              </a:rPr>
              <a:t>t</a:t>
            </a:r>
            <a:r>
              <a:rPr lang="en-US" sz="2800" dirty="0" smtClean="0">
                <a:latin typeface="CMU Typewriter Text Bold"/>
                <a:cs typeface="CMU Typewriter Text Bold"/>
              </a:rPr>
              <a:t>      Arrow type/kind</a:t>
            </a:r>
          </a:p>
          <a:p>
            <a:pPr marL="0" indent="0">
              <a:buNone/>
            </a:pPr>
            <a:r>
              <a:rPr lang="en-US" sz="2800" dirty="0" smtClean="0">
                <a:latin typeface="CMU Typewriter Text Bold"/>
                <a:cs typeface="CMU Typewriter Text Bold"/>
              </a:rPr>
              <a:t>     |  all a. </a:t>
            </a:r>
            <a:r>
              <a:rPr lang="en-US" sz="2800" dirty="0" err="1" smtClean="0">
                <a:latin typeface="CMU Typewriter Text Bold"/>
                <a:cs typeface="CMU Typewriter Text Bold"/>
              </a:rPr>
              <a:t>t</a:t>
            </a:r>
            <a:r>
              <a:rPr lang="en-US" sz="2800" dirty="0" smtClean="0">
                <a:latin typeface="CMU Typewriter Text Bold"/>
                <a:cs typeface="CMU Typewriter Text Bold"/>
              </a:rPr>
              <a:t>    Polymorphism</a:t>
            </a:r>
          </a:p>
          <a:p>
            <a:pPr marL="0" indent="0">
              <a:buNone/>
            </a:pPr>
            <a:r>
              <a:rPr lang="en-US" sz="2800" dirty="0" smtClean="0">
                <a:latin typeface="CMU Typewriter Text Bold"/>
                <a:cs typeface="CMU Typewriter Text Bold"/>
              </a:rPr>
              <a:t>     |  C =&gt; </a:t>
            </a:r>
            <a:r>
              <a:rPr lang="en-US" sz="2800" dirty="0" err="1" smtClean="0">
                <a:latin typeface="CMU Typewriter Text Bold"/>
                <a:cs typeface="CMU Typewriter Text Bold"/>
              </a:rPr>
              <a:t>t</a:t>
            </a:r>
            <a:r>
              <a:rPr lang="en-US" sz="2800" dirty="0" smtClean="0">
                <a:latin typeface="CMU Typewriter Text Bold"/>
                <a:cs typeface="CMU Typewriter Text Bold"/>
              </a:rPr>
              <a:t>      Constrained type</a:t>
            </a:r>
          </a:p>
          <a:p>
            <a:pPr marL="0" indent="0">
              <a:buNone/>
            </a:pPr>
            <a:endParaRPr lang="en-US" sz="2800" dirty="0" smtClean="0">
              <a:latin typeface="CMU Typewriter Text Bold"/>
              <a:cs typeface="CMU Typewriter Text Bold"/>
            </a:endParaRPr>
          </a:p>
          <a:p>
            <a:pPr marL="0" indent="0">
              <a:buNone/>
            </a:pPr>
            <a:endParaRPr lang="en-US" sz="2800" dirty="0" smtClean="0">
              <a:latin typeface="CMU Typewriter Text Bold"/>
              <a:cs typeface="CMU Typewriter Text Bold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9811" y="5376969"/>
            <a:ext cx="740437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alibri"/>
                <a:cs typeface="Calibri"/>
              </a:rPr>
              <a:t>Type formation:</a:t>
            </a:r>
            <a:r>
              <a:rPr lang="en-US" sz="3200" dirty="0" smtClean="0">
                <a:latin typeface="CMU Typewriter Text Bold"/>
                <a:cs typeface="CMU Typewriter Text Bold"/>
              </a:rPr>
              <a:t>    G |- </a:t>
            </a:r>
            <a:r>
              <a:rPr lang="en-US" sz="3200" dirty="0" err="1" smtClean="0">
                <a:latin typeface="CMU Typewriter Text Bold"/>
                <a:cs typeface="CMU Typewriter Text Bold"/>
              </a:rPr>
              <a:t>t</a:t>
            </a:r>
            <a:r>
              <a:rPr lang="en-US" sz="3200" dirty="0" smtClean="0">
                <a:latin typeface="CMU Typewriter Text Bold"/>
                <a:cs typeface="CMU Typewriter Text Bold"/>
              </a:rPr>
              <a:t> : </a:t>
            </a:r>
            <a:r>
              <a:rPr lang="en-US" sz="3200" dirty="0" err="1" smtClean="0">
                <a:latin typeface="CMU Typewriter Text Bold"/>
                <a:cs typeface="CMU Typewriter Text Bold"/>
              </a:rPr>
              <a:t>s</a:t>
            </a:r>
            <a:r>
              <a:rPr lang="en-US" sz="3200" dirty="0" smtClean="0">
                <a:latin typeface="CMU Typewriter Text Bold"/>
                <a:cs typeface="CMU Typewriter Text Bold"/>
              </a:rPr>
              <a:t> </a:t>
            </a:r>
            <a:endParaRPr lang="en-US" sz="3200" dirty="0">
              <a:latin typeface="CMU Typewriter Text Bold"/>
              <a:cs typeface="CMU Typewriter Text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 of coalesced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kind polymorphism (for terms &amp; types)</a:t>
            </a:r>
            <a:br>
              <a:rPr lang="en-US" dirty="0" smtClean="0"/>
            </a:b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Cons :: all a. a -&gt; List a -&gt; List a</a:t>
            </a:r>
          </a:p>
          <a:p>
            <a:r>
              <a:rPr lang="en-US" dirty="0" smtClean="0"/>
              <a:t>Data-structures available for type level programming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Cons </a:t>
            </a:r>
            <a:r>
              <a:rPr lang="en-US" dirty="0" err="1">
                <a:solidFill>
                  <a:srgbClr val="B5D2F5"/>
                </a:solidFill>
                <a:latin typeface="CMU Typewriter Text Bold"/>
                <a:cs typeface="CMU Typewriter Text Bold"/>
              </a:rPr>
              <a:t>Int</a:t>
            </a:r>
            <a:r>
              <a:rPr lang="en-US" dirty="0">
                <a:solidFill>
                  <a:srgbClr val="B5D2F5"/>
                </a:solidFill>
                <a:latin typeface="CMU Typewriter Text Bold"/>
                <a:cs typeface="CMU Typewriter Text Bold"/>
              </a:rPr>
              <a:t> (Cons </a:t>
            </a:r>
            <a:r>
              <a:rPr lang="en-US" dirty="0" err="1">
                <a:solidFill>
                  <a:srgbClr val="B5D2F5"/>
                </a:solidFill>
                <a:latin typeface="CMU Typewriter Text Bold"/>
                <a:cs typeface="CMU Typewriter Text Bold"/>
              </a:rPr>
              <a:t>Bool</a:t>
            </a:r>
            <a:r>
              <a:rPr lang="en-US" dirty="0">
                <a:solidFill>
                  <a:srgbClr val="B5D2F5"/>
                </a:solidFill>
                <a:latin typeface="CMU Typewriter Text Bold"/>
                <a:cs typeface="CMU Typewriter Text Bold"/>
              </a:rPr>
              <a:t> Nil) :: List *</a:t>
            </a:r>
          </a:p>
          <a:p>
            <a:r>
              <a:rPr lang="en-US" dirty="0" smtClean="0"/>
              <a:t>Type families indexed by kinds	</a:t>
            </a:r>
            <a:br>
              <a:rPr lang="en-US" dirty="0" smtClean="0"/>
            </a:br>
            <a:r>
              <a:rPr lang="en-US" dirty="0">
                <a:solidFill>
                  <a:srgbClr val="B5D2F5"/>
                </a:solidFill>
                <a:latin typeface="CMU Typewriter Text Bold"/>
                <a:cs typeface="CMU Typewriter Text Bold"/>
              </a:rPr>
              <a:t>F :: all </a:t>
            </a:r>
            <a:r>
              <a:rPr lang="en-US" dirty="0" err="1">
                <a:solidFill>
                  <a:srgbClr val="B5D2F5"/>
                </a:solidFill>
                <a:latin typeface="CMU Typewriter Text Bold"/>
                <a:cs typeface="CMU Typewriter Text Bold"/>
              </a:rPr>
              <a:t>k</a:t>
            </a:r>
            <a:r>
              <a:rPr lang="en-US" dirty="0">
                <a:solidFill>
                  <a:srgbClr val="B5D2F5"/>
                </a:solidFill>
                <a:latin typeface="CMU Typewriter Text Bold"/>
                <a:cs typeface="CMU Typewriter Text Bold"/>
              </a:rPr>
              <a:t>. </a:t>
            </a:r>
            <a:r>
              <a:rPr lang="en-US" dirty="0" err="1">
                <a:solidFill>
                  <a:srgbClr val="B5D2F5"/>
                </a:solidFill>
                <a:latin typeface="CMU Typewriter Text Bold"/>
                <a:cs typeface="CMU Typewriter Text Bold"/>
              </a:rPr>
              <a:t>k</a:t>
            </a:r>
            <a:r>
              <a:rPr lang="en-US" dirty="0">
                <a:solidFill>
                  <a:srgbClr val="B5D2F5"/>
                </a:solidFill>
                <a:latin typeface="CMU Typewriter Text Bold"/>
                <a:cs typeface="CMU Typewriter Text Bold"/>
              </a:rPr>
              <a:t> -&gt; *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Typecase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Idea:  allow case analysis of 'types'</a:t>
            </a:r>
          </a:p>
          <a:p>
            <a:pPr lvl="1"/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case %</a:t>
            </a:r>
            <a:r>
              <a:rPr lang="en-US" dirty="0" err="1">
                <a:solidFill>
                  <a:srgbClr val="B5D2F5"/>
                </a:solidFill>
                <a:latin typeface="CMU Typewriter Text Bold"/>
                <a:cs typeface="CMU Typewriter Text Bold"/>
              </a:rPr>
              <a:t>t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of ….</a:t>
            </a:r>
          </a:p>
          <a:p>
            <a:pPr lvl="1"/>
            <a:r>
              <a:rPr lang="en-US" dirty="0" smtClean="0"/>
              <a:t>Constrained by type class RT</a:t>
            </a:r>
          </a:p>
          <a:p>
            <a:r>
              <a:rPr lang="en-US" dirty="0" smtClean="0"/>
              <a:t>Implemented by </a:t>
            </a:r>
            <a:r>
              <a:rPr lang="en-US" dirty="0" err="1" smtClean="0"/>
              <a:t>desugaring</a:t>
            </a:r>
            <a:r>
              <a:rPr lang="en-US" dirty="0" smtClean="0"/>
              <a:t> to case analysis of singleton type</a:t>
            </a:r>
          </a:p>
          <a:p>
            <a:pPr lvl="1"/>
            <a:r>
              <a:rPr lang="en-US" dirty="0" smtClean="0"/>
              <a:t>RT type class is just a carrier for singleton type!</a:t>
            </a:r>
          </a:p>
          <a:p>
            <a:r>
              <a:rPr lang="en-US" dirty="0" smtClean="0"/>
              <a:t>Singleton type automatically defined by compiler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and Difficulties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</a:t>
            </a:r>
            <a:r>
              <a:rPr lang="en-US" dirty="0" err="1" smtClean="0"/>
              <a:t>datatypes</a:t>
            </a:r>
            <a:r>
              <a:rPr lang="en-US" dirty="0" smtClean="0"/>
              <a:t> can be lifted to types?</a:t>
            </a:r>
          </a:p>
          <a:p>
            <a:pPr lvl="1"/>
            <a:r>
              <a:rPr lang="en-US" dirty="0" smtClean="0"/>
              <a:t>Only simple, regular </a:t>
            </a:r>
            <a:r>
              <a:rPr lang="en-US" dirty="0" err="1" smtClean="0"/>
              <a:t>datatypes</a:t>
            </a:r>
            <a:r>
              <a:rPr lang="en-US" dirty="0" smtClean="0"/>
              <a:t>?  (List)</a:t>
            </a:r>
          </a:p>
          <a:p>
            <a:pPr lvl="1"/>
            <a:r>
              <a:rPr lang="en-US" dirty="0" err="1" smtClean="0"/>
              <a:t>Existentials</a:t>
            </a:r>
            <a:r>
              <a:rPr lang="en-US" dirty="0" smtClean="0"/>
              <a:t>?   </a:t>
            </a:r>
          </a:p>
          <a:p>
            <a:pPr lvl="1"/>
            <a:r>
              <a:rPr lang="en-US" dirty="0" err="1" smtClean="0"/>
              <a:t>GADTs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Those using type families?</a:t>
            </a:r>
          </a:p>
          <a:p>
            <a:pPr lvl="1"/>
            <a:r>
              <a:rPr lang="en-US" dirty="0" smtClean="0"/>
              <a:t>Class constraints?</a:t>
            </a:r>
          </a:p>
          <a:p>
            <a:r>
              <a:rPr lang="en-US" dirty="0" smtClean="0"/>
              <a:t>What kinds have singleton types?  </a:t>
            </a:r>
          </a:p>
          <a:p>
            <a:pPr lvl="1"/>
            <a:r>
              <a:rPr lang="en-US" dirty="0" smtClean="0"/>
              <a:t>Only lifted </a:t>
            </a:r>
            <a:r>
              <a:rPr lang="en-US" dirty="0" err="1" smtClean="0"/>
              <a:t>datatypes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Also kind *?</a:t>
            </a:r>
          </a:p>
          <a:p>
            <a:pPr lvl="1"/>
            <a:r>
              <a:rPr lang="en-US" dirty="0" smtClean="0"/>
              <a:t>Other kinds (k1 =&gt; k2, all a. </a:t>
            </a:r>
            <a:r>
              <a:rPr lang="en-US" dirty="0" err="1" smtClean="0"/>
              <a:t>k</a:t>
            </a:r>
            <a:r>
              <a:rPr lang="en-US" dirty="0" smtClean="0"/>
              <a:t>) ?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Run-time </a:t>
            </a:r>
            <a:r>
              <a:rPr lang="en-US" dirty="0" err="1" smtClean="0"/>
              <a:t>Nats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Can we coerce a runtime Nat type into an expression? </a:t>
            </a:r>
            <a:endParaRPr lang="en-US" dirty="0" smtClean="0">
              <a:solidFill>
                <a:srgbClr val="4EA5D1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dirty="0" smtClean="0">
                <a:solidFill>
                  <a:srgbClr val="4EA5D1"/>
                </a:solidFill>
                <a:latin typeface="CMU Typewriter Text Bold"/>
                <a:cs typeface="CMU Typewriter Text Bold"/>
              </a:rPr>
              <a:t> 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:: all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. RT Nat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=&gt; Nat</a:t>
            </a:r>
          </a:p>
          <a:p>
            <a:pPr>
              <a:buNone/>
            </a:pP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 case %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of </a:t>
            </a:r>
          </a:p>
          <a:p>
            <a:pPr>
              <a:buNone/>
            </a:pP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     Z -&gt; 0</a:t>
            </a:r>
          </a:p>
          <a:p>
            <a:pPr>
              <a:buNone/>
            </a:pP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     S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m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-&gt; %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m</a:t>
            </a:r>
            <a:endParaRPr lang="en-US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r>
              <a:rPr lang="en-US" dirty="0"/>
              <a:t>What about </a:t>
            </a:r>
            <a:r>
              <a:rPr lang="en-US" dirty="0" smtClean="0"/>
              <a:t>an indexed </a:t>
            </a:r>
            <a:r>
              <a:rPr lang="en-US" dirty="0"/>
              <a:t>type function</a:t>
            </a:r>
            <a:r>
              <a:rPr lang="en-US" dirty="0" smtClean="0"/>
              <a:t>?</a:t>
            </a:r>
          </a:p>
          <a:p>
            <a:pPr lvl="1">
              <a:buNone/>
            </a:pPr>
            <a:r>
              <a:rPr lang="en-US" sz="3200" dirty="0">
                <a:solidFill>
                  <a:srgbClr val="B5D2F5"/>
                </a:solidFill>
                <a:latin typeface="CMU Typewriter Text Bold"/>
                <a:cs typeface="CMU Typewriter Text Bold"/>
              </a:rPr>
              <a:t>%</a:t>
            </a:r>
            <a:r>
              <a:rPr lang="en-US" sz="32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(PLUS </a:t>
            </a:r>
            <a:r>
              <a:rPr lang="en-US" sz="3200" dirty="0" err="1">
                <a:solidFill>
                  <a:srgbClr val="B5D2F5"/>
                </a:solidFill>
                <a:latin typeface="CMU Typewriter Text Bold"/>
                <a:cs typeface="CMU Typewriter Text Bold"/>
              </a:rPr>
              <a:t>m</a:t>
            </a:r>
            <a:r>
              <a:rPr lang="en-US" sz="3200" dirty="0">
                <a:solidFill>
                  <a:srgbClr val="B5D2F5"/>
                </a:solidFill>
                <a:latin typeface="CMU Typewriter Text Bold"/>
                <a:cs typeface="CMU Typewriter Text Bold"/>
              </a:rPr>
              <a:t> (S Z))</a:t>
            </a:r>
            <a:r>
              <a:rPr lang="en-US" sz="32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endParaRPr lang="en-US" dirty="0" smtClean="0">
              <a:solidFill>
                <a:srgbClr val="B5D2F5"/>
              </a:solidFill>
            </a:endParaRPr>
          </a:p>
          <a:p>
            <a:endParaRPr lang="en-US" dirty="0" smtClean="0">
              <a:solidFill>
                <a:srgbClr val="4EA5D1"/>
              </a:solidFill>
              <a:latin typeface="CMU Typewriter Text Bold"/>
              <a:cs typeface="CMU Typewriter Text Bold"/>
            </a:endParaRP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we need singletons?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Given a type </a:t>
            </a:r>
            <a:r>
              <a:rPr lang="en-US" dirty="0" err="1" smtClean="0"/>
              <a:t>t</a:t>
            </a:r>
            <a:r>
              <a:rPr lang="en-US" dirty="0" smtClean="0"/>
              <a:t>, do programmers ever need to explicitly use the singleton type? </a:t>
            </a:r>
          </a:p>
          <a:p>
            <a:pPr lvl="1"/>
            <a:r>
              <a:rPr lang="en-US" dirty="0" smtClean="0"/>
              <a:t>CSP covers non-dependent use</a:t>
            </a:r>
          </a:p>
          <a:p>
            <a:pPr lvl="1"/>
            <a:r>
              <a:rPr lang="en-US" dirty="0" smtClean="0"/>
              <a:t>RT class constraint implicitly covers any singleton used as an argument</a:t>
            </a:r>
          </a:p>
          <a:p>
            <a:pPr lvl="1"/>
            <a:r>
              <a:rPr lang="en-US" dirty="0" smtClean="0"/>
              <a:t>What about singletons returned from functions?</a:t>
            </a:r>
          </a:p>
          <a:p>
            <a:pPr lvl="1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forall</a:t>
            </a:r>
            <a:r>
              <a:rPr lang="en-US" dirty="0" smtClean="0"/>
              <a:t> a. RT Nat a =&gt;  Singleton (FACT a)</a:t>
            </a:r>
          </a:p>
          <a:p>
            <a:pPr lvl="1">
              <a:buNone/>
            </a:pPr>
            <a:r>
              <a:rPr lang="en-US" dirty="0" smtClean="0"/>
              <a:t>   Where it is eventually used, replace with %FACT ?</a:t>
            </a:r>
          </a:p>
          <a:p>
            <a:pPr lvl="1">
              <a:buNone/>
            </a:pPr>
            <a:r>
              <a:rPr lang="en-US" dirty="0" smtClean="0"/>
              <a:t>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generic programming is</a:t>
            </a:r>
          </a:p>
          <a:p>
            <a:r>
              <a:rPr lang="en-US" dirty="0" smtClean="0"/>
              <a:t>Why generic programming matters to dependently-typed programming languages </a:t>
            </a:r>
          </a:p>
          <a:p>
            <a:r>
              <a:rPr lang="en-US" dirty="0" smtClean="0"/>
              <a:t>Problems</a:t>
            </a:r>
          </a:p>
          <a:p>
            <a:r>
              <a:rPr lang="en-US" dirty="0" smtClean="0"/>
              <a:t>Extensions to improve Haskell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Singletons key to dependent case analysis</a:t>
            </a:r>
          </a:p>
          <a:p>
            <a:r>
              <a:rPr lang="en-US" dirty="0" smtClean="0"/>
              <a:t>Dependency mostly independent of staging</a:t>
            </a:r>
          </a:p>
          <a:p>
            <a:pPr lvl="1"/>
            <a:r>
              <a:rPr lang="en-US" dirty="0" smtClean="0"/>
              <a:t>compile-time, dependent </a:t>
            </a:r>
            <a:r>
              <a:rPr lang="en-US" dirty="0" err="1" smtClean="0"/>
              <a:t>arg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all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n:Nat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.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t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runtime, dependent </a:t>
            </a:r>
            <a:r>
              <a:rPr lang="en-US" dirty="0" err="1" smtClean="0"/>
              <a:t>arg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all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n:Nat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. RT Nat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=&gt; </a:t>
            </a:r>
            <a:r>
              <a:rPr lang="en-US" dirty="0" err="1">
                <a:solidFill>
                  <a:srgbClr val="B5D2F5"/>
                </a:solidFill>
                <a:latin typeface="CMU Typewriter Text Bold"/>
                <a:cs typeface="CMU Typewriter Text Bold"/>
              </a:rPr>
              <a:t>t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smtClean="0">
                <a:solidFill>
                  <a:srgbClr val="B5D2F5"/>
                </a:solidFill>
              </a:rPr>
              <a:t>  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runtime, nondependent </a:t>
            </a:r>
            <a:r>
              <a:rPr lang="en-US" dirty="0" err="1" smtClean="0"/>
              <a:t>arg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B5D2F5"/>
                </a:solidFill>
              </a:rPr>
              <a:t>Nat -&gt; </a:t>
            </a:r>
            <a:r>
              <a:rPr lang="en-US" dirty="0" err="1" smtClean="0">
                <a:solidFill>
                  <a:srgbClr val="B5D2F5"/>
                </a:solidFill>
              </a:rPr>
              <a:t>t</a:t>
            </a:r>
            <a:r>
              <a:rPr lang="en-US" dirty="0" smtClean="0">
                <a:solidFill>
                  <a:srgbClr val="B5D2F5"/>
                </a:solidFill>
              </a:rPr>
              <a:t> </a:t>
            </a:r>
            <a:endParaRPr lang="en-US" dirty="0" smtClean="0"/>
          </a:p>
          <a:p>
            <a:pPr lvl="1"/>
            <a:r>
              <a:rPr lang="en-US" dirty="0" smtClean="0"/>
              <a:t>compile-time, nondependent </a:t>
            </a:r>
            <a:r>
              <a:rPr lang="en-US" dirty="0" err="1" smtClean="0"/>
              <a:t>arg</a:t>
            </a:r>
            <a:r>
              <a:rPr lang="en-US" dirty="0" smtClean="0"/>
              <a:t>? </a:t>
            </a:r>
          </a:p>
          <a:p>
            <a:pPr lvl="2"/>
            <a:r>
              <a:rPr lang="en-US" dirty="0" smtClean="0"/>
              <a:t>doesn't make sense?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about compile time specialization?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Haskell Type class resolution is a form of compile-time programming</a:t>
            </a:r>
          </a:p>
          <a:p>
            <a:r>
              <a:rPr lang="en-US" dirty="0" smtClean="0"/>
              <a:t>How does this mechanism interact with new vision?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3117"/>
            <a:ext cx="8229600" cy="508589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class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Napp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a where</a:t>
            </a:r>
          </a:p>
          <a:p>
            <a:pPr>
              <a:buNone/>
            </a:pP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snapp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:: NAPP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a -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&gt; a -&gt; a</a:t>
            </a:r>
          </a:p>
          <a:p>
            <a:pPr>
              <a:buNone/>
            </a:pP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 </a:t>
            </a:r>
          </a:p>
          <a:p>
            <a:pPr>
              <a:buNone/>
            </a:pP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instance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Napp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Z a where</a:t>
            </a:r>
          </a:p>
          <a:p>
            <a:pPr>
              <a:buNone/>
            </a:pP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snapp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endParaRPr lang="en-US" sz="2400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endParaRPr lang="en-US" sz="2400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instance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Napp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a =&gt;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Napp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(S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) a where</a:t>
            </a:r>
          </a:p>
          <a:p>
            <a:pPr>
              <a:buNone/>
            </a:pP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 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snapp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snapp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@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@a (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)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endParaRPr lang="en-US" sz="2400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endParaRPr lang="en-US" sz="2400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::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Int</a:t>
            </a:r>
            <a:endParaRPr lang="en-US" sz="2400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 </a:t>
            </a:r>
            <a:r>
              <a:rPr lang="en-US" sz="24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snapp</a:t>
            </a:r>
            <a:r>
              <a:rPr lang="en-US" sz="24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@(S (S Z)) (+) 1 2</a:t>
            </a:r>
            <a:endParaRPr lang="en-US" sz="2400" dirty="0">
              <a:solidFill>
                <a:srgbClr val="B5D2F5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43679" y="1713234"/>
            <a:ext cx="2658414" cy="171576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/>
              <a:buChar char="•"/>
            </a:pPr>
            <a:r>
              <a:rPr lang="en-US" sz="2400" dirty="0" smtClean="0"/>
              <a:t> Explicit type application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 Scoped variables in instances</a:t>
            </a:r>
            <a:endParaRPr lang="en-US" sz="2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Compile time specialization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Misgivings about type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Certainly useful, but do they fit into the  programming model?</a:t>
            </a:r>
          </a:p>
          <a:p>
            <a:r>
              <a:rPr lang="en-US" dirty="0" smtClean="0"/>
              <a:t>Should they?</a:t>
            </a:r>
          </a:p>
          <a:p>
            <a:pPr lvl="1"/>
            <a:r>
              <a:rPr lang="en-US" dirty="0" smtClean="0"/>
              <a:t>Non-uniformity: Logic programming instead of FP</a:t>
            </a:r>
          </a:p>
          <a:p>
            <a:pPr lvl="1"/>
            <a:r>
              <a:rPr lang="en-US" dirty="0" smtClean="0"/>
              <a:t>Duplication of mechanism:  "</a:t>
            </a:r>
            <a:r>
              <a:rPr lang="en-US" dirty="0" err="1" smtClean="0"/>
              <a:t>Eq</a:t>
            </a:r>
            <a:r>
              <a:rPr lang="en-US" dirty="0" smtClean="0"/>
              <a:t> </a:t>
            </a:r>
            <a:r>
              <a:rPr lang="en-US" dirty="0" err="1" smtClean="0"/>
              <a:t>t</a:t>
            </a:r>
            <a:r>
              <a:rPr lang="en-US" dirty="0" smtClean="0"/>
              <a:t>" is an implicit runtime argument</a:t>
            </a:r>
          </a:p>
          <a:p>
            <a:r>
              <a:rPr lang="en-US" dirty="0" smtClean="0"/>
              <a:t>Is there a more orthogonal language feature? Default implicit arguments, irrelevant arguments, </a:t>
            </a:r>
            <a:r>
              <a:rPr lang="en-US" dirty="0" err="1" smtClean="0"/>
              <a:t>injectivity</a:t>
            </a:r>
            <a:r>
              <a:rPr lang="en-US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progress &amp;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Integrate dependency into FC</a:t>
            </a:r>
          </a:p>
          <a:p>
            <a:pPr lvl="1"/>
            <a:r>
              <a:rPr lang="en-US" dirty="0" smtClean="0"/>
              <a:t>Intermediate language for type functions, </a:t>
            </a:r>
            <a:r>
              <a:rPr lang="en-US" dirty="0" err="1" smtClean="0"/>
              <a:t>GADTs</a:t>
            </a:r>
            <a:r>
              <a:rPr lang="en-US" dirty="0"/>
              <a:t> </a:t>
            </a:r>
            <a:r>
              <a:rPr lang="en-US" dirty="0" smtClean="0"/>
              <a:t>with explicit type coercions</a:t>
            </a:r>
          </a:p>
          <a:p>
            <a:pPr lvl="1"/>
            <a:r>
              <a:rPr lang="en-US" dirty="0" smtClean="0"/>
              <a:t>Current struggle between complexity and expressiveness</a:t>
            </a:r>
          </a:p>
          <a:p>
            <a:r>
              <a:rPr lang="en-US" dirty="0" smtClean="0"/>
              <a:t>Formalize singleton type translation</a:t>
            </a:r>
          </a:p>
          <a:p>
            <a:pPr lvl="1"/>
            <a:r>
              <a:rPr lang="en-US" dirty="0" smtClean="0"/>
              <a:t>New coercion in FC from singleton to regular type? </a:t>
            </a:r>
          </a:p>
          <a:p>
            <a:r>
              <a:rPr lang="en-US" dirty="0" smtClean="0"/>
              <a:t>Integrate with source language &amp; type inference</a:t>
            </a:r>
          </a:p>
          <a:p>
            <a:pPr lvl="1"/>
            <a:r>
              <a:rPr lang="en-US" dirty="0" smtClean="0"/>
              <a:t>Dependent case analysis relies on singleton translation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slide intentionally left blank.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truly Generic term? But what does it mean?</a:t>
            </a:r>
          </a:p>
          <a:p>
            <a:r>
              <a:rPr lang="en-US" dirty="0" smtClean="0"/>
              <a:t>To "lift algorithms and data structures from concrete examples to their most general and abstract form" (</a:t>
            </a:r>
            <a:r>
              <a:rPr lang="en-US" dirty="0" err="1" smtClean="0"/>
              <a:t>Stroustrup</a:t>
            </a:r>
            <a:r>
              <a:rPr lang="en-US" dirty="0" smtClean="0"/>
              <a:t>)</a:t>
            </a:r>
          </a:p>
          <a:p>
            <a:r>
              <a:rPr lang="en-US" dirty="0" smtClean="0"/>
              <a:t>Ok, how do we make algorithms and data-structures more abstract (in typed, functional programming languages)?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Generalize over values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Add a new parameter to a function</a:t>
            </a:r>
          </a:p>
          <a:p>
            <a:pPr lvl="1">
              <a:buNone/>
            </a:pPr>
            <a:endParaRPr lang="en-US" sz="2400" dirty="0" smtClean="0">
              <a:latin typeface="CMU Typewriter Text Regular"/>
              <a:cs typeface="CMU Typewriter Text Regular"/>
            </a:endParaRPr>
          </a:p>
          <a:p>
            <a:pPr lvl="1">
              <a:buNone/>
            </a:pP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onex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  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f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x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= 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f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x</a:t>
            </a:r>
            <a:endParaRPr lang="en-US" sz="3200" dirty="0" smtClean="0">
              <a:solidFill>
                <a:srgbClr val="B5D2F5"/>
              </a:solidFill>
              <a:latin typeface="CMU Typewriter Text Regular"/>
              <a:cs typeface="CMU Typewriter Text Regular"/>
            </a:endParaRPr>
          </a:p>
          <a:p>
            <a:pPr lvl="1">
              <a:buNone/>
            </a:pP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twox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  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f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x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= 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f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(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f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x</a:t>
            </a:r>
            <a:r>
              <a:rPr lang="en-US" sz="3200" dirty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)</a:t>
            </a:r>
            <a:endParaRPr lang="en-US" sz="3200" dirty="0" smtClean="0">
              <a:solidFill>
                <a:srgbClr val="B5D2F5"/>
              </a:solidFill>
              <a:latin typeface="CMU Typewriter Text Regular"/>
              <a:cs typeface="CMU Typewriter Text Regular"/>
            </a:endParaRPr>
          </a:p>
          <a:p>
            <a:pPr lvl="1">
              <a:buNone/>
            </a:pP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threex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f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x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= 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f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(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f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(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f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x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))</a:t>
            </a:r>
          </a:p>
          <a:p>
            <a:pPr lvl="1">
              <a:buNone/>
            </a:pPr>
            <a:endParaRPr lang="en-US" sz="3200" dirty="0" smtClean="0">
              <a:solidFill>
                <a:srgbClr val="B5D2F5"/>
              </a:solidFill>
              <a:latin typeface="CMU Typewriter Text Regular"/>
              <a:cs typeface="CMU Typewriter Text Regular"/>
            </a:endParaRPr>
          </a:p>
          <a:p>
            <a:pPr lvl="1">
              <a:buNone/>
            </a:pP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nx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  </a:t>
            </a:r>
            <a:r>
              <a:rPr lang="en-US" sz="3200" dirty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0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f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x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= 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x</a:t>
            </a:r>
            <a:endParaRPr lang="en-US" sz="3200" dirty="0" smtClean="0">
              <a:solidFill>
                <a:srgbClr val="B5D2F5"/>
              </a:solidFill>
              <a:latin typeface="CMU Typewriter Text Regular"/>
              <a:cs typeface="CMU Typewriter Text Regular"/>
            </a:endParaRPr>
          </a:p>
          <a:p>
            <a:pPr lvl="1">
              <a:buNone/>
            </a:pP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nx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  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n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f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x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= 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f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(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nx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(n-1) 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f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 </a:t>
            </a:r>
            <a:r>
              <a:rPr lang="en-US" sz="3200" dirty="0" err="1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x</a:t>
            </a:r>
            <a:r>
              <a:rPr lang="en-US" sz="3200" dirty="0" smtClean="0">
                <a:solidFill>
                  <a:srgbClr val="B5D2F5"/>
                </a:solidFill>
                <a:latin typeface="CMU Typewriter Text Regular"/>
                <a:cs typeface="CMU Typewriter Text Regular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Generalize over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sz="2800" dirty="0" smtClean="0">
                <a:latin typeface="Calibri"/>
                <a:cs typeface="Calibri"/>
              </a:rPr>
              <a:t> Add a type parameter to a function</a:t>
            </a:r>
          </a:p>
          <a:p>
            <a:pPr marL="0" indent="0">
              <a:buNone/>
            </a:pP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appInt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:: (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Int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-&gt;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Int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) -&gt;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Int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-&gt;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Int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/>
            </a:r>
            <a:b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</a:b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appInt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</a:p>
          <a:p>
            <a:pPr marL="0" indent="0">
              <a:buNone/>
            </a:pPr>
            <a:endParaRPr lang="en-US" sz="2800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 marL="0" indent="0">
              <a:buNone/>
            </a:pP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appBool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:: (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Bool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-&gt;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Bool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) -&gt;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Bool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-&gt;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Bool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/>
            </a:r>
            <a:b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</a:b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appBool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/>
            </a:r>
            <a:b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</a:br>
            <a:endParaRPr lang="en-US" sz="2800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app :: (a -&gt;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b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) -&gt; a -&gt;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b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/>
            </a:r>
            <a:b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</a:b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app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endParaRPr lang="en-US" sz="2800" dirty="0">
              <a:solidFill>
                <a:srgbClr val="B5D2F5"/>
              </a:solidFill>
              <a:latin typeface="CMU Typewriter Text Bold"/>
              <a:cs typeface="CMU Typewriter Text Bold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889891" y="4569251"/>
            <a:ext cx="2796909" cy="123864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Type-parametric function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Generalize over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915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eqBool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::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Bool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-&gt;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Bool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-&gt;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Bool</a:t>
            </a:r>
            <a:endParaRPr lang="en-US" sz="2800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eqBool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y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 …</a:t>
            </a:r>
          </a:p>
          <a:p>
            <a:pPr>
              <a:buNone/>
            </a:pP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</a:p>
          <a:p>
            <a:pPr>
              <a:buNone/>
            </a:pP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eqNat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:: Nat -&gt; Nat -&gt;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Bool</a:t>
            </a:r>
            <a:endParaRPr lang="en-US" sz="2800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eqNat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y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 …</a:t>
            </a:r>
          </a:p>
          <a:p>
            <a:pPr>
              <a:buNone/>
            </a:pP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</a:p>
          <a:p>
            <a:pPr>
              <a:buNone/>
            </a:pP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eq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:: a -&gt; a -&gt;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Bool</a:t>
            </a:r>
            <a:endParaRPr lang="en-US" sz="2800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eq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y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 if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bool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?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then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eqBool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y</a:t>
            </a:r>
            <a:endParaRPr lang="en-US" sz="2800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  else if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nat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?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then </a:t>
            </a:r>
            <a:r>
              <a:rPr lang="en-US" sz="2800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eqNat</a:t>
            </a:r>
            <a:r>
              <a:rPr lang="en-US" sz="2800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else error  </a:t>
            </a:r>
          </a:p>
        </p:txBody>
      </p:sp>
      <p:sp>
        <p:nvSpPr>
          <p:cNvPr id="4" name="Rectangle 3"/>
          <p:cNvSpPr/>
          <p:nvPr/>
        </p:nvSpPr>
        <p:spPr>
          <a:xfrm>
            <a:off x="5634352" y="2281811"/>
            <a:ext cx="3312288" cy="114718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Behavior of function depends on the type of the argument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6122708" y="3909431"/>
            <a:ext cx="2796909" cy="123864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Type-indexed function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Generalize over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oneApp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  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=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</a:p>
          <a:p>
            <a:pPr>
              <a:buNone/>
            </a:pP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twoApp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  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=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endParaRPr lang="en-US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threeAapp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=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endParaRPr lang="en-US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>
              <a:buNone/>
            </a:pPr>
            <a:endParaRPr lang="en-US" dirty="0" smtClean="0">
              <a:solidFill>
                <a:srgbClr val="B5D2F5"/>
              </a:solidFill>
              <a:latin typeface="CMU Typewriter Text Bold"/>
              <a:cs typeface="CMU Typewriter Text Bold"/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nApp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>
                <a:solidFill>
                  <a:srgbClr val="B5D2F5"/>
                </a:solidFill>
                <a:latin typeface="CMU Typewriter Text Bold"/>
                <a:cs typeface="CMU Typewriter Text Bold"/>
              </a:rPr>
              <a:t>0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dirty="0">
                <a:solidFill>
                  <a:srgbClr val="B5D2F5"/>
                </a:solidFill>
                <a:latin typeface="CMU Typewriter Text Bold"/>
                <a:cs typeface="CMU Typewriter Text Bold"/>
              </a:rPr>
              <a:t/>
            </a:r>
            <a:br>
              <a:rPr lang="en-US" dirty="0">
                <a:solidFill>
                  <a:srgbClr val="B5D2F5"/>
                </a:solidFill>
                <a:latin typeface="CMU Typewriter Text Bold"/>
                <a:cs typeface="CMU Typewriter Text Bold"/>
              </a:rPr>
            </a:b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nApp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=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nApp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(n-1) (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f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) </a:t>
            </a:r>
            <a:r>
              <a:rPr lang="en-US" dirty="0" err="1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x</a:t>
            </a:r>
            <a:r>
              <a:rPr lang="en-US" dirty="0" smtClean="0">
                <a:solidFill>
                  <a:srgbClr val="B5D2F5"/>
                </a:solidFill>
                <a:latin typeface="CMU Typewriter Text Bold"/>
                <a:cs typeface="CMU Typewriter Text Bold"/>
              </a:rPr>
              <a:t>  </a:t>
            </a:r>
            <a:endParaRPr lang="en-US" dirty="0">
              <a:solidFill>
                <a:srgbClr val="B5D2F5"/>
              </a:solidFill>
              <a:latin typeface="CMU Typewriter Text Bold"/>
              <a:cs typeface="CMU Typewriter Text Bold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47431" y="5352088"/>
            <a:ext cx="3093546" cy="120032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Type of the function depends on the new argument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5603951" y="1600200"/>
            <a:ext cx="3082849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Value-indexed type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05149" y="5352088"/>
            <a:ext cx="3039046" cy="120032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The behavior of the</a:t>
            </a:r>
          </a:p>
          <a:p>
            <a:pPr algn="ctr"/>
            <a:r>
              <a:rPr lang="en-US" sz="2400" dirty="0" smtClean="0"/>
              <a:t>function depends</a:t>
            </a:r>
          </a:p>
          <a:p>
            <a:pPr algn="ctr"/>
            <a:r>
              <a:rPr lang="en-US" sz="2400" dirty="0" smtClean="0"/>
              <a:t>of the new argument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Generic programming is a 'killer app' for dependently-typed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All</a:t>
            </a:r>
            <a:r>
              <a:rPr lang="en-US" dirty="0" smtClean="0"/>
              <a:t> generalization patterns available in dependently-typed languages</a:t>
            </a:r>
          </a:p>
          <a:p>
            <a:pPr lvl="1"/>
            <a:r>
              <a:rPr lang="en-US" dirty="0" smtClean="0"/>
              <a:t>Type-dependent types -&gt; functions</a:t>
            </a:r>
          </a:p>
          <a:p>
            <a:pPr lvl="1"/>
            <a:r>
              <a:rPr lang="en-US" dirty="0" smtClean="0"/>
              <a:t>Value-dependent types -&gt; Strong elimination</a:t>
            </a:r>
          </a:p>
          <a:p>
            <a:pPr lvl="1"/>
            <a:r>
              <a:rPr lang="en-US" dirty="0" smtClean="0"/>
              <a:t>Type-dependent programming -&gt; Universe elimination</a:t>
            </a:r>
          </a:p>
          <a:p>
            <a:r>
              <a:rPr lang="en-US" dirty="0" smtClean="0"/>
              <a:t>Enabling technology: no distinction between compile-time (types) and runtime (terms)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ocus">
      <a:dk1>
        <a:sysClr val="windowText" lastClr="000000"/>
      </a:dk1>
      <a:lt1>
        <a:sysClr val="window" lastClr="FFFFFF"/>
      </a:lt1>
      <a:dk2>
        <a:srgbClr val="0064E2"/>
      </a:dk2>
      <a:lt2>
        <a:srgbClr val="B5D2F5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FFE400"/>
      </a:hlink>
      <a:folHlink>
        <a:srgbClr val="A3EC6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16335</TotalTime>
  <Words>2047</Words>
  <Application>Microsoft Macintosh PowerPoint</Application>
  <PresentationFormat>On-screen Show (4:3)</PresentationFormat>
  <Paragraphs>272</Paragraphs>
  <Slides>36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Generic Programming with Dependent Types</vt:lpstr>
      <vt:lpstr>Work in progress:  Extending GHC to Agda</vt:lpstr>
      <vt:lpstr>Outline of talk</vt:lpstr>
      <vt:lpstr>Generic Programming</vt:lpstr>
      <vt:lpstr>Generalize over values </vt:lpstr>
      <vt:lpstr>Generalize over types</vt:lpstr>
      <vt:lpstr>Generalize over types</vt:lpstr>
      <vt:lpstr>Generalize over values</vt:lpstr>
      <vt:lpstr>Generic programming is a 'killer app' for dependently-typed languages</vt:lpstr>
      <vt:lpstr>Strong eliminators</vt:lpstr>
      <vt:lpstr>Universe elimination </vt:lpstr>
      <vt:lpstr>Sounds great, what is the problem?</vt:lpstr>
      <vt:lpstr>Universes &amp; type inference</vt:lpstr>
      <vt:lpstr>Type classes &amp; type inference</vt:lpstr>
      <vt:lpstr>No explicit compile-time specialization/parametricity</vt:lpstr>
      <vt:lpstr>Logical Soundness</vt:lpstr>
      <vt:lpstr>Two ways to make progress</vt:lpstr>
      <vt:lpstr>GHC today: Type-dependent types</vt:lpstr>
      <vt:lpstr>GHC today: Type-dependent values</vt:lpstr>
      <vt:lpstr>Problems with example</vt:lpstr>
      <vt:lpstr>Slide 21</vt:lpstr>
      <vt:lpstr>New Haskell Extensions: Summary</vt:lpstr>
      <vt:lpstr>Datatype lifting</vt:lpstr>
      <vt:lpstr>New type language</vt:lpstr>
      <vt:lpstr>Advantage of coalesced types</vt:lpstr>
      <vt:lpstr>Typecase</vt:lpstr>
      <vt:lpstr>Questions and Difficulties</vt:lpstr>
      <vt:lpstr>Run-time Nats</vt:lpstr>
      <vt:lpstr>Do we need singletons?</vt:lpstr>
      <vt:lpstr>Observations</vt:lpstr>
      <vt:lpstr>What about compile time specialization?</vt:lpstr>
      <vt:lpstr>Compile time specialization</vt:lpstr>
      <vt:lpstr>Misgivings about type classes</vt:lpstr>
      <vt:lpstr>Current progress &amp; future work</vt:lpstr>
      <vt:lpstr>Conclusion</vt:lpstr>
      <vt:lpstr>Slide 36</vt:lpstr>
    </vt:vector>
  </TitlesOfParts>
  <Company>University of Pennsylvania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Generic Programming with dependent types</dc:title>
  <dc:creator>Stephanie Weirich</dc:creator>
  <cp:lastModifiedBy>Stephanie Weirich</cp:lastModifiedBy>
  <cp:revision>71</cp:revision>
  <dcterms:created xsi:type="dcterms:W3CDTF">2010-03-02T11:35:51Z</dcterms:created>
  <dcterms:modified xsi:type="dcterms:W3CDTF">2010-03-02T12:01:18Z</dcterms:modified>
</cp:coreProperties>
</file>