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8" r:id="rId2"/>
    <p:sldId id="352" r:id="rId3"/>
    <p:sldId id="330" r:id="rId4"/>
    <p:sldId id="331" r:id="rId5"/>
    <p:sldId id="334" r:id="rId6"/>
    <p:sldId id="354" r:id="rId7"/>
    <p:sldId id="353" r:id="rId8"/>
    <p:sldId id="355" r:id="rId9"/>
    <p:sldId id="356" r:id="rId10"/>
    <p:sldId id="357" r:id="rId11"/>
    <p:sldId id="300" r:id="rId12"/>
    <p:sldId id="316" r:id="rId13"/>
    <p:sldId id="317" r:id="rId14"/>
    <p:sldId id="307" r:id="rId15"/>
    <p:sldId id="358" r:id="rId16"/>
    <p:sldId id="359" r:id="rId17"/>
    <p:sldId id="308" r:id="rId18"/>
    <p:sldId id="336" r:id="rId19"/>
    <p:sldId id="310" r:id="rId20"/>
    <p:sldId id="319" r:id="rId21"/>
    <p:sldId id="345" r:id="rId22"/>
    <p:sldId id="360" r:id="rId23"/>
    <p:sldId id="361" r:id="rId24"/>
    <p:sldId id="344" r:id="rId25"/>
    <p:sldId id="346" r:id="rId26"/>
    <p:sldId id="363" r:id="rId27"/>
    <p:sldId id="347" r:id="rId28"/>
    <p:sldId id="348" r:id="rId29"/>
    <p:sldId id="364" r:id="rId30"/>
    <p:sldId id="362" r:id="rId31"/>
    <p:sldId id="341" r:id="rId32"/>
    <p:sldId id="340" r:id="rId33"/>
    <p:sldId id="342" r:id="rId34"/>
    <p:sldId id="343" r:id="rId35"/>
    <p:sldId id="294" r:id="rId36"/>
    <p:sldId id="321" r:id="rId37"/>
    <p:sldId id="326" r:id="rId38"/>
    <p:sldId id="365" r:id="rId39"/>
    <p:sldId id="290" r:id="rId40"/>
    <p:sldId id="291" r:id="rId41"/>
    <p:sldId id="366" r:id="rId42"/>
    <p:sldId id="367" r:id="rId43"/>
    <p:sldId id="292" r:id="rId44"/>
    <p:sldId id="351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FADDCD2-7B54-6A4F-B895-4B57188879D5}">
          <p14:sldIdLst>
            <p14:sldId id="268"/>
            <p14:sldId id="352"/>
          </p14:sldIdLst>
        </p14:section>
        <p14:section name="Background" id="{A52E5018-ADE7-8B47-A86B-03332A9A09EA}">
          <p14:sldIdLst>
            <p14:sldId id="330"/>
            <p14:sldId id="331"/>
            <p14:sldId id="334"/>
            <p14:sldId id="354"/>
            <p14:sldId id="353"/>
            <p14:sldId id="355"/>
            <p14:sldId id="356"/>
            <p14:sldId id="357"/>
            <p14:sldId id="300"/>
            <p14:sldId id="316"/>
            <p14:sldId id="317"/>
            <p14:sldId id="307"/>
            <p14:sldId id="358"/>
            <p14:sldId id="359"/>
            <p14:sldId id="308"/>
          </p14:sldIdLst>
        </p14:section>
        <p14:section name="Ideas" id="{12F17DC4-2FA3-AC4F-88BF-E9D03857BED0}">
          <p14:sldIdLst>
            <p14:sldId id="336"/>
            <p14:sldId id="310"/>
            <p14:sldId id="319"/>
            <p14:sldId id="345"/>
            <p14:sldId id="360"/>
            <p14:sldId id="361"/>
            <p14:sldId id="344"/>
            <p14:sldId id="346"/>
            <p14:sldId id="363"/>
            <p14:sldId id="347"/>
            <p14:sldId id="348"/>
            <p14:sldId id="364"/>
            <p14:sldId id="362"/>
            <p14:sldId id="341"/>
            <p14:sldId id="340"/>
            <p14:sldId id="342"/>
            <p14:sldId id="343"/>
            <p14:sldId id="294"/>
            <p14:sldId id="321"/>
            <p14:sldId id="326"/>
            <p14:sldId id="365"/>
            <p14:sldId id="290"/>
            <p14:sldId id="291"/>
            <p14:sldId id="366"/>
            <p14:sldId id="367"/>
            <p14:sldId id="292"/>
            <p14:sldId id="351"/>
          </p14:sldIdLst>
        </p14:section>
        <p14:section name="Appendix" id="{0DBF11E7-B271-4F43-B294-70AFAC8C6A4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0000"/>
    <a:srgbClr val="D1C8C8"/>
    <a:srgbClr val="F14DED"/>
    <a:srgbClr val="FFE699"/>
    <a:srgbClr val="6D6868"/>
    <a:srgbClr val="76717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2620" autoAdjust="0"/>
  </p:normalViewPr>
  <p:slideViewPr>
    <p:cSldViewPr snapToGrid="0" snapToObjects="1">
      <p:cViewPr varScale="1">
        <p:scale>
          <a:sx n="68" d="100"/>
          <a:sy n="68" d="100"/>
        </p:scale>
        <p:origin x="12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936"/>
    </p:cViewPr>
  </p:sorterViewPr>
  <p:notesViewPr>
    <p:cSldViewPr snapToGrid="0" snapToObjects="1">
      <p:cViewPr varScale="1">
        <p:scale>
          <a:sx n="55" d="100"/>
          <a:sy n="55" d="100"/>
        </p:scale>
        <p:origin x="17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inerlock\Dropbox\research\module-generation\jssst2017\Benchmark\benchmark_2017_09_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[benchmark_2017_09_19.xlsx]Sheet1!$A$2</c:f>
              <c:strCache>
                <c:ptCount val="1"/>
                <c:pt idx="0">
                  <c:v>素朴な実装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[benchmark_2017_09_19.xlsx]Sheet1!$B$1:$G$1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cat>
          <c:val>
            <c:numRef>
              <c:f>[benchmark_2017_09_19.xlsx]Sheet1!$B$2:$G$2</c:f>
              <c:numCache>
                <c:formatCode>General</c:formatCode>
                <c:ptCount val="6"/>
                <c:pt idx="0">
                  <c:v>0.29001009999999999</c:v>
                </c:pt>
                <c:pt idx="1">
                  <c:v>1.9668079999999999</c:v>
                </c:pt>
                <c:pt idx="2">
                  <c:v>3.8574092000000002</c:v>
                </c:pt>
                <c:pt idx="3">
                  <c:v>5.3319428000000002</c:v>
                </c:pt>
                <c:pt idx="4">
                  <c:v>8.0143014999999984</c:v>
                </c:pt>
                <c:pt idx="5">
                  <c:v>8.6286722999999963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9-46E7-87CD-587B991316AD}"/>
            </c:ext>
          </c:extLst>
        </c:ser>
        <c:ser>
          <c:idx val="1"/>
          <c:order val="1"/>
          <c:tx>
            <c:strRef>
              <c:f>[benchmark_2017_09_19.xlsx]Sheet1!$A$3</c:f>
              <c:strCache>
                <c:ptCount val="1"/>
                <c:pt idx="0">
                  <c:v>コード生成法による実装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[benchmark_2017_09_19.xlsx]Sheet1!$B$1:$G$1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cat>
          <c:val>
            <c:numRef>
              <c:f>[benchmark_2017_09_19.xlsx]Sheet1!$B$3:$G$3</c:f>
              <c:numCache>
                <c:formatCode>General</c:formatCode>
                <c:ptCount val="6"/>
                <c:pt idx="0">
                  <c:v>0.27699279999999998</c:v>
                </c:pt>
                <c:pt idx="1">
                  <c:v>0.37234610000000001</c:v>
                </c:pt>
                <c:pt idx="2">
                  <c:v>0.52670980000000001</c:v>
                </c:pt>
                <c:pt idx="3">
                  <c:v>0.83602330000000002</c:v>
                </c:pt>
                <c:pt idx="4">
                  <c:v>1.4901165999999999</c:v>
                </c:pt>
                <c:pt idx="5">
                  <c:v>1.8569945999999999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9-46E7-87CD-587B99131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6734608"/>
        <c:axId val="-1436066496"/>
      </c:lineChart>
      <c:catAx>
        <c:axId val="-195673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36066496"/>
        <c:crosses val="autoZero"/>
        <c:auto val="1"/>
        <c:lblAlgn val="ctr"/>
        <c:lblOffset val="100"/>
        <c:noMultiLvlLbl val="0"/>
      </c:catAx>
      <c:valAx>
        <c:axId val="-14360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95673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960CC1F-DAD6-471C-B0F2-33485008C3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3EC814-8A40-497C-8993-FF834FE795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7CC43-D925-4102-9CB9-48953A236AD3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7C7F20-DABF-4B1F-8FFD-8E287C88E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5D4A4C-48DD-4933-932E-76803CDFB2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C00A-7CEA-4C6A-B58D-54D7FFE63B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537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12-19T03:26:38.20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742 298 0,'76'0'156,"26"0"-156,25 0 15,-25 0-15,25 0 16,-51 0-16,0 0 16,26-26-16,-26 26 15,-25-25-15,50-26 0,1 51 16,-26-25-16,-25-1 16,25 26-16,26-25 15,-52 0-15,27 25 16,-27-26-16,27 1 15,-1 25-15,-25 0 16,25 0-16,25 0 16,-24 0-16,-1 0 15,51 0-15,-102 0 16,102 0-16,-76 0 16,25 0-16,-25 0 15,25 0-15,-25 0 16,0 0-16,25 0 0,-25 0 15,25 0-15,-25 0 16,25 0-16,-25 0 16,50 0-16,-50 0 15,-25 0-15,24 0 16,1 0-16,0 0 0,0 25 16,0-25-16,-1 0 15,-24 0-15,-1 26 16,26-1-16,-26-25 15,1 0-15,-1 25 16,1-25-16,-1 0 16,26 26-16,-26-26 15,1 25-15,-26 1 16,25-26-16,-25 25 16,25-25-1,1 25-15,-1-25 16,1 26-1,-26-1 1,0 1 0,0-1-1,0 0 1,0 1 0,0-1-1,-26 26-15,26-26 0,-25 1 16,-1-1-16,1 1 15,25-1 1,-25 0 0,-1 1-16,26-1 15,-25 1-15,-1-26 16,26 25-16,-50 0 16,24 1-16,-25-1 15,26 1-15,0-26 16,-1 25-16,1 0 15,-26-25-15,26 26 16,-1-1 0,1 1-1,-1-26 1,1 0-16,0 25 31,25 0-31,-26-25 16,1 0-16,-26 0 15,0 26-15,0-1 16,1-25-16,-52 0 16,0 0-16,26 0 15,-25 26-15,-26-26 16,50 25-16,1-25 16,-51 0-16,0 25 0,51 1 15,0-26-15,-26 0 16,51 0-16,-50 0 15,50 0-15,0 25 16,0-25-16,1 26 16,24-26-16,-25 0 15,1 0-15,-1 25 16,0 0-16,-51-25 0,26 0 16,25 0-16,-50 26 15,-1-26-15,26 0 16,-26 0-16,-25 0 15,26 0-15,25 0 16,-26 0-16,26 0 16,0 0-16,25 0 15,0 0-15,0 0 16,0 0-16,1 0 0,-1 0 16,25 0-16,-24 0 15,-1 0-15,25 0 16,1 0-16,-26 0 15,26 0-15,-1 0 16,1 0-16,0 0 16,-1 0-16,1 0 15,-1 0 1,1 0 0,0 0-1,-1 0 1,1 0-16,-1-26 15,-24 26-15,24-50 16,1 24-16,25 1 16,-26-26-16,26 26 15,-25-1-15,0-50 16,25 51-16,0-26 0,0 0 16,0 0-16,25 0 15,-25 1-15,25 24 16,1-25-16,-26 26 15,25 0-15,1-1 16,-1 1-16,26 25 16,-26 0-16,1-26 15,-1 26 1,0 0 0,1-25-16,-1 0 15,1 25 1,-1-26-16,-25 1 15,25-1 1,1 26-16,-1-25 16,1 25-1,-26-25-15,25-1 16,0 26-16,1 0 47,-1 0-32,1 0-15,-1-25 16,0-1 0,1 1-1,-1 25 1,1 0-16,-1 0 16,0 0-16,1 0 15,-1 0-15,1 0 63,-1 0-32,0 0-15,1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12-19T19:13:28.6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 0,'106'0'203,"53"0"-203,26 0 16,-79 0-16,53 0 16,-27 0-16,-26 0 0,52 0 15,-25 0-15,-27 0 16,26 0-16,-26 0 16,26 0-16,-53 0 15,27 26-15,0-26 16,-27 0-16,1 0 15,52 27-15,-105-27 16,105 53-16,-53-53 16,1 0-16,-27 0 0,52 0 15,-25 0-15,-27 0 16,0 0-16,-1 0 16,1 0-16,0 0 15,-26 0-15,26 0 16,0 0-16,0 0 15,-27 0-15,0 0 16,27 0-16,-26 0 16,26 0-16,-27 0 15,1 0 1,-1 0 0,1 0-16,-1 0 31,0 0-16,1 0 1,-27 26 359,0 0-359,0 1 31,0-1-32,0 1 16,0-1 1,0 1-17,0-1 95,0 1-95,0-1-15,-27-26 16,1 0 0,0 0 77,-1 0-93,1 27 16,-1-27 0,27 26-16,-26-26 15,26 26 1,-27-26-16,1 0 15,-1 0 1,1 0-16,-1 0 16,1 0-16,0 0 31,-27 0-15,26 0-16,1 0 15,-1 0-15,1 0 16,-1 0-1,1 0 1,-27 0 0,26 0-16,-25 0 15,25 0-15,1 0 16,-1 0-16,-26 0 16,27 0-16,-1 0 15,1 0-15,-1 0 16,1 0-16,-27 0 15,27 0-15,-1 0 16,1 0-16,-1 0 0,1 0 16,-27 0-1,26 0-15,1 0 16,-1 0-16,1 0 16,0 0-16,-27 0 0,26 0 15,1 0-15,-1 0 16,1 0-1,-1 0-15,-26 0 16,27 0-16,0 0 16,-1 0-16,1 0 0,-1 0 15,-26 0-15,27 0 16,-1 0-16,1 0 16,-1 0-16,1 0 15,-27 0-15,27 0 16,-1 0-16,1 0 15,-27 0 1,0 0 0,26 0-16,1 0 15,-1 0-15,1 0 16,0 0-16,-1 0 16,1 0-16,-1 0 15,1 0-15,-1 0 16,1 0-1,-1 0 1,1 0-16,-27 0 16,0 0-1,27 0-15,-1 0 16,1 0-16,-1 0 0,1 0 16,-27 0-16,26 0 15,1 0 1,-1 0-1,1 0 1,0 0 0,-1 0-1,1 0-15,-1 0 16,1 0 0,-1 0-1,1 0 1,-1 0-16,1 0 15,-1 0 1,1 0 0,-1 0-1,1 0 1,0 0 15,-1 0 32,1 0-32,-1 0-31,1 0 16,-1 0 202,1-26-202,-1 0 0,27-1-1,-26 27-15,26-26 16,-27 26-1,1-27-15,0 27 63,-1 0-32,1 0 0,-1 0 32,1 0 187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12-19T20:44:23.33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1511 2555 0,'-51'0'0,"1"26"15,-1-26-15,25 0 0,1 0 16,0 0-16,-1 0 16,1 0-16,-26 0 15,26 0-15,-1 0 16,1 0-16,-1 0 15,1 0-15,-26-26 16,26 1-16,-1 25 16,-24-25-16,50-1 15,-26 26-15,-25-25 0,26-1 16,0 26-16,-26-25 16,0-51-16,26 76 15,-26-26-15,25-24 16,-24 24-16,-1 1 15,25-26-15,1 26 16,0-1-16,-1-25 16,1 51-16,-26-25 0,51 0 15,-25 25-15,-1-26 16,26 1-16,-25 25 16,-1-26-16,26 1 15,-25 25 1,25-25-16,-25 25 15,-1-26-15,26 1 16,0-1 0,0 1-16,0 0 31,0-1-31,0 1 16,-25 25-16,-1-26 15,26 1-15,-25 0 16,25-26-1,0 25 1,0 1-16,0-26 16,0 0-16,0 1 15,0-1-15,0 25 16,0-24-16,0-1 0,0 0 16,0 0-16,0-25 15,0 25-15,0 0 16,0 1-16,0-1 15,0 0-15,0 26 16,0-26-16,0 25 16,0-24-1,0 24 1,0 1-16,0-1 16,0-24-16,0 24 15,25 26 1,1-25-16,-26-1 15,25 1 1,1 0-16,-26-1 16,25 26-1,-25-25 1,25-1-16,1 26 0,-26-25 16,25 0-16,1 25 15,-26-26-15,25 1 16,26 25-1,-26-26-15,1 26 16,24-25-16,-24 0 16,-1 25-16,26-26 15,-51 1-15,25 25 16,26 0-16,0 0 0,0 0 16,0 0-16,-1 0 15,27 0-15,-27 0 16,1 0-16,25 0 15,-25 0-15,0 0 16,0 0-16,0 0 16,-1 0-16,1 0 15,-25 0-15,24 0 0,1 0 16,0 0-16,0 0 16,0 0-16,-1 0 15,1 0-15,-25 0 16,24 0-16,1 0 15,-25 0 1,-1 0-16,26 0 0,0 0 16,-1 0-16,1 0 15,0 0 1,-26 0-16,26 0 16,-25 0-16,-1 0 15,51 0-15,-50 0 16,24 0-16,1 0 15,0 25-15,51-25 16,-26 0-16,-25 0 16,25 0-16,0 0 0,-25 0 15,25 0-15,-25 0 16,0 0-16,-1 0 16,1 0-16,-25 0 15,24 0-15,-24 0 16,-1 0-16,26 0 15,0 0-15,0 0 16,-1 0-16,1 0 16,0 0-16,0 0 0,0 0 15,25 26-15,-25-1 16,25-25-16,0 25 16,-25 1-16,50-26 15,-24 25-15,-27 1 16,27-26-16,-27 50 15,52-24-15,-77-26 16,26 0-16,0 0 16,0 0-16,0 0 0,25 0 343,51 0-343,-51 0 16,51 0-16,-51 0 16,0 0-16,1 0 15,-1 0-15,-25 0 16,-1 0-16,1 0 16,0 0-16,0 0 0,0 0 15,-1 0-15,1 0 16,0 25-16,-26-25 15,26 0 1,-25 0-16,-1 0 16,0 0-16,1 0 15,-1 0-15,1 0 32,-1 0-32,0 0 15,1 0 1,-1 0-1,1 0-15,-1 0 32,0 0-17,1 26-15,-1-26 16,1 0-16,-26 25 16,25-25-1,-25 25-15,0 1 16,0-1-1,0 1 1,0-1 0,0 0-1,0 1 1,0-1-16,0 1 16,0-1-1,0 0 1,0 1-1,25-26 17,1 25-32,-1-25 15,1 0-15,-1 0 16,0 0 15,1 0-31,-1 26 16,1-26-1,24 25 1,-24 0-16,25-25 16,-26 0-16,0 0 15,26 26-15,-25-26 16,-1 25-16,0 1 16,26-26-16,0 25 15,0 0-15,0-25 16,-1 26-16,1-1 15,0-25-15,-26 26 16,1-1-16,25-25 0,-26 25 16,0 1-16,26-1 15,-25 26-15,-26-26 16,50 1-16,-24-26 16,-1 0-16,26 25 15,-26 1 1,1-1-16,-26 0 15,25 1 1,1-1 0,-1-25-16,0 26 15,1-1 1,-26 0-16,0 1 16,0-1-1,0 1-15,25-26 16,-25 25-1,0 0 1,0 1-16,0-1 16,0 1-16,0-1 15,0 0 17,0 1-32,0-1 15,0 1 1,0-1-1,0 0 1,0 1-16,0-1 31,-25 1-31,-1-26 16,26 25-16,-50 0 0,24 1 16,1-26-16,-1 25 15,1 1-15,0-1 16,-26 0-16,0-25 15,0 26-15,0-1 16,1-25-16,-1 26 16,0-1-16,-25-25 0,-26 25 15,51 1-15,-50-26 16,25 25-16,-26-25 16,0 0-16,-25 0 15,51 0-15,0 0 16,-51 0-16,102 0 15,-77 0-15,26 0 16,25 0-16,0 0 16,-25 0-16,0 0 15,25 0-15,-25 0 0,0 0 16,25 0-16,0 0 16,-25 0-16,-26 0 15,51 0-15,1 0 16,24 0-16,-25 0 15,1 0-15,-1 0 16,0 0-16,0 0 16,0 0-16,1 0 0,-1 0 15,0 0-15,0 0 16,0 0-16,26 0 16,-26 0-16,0 0 15,1 0-15,-1 0 16,25 0-16,-24 0 15,24 0-15,1 0 16,-26 0-16,0 0 16,26 0-16,-26 0 0,26 0 15,-26 0-15,0 0 16,26 0-16,-26 0 16,0 0-16,0 0 15,0 0-15,1 0 16,-1 0-16,0 0 15,0 0-15,-25 0 16,25 0-16,0 0 0,-25 0 16,0 0-16,25 0 15,-25 0-15,-26 0 16,52 0-16,24 0 16,-75 0-16,50 0 15,0 0-15,0 0 16,26 0-16,-26 0 15,0 0-15,0 0 16,1 0-16,-1 0 16,25 0-16,-24 0 0,24 0 15,-25 0 1,26 0-16,0 0 16,-26 0-16,25 0 15,1 0-15,-26 0 16,0 0-16,1 0 15,-1 0-15,0 0 16,0 0-16,0 0 16,1 0-16,-1 0 15,0 0-15,0 0 16,0 0 0,1 0-16,24 0 0,1 0 15,-26 0-15,0 0 16,26 0-1,-26 0-15,26 0 16,-1 0-16,-25 0 16,26 0-1,-26 0-15,26 0 16,-1 0-16,-24 0 0,24 0 16,-25 0-1,26 0-15,0 0 16,-26 0-16,25 0 15,-24 0 1,24 0-16,1 0 16,-26 0-16,26 0 15,-1 0-15,1 0 0,-26 0 16,26 0-16,-1 0 16,1 0-16,-1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12-19T20:44:24.51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1031 0 0,'-152'76'125,"-26"-25"-109,51 25-16,51-50 15,-26 24-15,51-50 16,1 26-16,-1-1 16,0-25-16,0 26 0,0-1 15,26-25-15,25 25 16,-25 1-16,-1-26 16,1 0-1,50 0 63,1-26-78,24 1 16,52 0-16,-26-1 16,26 1-16,76-51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12-19T20:44:25.41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0,'76'76'94,"51"-25"-78,0 0-16,0 50 15,0-24-15,-25-27 16,25 1-16,-77 0 0,27-26 16,-27 1-16,1-1 15,-25-25-15,24 26 16,-24-26-1,-1 0 1,-50 0 47,-26 0-48,0 0-15,-25 0 16,-26 0-16,1-26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12-19T20:44:27.75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598 0 0,'0'51'125,"0"50"-125,-25 26 15,25-25-15,-25 50 16,-26 26-16,51-76 15,0 25-15,0-26 16,-26 1-16,1-26 16,25-25-16,-25 25 15,-1 26-15,26-1 16,-25-24-16,-1 75 0,26 77 16,-76-77-16,76 26 15,-25-77-15,-1 26 16,-24-50-16,24-1 15,26-25-15,-25-1 16,25 1-16,-26 0 16,1 0-16,25-26 15,-25 1-15,-1 24 0,26 1 16,0-25-16,0-1 16,0 0-16,0 1 15,0-1 1,0 1-1,0-1-15,0 0 16,0 1 0,0-1 15,0 1 281,0-1-249,0 0-63,0 1 16,0-1-1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D934-7ED2-B64C-A6ED-81572D10A811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938D-25E2-5C42-B48D-33F290787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9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プレゼンテーション作成全体に関するメモ</a:t>
            </a:r>
            <a:r>
              <a:rPr kumimoji="1" lang="en-US" altLang="ja-JP" dirty="0"/>
              <a:t>: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[</a:t>
            </a:r>
            <a:r>
              <a:rPr kumimoji="1" lang="ja-JP" altLang="en-US" dirty="0"/>
              <a:t>ソースコードの色付け</a:t>
            </a:r>
            <a:r>
              <a:rPr kumimoji="1" lang="en-US" altLang="ja-JP" dirty="0"/>
              <a:t>]</a:t>
            </a:r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pygments.org</a:t>
            </a:r>
            <a:r>
              <a:rPr kumimoji="1" lang="en-US" altLang="ja-JP" dirty="0"/>
              <a:t>/</a:t>
            </a:r>
          </a:p>
          <a:p>
            <a:r>
              <a:rPr kumimoji="1" lang="en-US" altLang="ja-JP" dirty="0"/>
              <a:t>theme:</a:t>
            </a:r>
            <a:r>
              <a:rPr kumimoji="1" lang="ja-JP" altLang="en-US" dirty="0"/>
              <a:t> </a:t>
            </a:r>
            <a:r>
              <a:rPr kumimoji="1" lang="en-US" altLang="ja-JP" dirty="0"/>
              <a:t>Friendly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ソースコードを上記ウェブサービス </a:t>
            </a:r>
            <a:r>
              <a:rPr kumimoji="1" lang="en-US" altLang="ja-JP" dirty="0"/>
              <a:t>(</a:t>
            </a:r>
            <a:r>
              <a:rPr kumimoji="1" lang="ja-JP" altLang="en-US" dirty="0"/>
              <a:t>コマンドライン版もある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に貼り付け</a:t>
            </a:r>
            <a:r>
              <a:rPr kumimoji="1" lang="en-US" altLang="ja-JP" dirty="0"/>
              <a:t>,</a:t>
            </a:r>
            <a:r>
              <a:rPr kumimoji="1" lang="ja-JP" altLang="en-US" dirty="0"/>
              <a:t> 色付け結果をコピペして</a:t>
            </a:r>
            <a:endParaRPr kumimoji="1" lang="en-US" altLang="ja-JP" dirty="0"/>
          </a:p>
          <a:p>
            <a:r>
              <a:rPr kumimoji="1" lang="en-US" altLang="ja-JP" dirty="0"/>
              <a:t>PowerPoint</a:t>
            </a:r>
            <a:r>
              <a:rPr kumimoji="1" lang="ja-JP" altLang="en-US" dirty="0"/>
              <a:t>に</a:t>
            </a:r>
            <a:r>
              <a:rPr kumimoji="1" lang="en-US" altLang="ja-JP" dirty="0"/>
              <a:t>RTF</a:t>
            </a:r>
            <a:r>
              <a:rPr kumimoji="1" lang="ja-JP" altLang="en-US" dirty="0"/>
              <a:t>形式ではりつける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22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54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本研究では</a:t>
            </a:r>
            <a:r>
              <a:rPr kumimoji="1" lang="en-US" altLang="ja-JP" dirty="0" err="1"/>
              <a:t>MetaOCaml</a:t>
            </a:r>
            <a:r>
              <a:rPr kumimoji="1" lang="ja-JP" altLang="en-US" dirty="0"/>
              <a:t>のようにコード構成子を付加するだけで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モジュールコードの生成が行えるマルチステージ言語を設計した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このプログラムは本研で提案するマルチステージ言語を用いて</a:t>
            </a:r>
            <a:endParaRPr kumimoji="1" lang="en-US" altLang="ja-JP" dirty="0"/>
          </a:p>
          <a:p>
            <a:pPr algn="l"/>
            <a:r>
              <a:rPr kumimoji="1" lang="en-US" altLang="ja-JP" dirty="0" err="1"/>
              <a:t>makeSet</a:t>
            </a:r>
            <a:r>
              <a:rPr kumimoji="1" lang="ja-JP" altLang="en-US" dirty="0"/>
              <a:t>の例をモジュール生成器にしたものである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以下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このようなマルチステージ言語の設計と</a:t>
            </a:r>
            <a:r>
              <a:rPr kumimoji="1" lang="en-US" altLang="ja-JP" dirty="0"/>
              <a:t>,</a:t>
            </a:r>
            <a:r>
              <a:rPr kumimoji="1" lang="ja-JP" altLang="en-US" dirty="0"/>
              <a:t> ソースコード中の青字で示した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本研究で導入したマルチステージ構成子について説明する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150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本研究では</a:t>
            </a:r>
            <a:r>
              <a:rPr kumimoji="1" lang="en-US" altLang="ja-JP" dirty="0" err="1"/>
              <a:t>MetaOCaml</a:t>
            </a:r>
            <a:r>
              <a:rPr kumimoji="1" lang="ja-JP" altLang="en-US" dirty="0"/>
              <a:t>のようにコード構成子を付加するだけで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モジュールコードの生成が行えるマルチステージ言語を設計した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このプログラムは本研で提案するマルチステージ言語を用いて</a:t>
            </a:r>
            <a:endParaRPr kumimoji="1" lang="en-US" altLang="ja-JP" dirty="0"/>
          </a:p>
          <a:p>
            <a:pPr algn="l"/>
            <a:r>
              <a:rPr kumimoji="1" lang="en-US" altLang="ja-JP" dirty="0" err="1"/>
              <a:t>makeSet</a:t>
            </a:r>
            <a:r>
              <a:rPr kumimoji="1" lang="ja-JP" altLang="en-US" dirty="0"/>
              <a:t>の例をモジュール生成器にしたものである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以下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このようなマルチステージ言語の設計と</a:t>
            </a:r>
            <a:r>
              <a:rPr kumimoji="1" lang="en-US" altLang="ja-JP" dirty="0"/>
              <a:t>,</a:t>
            </a:r>
            <a:r>
              <a:rPr kumimoji="1" lang="ja-JP" altLang="en-US" dirty="0"/>
              <a:t> ソースコード中の青字で示した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本研究で導入したマルチステージ構成子について説明する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本研究では</a:t>
            </a:r>
            <a:r>
              <a:rPr kumimoji="1" lang="en-US" altLang="ja-JP" dirty="0" err="1"/>
              <a:t>MetaOCaml</a:t>
            </a:r>
            <a:r>
              <a:rPr kumimoji="1" lang="ja-JP" altLang="en-US" dirty="0"/>
              <a:t>のようにコード構成子を付加するだけで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モジュールコードの生成が行えるマルチステージ言語を設計した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このプログラムは本研で提案するマルチステージ言語を用いて</a:t>
            </a:r>
            <a:endParaRPr kumimoji="1" lang="en-US" altLang="ja-JP" dirty="0"/>
          </a:p>
          <a:p>
            <a:pPr algn="l"/>
            <a:r>
              <a:rPr kumimoji="1" lang="en-US" altLang="ja-JP" dirty="0" err="1"/>
              <a:t>makeSet</a:t>
            </a:r>
            <a:r>
              <a:rPr kumimoji="1" lang="ja-JP" altLang="en-US" dirty="0"/>
              <a:t>の例をモジュール生成器にしたものである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以下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このようなマルチステージ言語の設計と</a:t>
            </a:r>
            <a:r>
              <a:rPr kumimoji="1" lang="en-US" altLang="ja-JP" dirty="0"/>
              <a:t>,</a:t>
            </a:r>
            <a:r>
              <a:rPr kumimoji="1" lang="ja-JP" altLang="en-US" dirty="0"/>
              <a:t> ソースコード中の青字で示した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本研究で導入したマルチステージ構成子について説明する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94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本研究では</a:t>
            </a:r>
            <a:r>
              <a:rPr kumimoji="1" lang="en-US" altLang="ja-JP" dirty="0" err="1"/>
              <a:t>MetaOCaml</a:t>
            </a:r>
            <a:r>
              <a:rPr kumimoji="1" lang="ja-JP" altLang="en-US" dirty="0"/>
              <a:t>のようにコード構成子を付加するだけで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モジュールコードの生成が行えるマルチステージ言語を設計した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このプログラムは本研で提案するマルチステージ言語を用いて</a:t>
            </a:r>
            <a:endParaRPr kumimoji="1" lang="en-US" altLang="ja-JP" dirty="0"/>
          </a:p>
          <a:p>
            <a:pPr algn="l"/>
            <a:r>
              <a:rPr kumimoji="1" lang="en-US" altLang="ja-JP" dirty="0" err="1"/>
              <a:t>makeSet</a:t>
            </a:r>
            <a:r>
              <a:rPr kumimoji="1" lang="ja-JP" altLang="en-US" dirty="0"/>
              <a:t>の例をモジュール生成器にしたものである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以下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このようなマルチステージ言語の設計と</a:t>
            </a:r>
            <a:r>
              <a:rPr kumimoji="1" lang="en-US" altLang="ja-JP" dirty="0"/>
              <a:t>,</a:t>
            </a:r>
            <a:r>
              <a:rPr kumimoji="1" lang="ja-JP" altLang="en-US" dirty="0"/>
              <a:t> ソースコード中の青字で示した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本研究で導入したマルチステージ構成子について説明する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992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9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15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例題は間接参照が非常に多く発生するものになっており</a:t>
            </a:r>
            <a:r>
              <a:rPr kumimoji="1" lang="en-US" altLang="ja-JP" dirty="0"/>
              <a:t>,</a:t>
            </a:r>
            <a:r>
              <a:rPr kumimoji="1" lang="ja-JP" altLang="en-US" dirty="0"/>
              <a:t> 本研究の最適化が非常に効果的な例ではあるが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r>
              <a:rPr kumimoji="1" lang="ja-JP" altLang="en-US" baseline="0" dirty="0"/>
              <a:t> </a:t>
            </a:r>
            <a:r>
              <a:rPr kumimoji="1" lang="ja-JP" altLang="en-US" dirty="0"/>
              <a:t>最大で</a:t>
            </a:r>
            <a:r>
              <a:rPr kumimoji="1" lang="en-US" altLang="ja-JP" dirty="0"/>
              <a:t>4</a:t>
            </a:r>
            <a:r>
              <a:rPr kumimoji="1" lang="ja-JP" altLang="en-US" dirty="0"/>
              <a:t>倍程度高速化された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27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75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06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213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022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757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本研究では</a:t>
            </a:r>
            <a:r>
              <a:rPr kumimoji="1" lang="en-US" altLang="ja-JP" dirty="0" err="1"/>
              <a:t>MetaOCaml</a:t>
            </a:r>
            <a:r>
              <a:rPr kumimoji="1" lang="ja-JP" altLang="en-US" dirty="0"/>
              <a:t>のようにコード構成子を付加するだけで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モジュールコードの生成が行えるマルチステージ言語を設計した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このプログラムは本研で提案するマルチステージ言語を用いて</a:t>
            </a:r>
            <a:endParaRPr kumimoji="1" lang="en-US" altLang="ja-JP" dirty="0"/>
          </a:p>
          <a:p>
            <a:pPr algn="l"/>
            <a:r>
              <a:rPr kumimoji="1" lang="en-US" altLang="ja-JP" dirty="0" err="1"/>
              <a:t>makeSet</a:t>
            </a:r>
            <a:r>
              <a:rPr kumimoji="1" lang="ja-JP" altLang="en-US" dirty="0"/>
              <a:t>の例をモジュール生成器にしたものである</a:t>
            </a:r>
            <a:r>
              <a:rPr kumimoji="1" lang="en-US" altLang="ja-JP" dirty="0"/>
              <a:t>.</a:t>
            </a:r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以下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このようなマルチステージ言語の設計と</a:t>
            </a:r>
            <a:r>
              <a:rPr kumimoji="1" lang="en-US" altLang="ja-JP" dirty="0"/>
              <a:t>,</a:t>
            </a:r>
            <a:r>
              <a:rPr kumimoji="1" lang="ja-JP" altLang="en-US" dirty="0"/>
              <a:t> ソースコード中の青字で示した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本研究で導入したマルチステージ構成子について説明する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88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IntSet</a:t>
            </a:r>
            <a:r>
              <a:rPr kumimoji="1" lang="ja-JP" altLang="en-US" dirty="0"/>
              <a:t>と</a:t>
            </a:r>
            <a:r>
              <a:rPr kumimoji="1" lang="en-US" altLang="ja-JP" dirty="0" err="1"/>
              <a:t>Meibo</a:t>
            </a:r>
            <a:r>
              <a:rPr kumimoji="1" lang="ja-JP" altLang="en-US" dirty="0"/>
              <a:t>には重複している部分も多い</a:t>
            </a:r>
            <a:r>
              <a:rPr kumimoji="1" lang="en-US" altLang="ja-JP" dirty="0"/>
              <a:t>.</a:t>
            </a:r>
          </a:p>
          <a:p>
            <a:r>
              <a:rPr kumimoji="1" lang="ja-JP" altLang="en-US" dirty="0"/>
              <a:t>そういう場合は</a:t>
            </a:r>
            <a:r>
              <a:rPr kumimoji="1" lang="en-US" altLang="ja-JP" dirty="0"/>
              <a:t>,</a:t>
            </a:r>
            <a:r>
              <a:rPr kumimoji="1" lang="ja-JP" altLang="en-US" dirty="0"/>
              <a:t> 共通部分をくくりだすことによる抽象化を考えたくなる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下から説明する</a:t>
            </a:r>
            <a:endParaRPr kumimoji="1" lang="en-US" altLang="ja-JP" dirty="0"/>
          </a:p>
          <a:p>
            <a:pPr algn="l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91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下から説明する</a:t>
            </a:r>
            <a:endParaRPr kumimoji="1" lang="en-US" altLang="ja-JP" dirty="0"/>
          </a:p>
          <a:p>
            <a:pPr algn="l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30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ML</a:t>
            </a:r>
            <a:r>
              <a:rPr kumimoji="1" lang="ja-JP" altLang="en-US" dirty="0"/>
              <a:t>モジュールとファンクターについて整理した図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抽象化と実行効率が対立するという構図は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まさにコード生成法が有用な例である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68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x^n</a:t>
            </a:r>
            <a:r>
              <a:rPr kumimoji="1" lang="ja-JP" altLang="en-US" dirty="0"/>
              <a:t>を計算する関数</a:t>
            </a:r>
            <a:r>
              <a:rPr kumimoji="1" lang="en-US" altLang="ja-JP" dirty="0"/>
              <a:t>.</a:t>
            </a:r>
            <a:r>
              <a:rPr kumimoji="1" lang="ja-JP" altLang="en-US" dirty="0"/>
              <a:t> 再帰呼び出しのオーバーヘッド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赤字のマルチステージ構成子をつけることで</a:t>
            </a:r>
            <a:r>
              <a:rPr kumimoji="1" lang="en-US" altLang="ja-JP" dirty="0"/>
              <a:t>,</a:t>
            </a:r>
            <a:r>
              <a:rPr kumimoji="1" lang="ja-JP" altLang="en-US" dirty="0"/>
              <a:t> コード生成器になる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</a:t>
            </a:r>
            <a:r>
              <a:rPr kumimoji="1" lang="ja-JP" altLang="en-US" dirty="0"/>
              <a:t> が 具体的に分かっている場合は</a:t>
            </a:r>
            <a:r>
              <a:rPr kumimoji="1" lang="en-US" altLang="ja-JP" dirty="0"/>
              <a:t>,</a:t>
            </a:r>
            <a:r>
              <a:rPr kumimoji="1" lang="ja-JP" altLang="en-US" dirty="0"/>
              <a:t> この再帰呼び出しを展開して</a:t>
            </a:r>
            <a:r>
              <a:rPr kumimoji="1" lang="en-US" altLang="ja-JP" dirty="0"/>
              <a:t>,</a:t>
            </a:r>
          </a:p>
          <a:p>
            <a:r>
              <a:rPr kumimoji="1" lang="ja-JP" altLang="en-US" dirty="0"/>
              <a:t>この実行時オーバーヘッドを削減できる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N=5</a:t>
            </a:r>
            <a:r>
              <a:rPr kumimoji="1" lang="ja-JP" altLang="en-US" dirty="0"/>
              <a:t>の場合が </a:t>
            </a:r>
            <a:r>
              <a:rPr kumimoji="1" lang="en-US" altLang="ja-JP" dirty="0"/>
              <a:t>power5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power5</a:t>
            </a:r>
            <a:r>
              <a:rPr kumimoji="1" lang="ja-JP" altLang="en-US" dirty="0"/>
              <a:t>を実行して得られた関数に</a:t>
            </a:r>
            <a:r>
              <a:rPr kumimoji="1" lang="en-US" altLang="ja-JP" dirty="0"/>
              <a:t>2</a:t>
            </a:r>
            <a:r>
              <a:rPr kumimoji="1" lang="ja-JP" altLang="en-US" dirty="0"/>
              <a:t>を適用すると</a:t>
            </a:r>
            <a:r>
              <a:rPr kumimoji="1" lang="en-US" altLang="ja-JP" dirty="0"/>
              <a:t>2^5</a:t>
            </a:r>
            <a:r>
              <a:rPr kumimoji="1" lang="ja-JP" altLang="en-US" dirty="0"/>
              <a:t>が計算されて、</a:t>
            </a:r>
            <a:r>
              <a:rPr kumimoji="1" lang="en-US" altLang="ja-JP" dirty="0"/>
              <a:t>32</a:t>
            </a:r>
            <a:r>
              <a:rPr kumimoji="1" lang="ja-JP" altLang="en-US" dirty="0"/>
              <a:t>になる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85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938D-25E2-5C42-B48D-33F290787DD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1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4670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81938"/>
            <a:ext cx="6858000" cy="675861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823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1843"/>
            <a:ext cx="7886700" cy="484512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82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DC3F-A177-104A-9AE4-58511890D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13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4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1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650" y="1645259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A Lightweight Approach to Module Generation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5850" y="4032859"/>
            <a:ext cx="6858000" cy="1874524"/>
          </a:xfrm>
        </p:spPr>
        <p:txBody>
          <a:bodyPr>
            <a:noAutofit/>
          </a:bodyPr>
          <a:lstStyle/>
          <a:p>
            <a:r>
              <a:rPr lang="en-US" altLang="ja-JP" sz="3200" dirty="0" err="1"/>
              <a:t>Takahisa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Watanbe</a:t>
            </a:r>
            <a:r>
              <a:rPr lang="en-US" altLang="ja-JP" sz="3200" dirty="0"/>
              <a:t> </a:t>
            </a:r>
          </a:p>
          <a:p>
            <a:r>
              <a:rPr lang="en-US" altLang="ja-JP" sz="3200" b="1" u="sng" dirty="0" err="1"/>
              <a:t>Yukiyoshi</a:t>
            </a:r>
            <a:r>
              <a:rPr lang="en-US" altLang="ja-JP" sz="3200" b="1" u="sng" dirty="0"/>
              <a:t> </a:t>
            </a:r>
            <a:r>
              <a:rPr lang="en-US" altLang="ja-JP" sz="3200" b="1" u="sng" dirty="0" err="1"/>
              <a:t>Kameyama</a:t>
            </a:r>
            <a:endParaRPr lang="en-US" altLang="ja-JP" sz="3200" b="1" u="sng" dirty="0"/>
          </a:p>
          <a:p>
            <a:r>
              <a:rPr lang="en-US" altLang="ja-JP" sz="2400" dirty="0"/>
              <a:t>University of Tsukuba, Japan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0CF0-1B11-8342-9F55-40F6430926E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11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93519-886F-4F99-8144-E087477ED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Example 2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29C180-11ED-4D66-BDDE-EC16A4719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8B5A47-0372-4FA6-9D16-FA11B49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39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Module abstraction in ML  (1/3)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8650" y="3160465"/>
            <a:ext cx="7695968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module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 err="1">
                <a:latin typeface="Consolas-Bold" charset="0"/>
              </a:rPr>
              <a:t>IntSet</a:t>
            </a:r>
            <a:r>
              <a:rPr lang="en-US" altLang="ja-JP" sz="2000" dirty="0">
                <a:latin typeface="Consolas" charset="0"/>
              </a:rPr>
              <a:t>        = </a:t>
            </a:r>
            <a:r>
              <a:rPr lang="en-US" altLang="ja-JP" sz="2000" b="1" dirty="0">
                <a:latin typeface="Consolas-Bold" charset="0"/>
              </a:rPr>
              <a:t>struct</a:t>
            </a:r>
            <a:r>
              <a:rPr lang="en-US" altLang="ja-JP" sz="2000" b="1" dirty="0">
                <a:latin typeface="Consolas" charset="0"/>
              </a:rPr>
              <a:t>   </a:t>
            </a:r>
            <a:r>
              <a:rPr lang="en-US" altLang="ja-JP" sz="2000" dirty="0">
                <a:latin typeface="Consolas" charset="0"/>
              </a:rPr>
              <a:t>(* concrete module *)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elt_t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dirty="0" err="1">
                <a:latin typeface="Consolas" charset="0"/>
              </a:rPr>
              <a:t>int</a:t>
            </a:r>
            <a:r>
              <a:rPr lang="en-US" altLang="ja-JP" sz="2000" dirty="0">
                <a:latin typeface="Consolas" charset="0"/>
              </a:rPr>
              <a:t>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set_t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dirty="0" err="1">
                <a:latin typeface="Consolas" charset="0"/>
              </a:rPr>
              <a:t>int</a:t>
            </a:r>
            <a:r>
              <a:rPr lang="en-US" altLang="ja-JP" sz="2000" dirty="0">
                <a:latin typeface="Consolas" charset="0"/>
              </a:rPr>
              <a:t> list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let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rec</a:t>
            </a:r>
            <a:r>
              <a:rPr lang="en-US" altLang="ja-JP" sz="2000" dirty="0">
                <a:latin typeface="Consolas" charset="0"/>
              </a:rPr>
              <a:t> member </a:t>
            </a:r>
            <a:r>
              <a:rPr lang="en-US" altLang="ja-JP" sz="2000" dirty="0" err="1">
                <a:latin typeface="Consolas" charset="0"/>
              </a:rPr>
              <a:t>elt</a:t>
            </a:r>
            <a:r>
              <a:rPr lang="en-US" altLang="ja-JP" sz="2000" dirty="0">
                <a:latin typeface="Consolas" charset="0"/>
              </a:rPr>
              <a:t> set =	</a:t>
            </a:r>
          </a:p>
          <a:p>
            <a:r>
              <a:rPr lang="en-US" altLang="ja-JP" sz="2000" dirty="0">
                <a:latin typeface="Consolas" charset="0"/>
              </a:rPr>
              <a:t>    </a:t>
            </a:r>
            <a:r>
              <a:rPr lang="en-US" altLang="ja-JP" sz="2000" b="1" dirty="0">
                <a:latin typeface="Consolas-Bold" charset="0"/>
              </a:rPr>
              <a:t>match</a:t>
            </a:r>
            <a:r>
              <a:rPr lang="en-US" altLang="ja-JP" sz="2000" dirty="0">
                <a:latin typeface="Consolas" charset="0"/>
              </a:rPr>
              <a:t> set </a:t>
            </a:r>
            <a:r>
              <a:rPr lang="en-US" altLang="ja-JP" sz="2000" b="1" dirty="0">
                <a:latin typeface="Consolas-Bold" charset="0"/>
              </a:rPr>
              <a:t>with</a:t>
            </a:r>
            <a:r>
              <a:rPr lang="en-US" altLang="ja-JP" sz="2000" dirty="0">
                <a:latin typeface="Consolas" charset="0"/>
              </a:rPr>
              <a:t>	</a:t>
            </a:r>
          </a:p>
          <a:p>
            <a:r>
              <a:rPr lang="de-DE" altLang="ja-JP" sz="2000" dirty="0">
                <a:latin typeface="Consolas" charset="0"/>
              </a:rPr>
              <a:t>    | []       -&gt; false	</a:t>
            </a:r>
          </a:p>
          <a:p>
            <a:r>
              <a:rPr lang="hr-HR" altLang="ja-JP" sz="2000" dirty="0">
                <a:latin typeface="Consolas" charset="0"/>
              </a:rPr>
              <a:t>    | hd</a:t>
            </a:r>
            <a:r>
              <a:rPr lang="en-US" altLang="ja-JP" sz="2000" dirty="0">
                <a:latin typeface="Consolas" charset="0"/>
              </a:rPr>
              <a:t>::</a:t>
            </a:r>
            <a:r>
              <a:rPr lang="hr-HR" altLang="ja-JP" sz="2000" dirty="0">
                <a:latin typeface="Consolas" charset="0"/>
              </a:rPr>
              <a:t>tl -&gt; </a:t>
            </a:r>
            <a:r>
              <a:rPr lang="en-US" altLang="ja-JP" sz="2000" dirty="0">
                <a:latin typeface="Consolas" charset="0"/>
              </a:rPr>
              <a:t>(</a:t>
            </a:r>
            <a:r>
              <a:rPr lang="hr-HR" altLang="ja-JP" sz="2000" dirty="0">
                <a:latin typeface="Consolas" charset="0"/>
              </a:rPr>
              <a:t>elt </a:t>
            </a:r>
            <a:r>
              <a:rPr lang="en-US" altLang="ja-JP" sz="2000" dirty="0">
                <a:latin typeface="Consolas" charset="0"/>
              </a:rPr>
              <a:t>= </a:t>
            </a:r>
            <a:r>
              <a:rPr lang="hr-HR" altLang="ja-JP" sz="2000" dirty="0">
                <a:latin typeface="Consolas" charset="0"/>
              </a:rPr>
              <a:t>hd</a:t>
            </a:r>
            <a:r>
              <a:rPr lang="en-US" altLang="ja-JP" sz="2000" dirty="0">
                <a:latin typeface="Consolas" charset="0"/>
              </a:rPr>
              <a:t>)</a:t>
            </a:r>
            <a:r>
              <a:rPr lang="hr-HR" altLang="ja-JP" sz="2000" dirty="0">
                <a:latin typeface="Consolas" charset="0"/>
              </a:rPr>
              <a:t> || </a:t>
            </a:r>
            <a:r>
              <a:rPr lang="en-US" altLang="ja-JP" sz="2000" dirty="0">
                <a:latin typeface="Consolas" charset="0"/>
              </a:rPr>
              <a:t>(</a:t>
            </a:r>
            <a:r>
              <a:rPr lang="hr-HR" altLang="ja-JP" sz="2000" dirty="0">
                <a:latin typeface="Consolas" charset="0"/>
              </a:rPr>
              <a:t>member elt t</a:t>
            </a:r>
            <a:r>
              <a:rPr lang="en-US" altLang="ja-JP" sz="2000" dirty="0">
                <a:latin typeface="Consolas" charset="0"/>
              </a:rPr>
              <a:t>l)</a:t>
            </a:r>
          </a:p>
          <a:p>
            <a:r>
              <a:rPr lang="en-US" altLang="ja-JP" sz="2000" b="1" dirty="0">
                <a:latin typeface="Consolas-Bold" charset="0"/>
              </a:rPr>
              <a:t>end</a:t>
            </a:r>
            <a:r>
              <a:rPr lang="hr-HR" altLang="ja-JP" dirty="0">
                <a:solidFill>
                  <a:srgbClr val="1B1F22"/>
                </a:solidFill>
                <a:latin typeface="Consolas" charset="0"/>
              </a:rPr>
              <a:t>	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28650" y="1273034"/>
            <a:ext cx="769596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module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SET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b="1" dirty="0">
                <a:latin typeface="Consolas-Bold" charset="0"/>
              </a:rPr>
              <a:t>sig</a:t>
            </a:r>
            <a:r>
              <a:rPr lang="en-US" altLang="ja-JP" sz="2000" dirty="0">
                <a:latin typeface="Consolas" charset="0"/>
              </a:rPr>
              <a:t>	      (* type of module *)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elt_t</a:t>
            </a:r>
            <a:r>
              <a:rPr lang="en-US" altLang="ja-JP" sz="2000" dirty="0">
                <a:latin typeface="Consolas" charset="0"/>
              </a:rPr>
              <a:t>	                   (* abstract type *)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set_t</a:t>
            </a:r>
            <a:r>
              <a:rPr lang="en-US" altLang="ja-JP" sz="2000" dirty="0">
                <a:latin typeface="Consolas" charset="0"/>
              </a:rPr>
              <a:t> 	                   (* abstract type *)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 err="1">
                <a:latin typeface="Consolas-Bold" charset="0"/>
              </a:rPr>
              <a:t>val</a:t>
            </a:r>
            <a:r>
              <a:rPr lang="en-US" altLang="ja-JP" sz="2000" dirty="0">
                <a:latin typeface="Consolas" charset="0"/>
              </a:rPr>
              <a:t> member : </a:t>
            </a:r>
            <a:r>
              <a:rPr lang="en-US" altLang="ja-JP" sz="2000" dirty="0" err="1">
                <a:latin typeface="Consolas" charset="0"/>
              </a:rPr>
              <a:t>elt_t</a:t>
            </a:r>
            <a:r>
              <a:rPr lang="en-US" altLang="ja-JP" sz="2000" dirty="0">
                <a:latin typeface="Consolas" charset="0"/>
              </a:rPr>
              <a:t> -&gt; </a:t>
            </a:r>
            <a:r>
              <a:rPr lang="en-US" altLang="ja-JP" sz="2000" dirty="0" err="1">
                <a:latin typeface="Consolas" charset="0"/>
              </a:rPr>
              <a:t>set_t</a:t>
            </a:r>
            <a:r>
              <a:rPr lang="en-US" altLang="ja-JP" sz="2000" dirty="0">
                <a:latin typeface="Consolas" charset="0"/>
              </a:rPr>
              <a:t> -&gt; bool</a:t>
            </a:r>
          </a:p>
          <a:p>
            <a:r>
              <a:rPr lang="en-US" altLang="ja-JP" sz="2000" b="1" dirty="0">
                <a:latin typeface="Consolas-Bold" charset="0"/>
              </a:rPr>
              <a:t>end</a:t>
            </a:r>
            <a:endParaRPr lang="en-US" altLang="ja-JP" sz="2000" dirty="0">
              <a:latin typeface="Consolas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CCA0EF-C0DB-4A2D-B61F-2ECA2F576E22}"/>
              </a:ext>
            </a:extLst>
          </p:cNvPr>
          <p:cNvSpPr txBox="1"/>
          <p:nvPr/>
        </p:nvSpPr>
        <p:spPr>
          <a:xfrm>
            <a:off x="2581275" y="3160465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:  SET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8649" y="3280598"/>
            <a:ext cx="7781925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module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 err="1">
                <a:latin typeface="Consolas-Bold" charset="0"/>
              </a:rPr>
              <a:t>RecordSet</a:t>
            </a:r>
            <a:r>
              <a:rPr lang="en-US" altLang="ja-JP" sz="2000" dirty="0">
                <a:latin typeface="Consolas" charset="0"/>
              </a:rPr>
              <a:t> : </a:t>
            </a:r>
            <a:r>
              <a:rPr lang="en-US" altLang="ja-JP" sz="2000" b="1" dirty="0">
                <a:latin typeface="Consolas-Bold" charset="0"/>
              </a:rPr>
              <a:t>SET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b="1" dirty="0">
                <a:latin typeface="Consolas-Bold" charset="0"/>
              </a:rPr>
              <a:t>struct  </a:t>
            </a:r>
            <a:r>
              <a:rPr lang="en-US" altLang="ja-JP" sz="2000" dirty="0">
                <a:latin typeface="Consolas" charset="0"/>
              </a:rPr>
              <a:t>(* another </a:t>
            </a:r>
            <a:r>
              <a:rPr lang="en-US" altLang="ja-JP" sz="2000" dirty="0" err="1">
                <a:latin typeface="Consolas" charset="0"/>
              </a:rPr>
              <a:t>impl</a:t>
            </a:r>
            <a:r>
              <a:rPr lang="en-US" altLang="ja-JP" sz="2000" dirty="0">
                <a:latin typeface="Consolas" charset="0"/>
              </a:rPr>
              <a:t>. *)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elt_t</a:t>
            </a:r>
            <a:r>
              <a:rPr lang="en-US" altLang="ja-JP" sz="2000" dirty="0">
                <a:latin typeface="Consolas" charset="0"/>
              </a:rPr>
              <a:t> = {id : </a:t>
            </a:r>
            <a:r>
              <a:rPr lang="en-US" altLang="ja-JP" sz="2000" dirty="0" err="1">
                <a:latin typeface="Consolas" charset="0"/>
              </a:rPr>
              <a:t>int</a:t>
            </a:r>
            <a:r>
              <a:rPr lang="en-US" altLang="ja-JP" sz="2000" dirty="0">
                <a:latin typeface="Consolas" charset="0"/>
              </a:rPr>
              <a:t>; name : string}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set_t</a:t>
            </a:r>
            <a:r>
              <a:rPr lang="en-US" altLang="ja-JP" sz="2000" dirty="0">
                <a:latin typeface="Consolas" charset="0"/>
              </a:rPr>
              <a:t> = {id : </a:t>
            </a:r>
            <a:r>
              <a:rPr lang="en-US" altLang="ja-JP" sz="2000" dirty="0" err="1">
                <a:latin typeface="Consolas" charset="0"/>
              </a:rPr>
              <a:t>int</a:t>
            </a:r>
            <a:r>
              <a:rPr lang="en-US" altLang="ja-JP" sz="2000" dirty="0">
                <a:latin typeface="Consolas" charset="0"/>
              </a:rPr>
              <a:t>; name : string} list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let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" charset="0"/>
              </a:rPr>
              <a:t>rec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member </a:t>
            </a:r>
            <a:r>
              <a:rPr lang="en-US" altLang="ja-JP" sz="2000" dirty="0" err="1">
                <a:latin typeface="Consolas" charset="0"/>
              </a:rPr>
              <a:t>elt</a:t>
            </a:r>
            <a:r>
              <a:rPr lang="en-US" altLang="ja-JP" sz="2000" dirty="0">
                <a:latin typeface="Consolas" charset="0"/>
              </a:rPr>
              <a:t> set =	</a:t>
            </a:r>
          </a:p>
          <a:p>
            <a:r>
              <a:rPr lang="en-US" altLang="ja-JP" sz="2000" dirty="0">
                <a:latin typeface="Consolas" charset="0"/>
              </a:rPr>
              <a:t>    </a:t>
            </a:r>
            <a:r>
              <a:rPr lang="en-US" altLang="ja-JP" sz="2000" b="1" dirty="0">
                <a:latin typeface="Consolas-Bold" charset="0"/>
              </a:rPr>
              <a:t>match</a:t>
            </a:r>
            <a:r>
              <a:rPr lang="en-US" altLang="ja-JP" sz="2000" dirty="0">
                <a:latin typeface="Consolas" charset="0"/>
              </a:rPr>
              <a:t> set </a:t>
            </a:r>
            <a:r>
              <a:rPr lang="en-US" altLang="ja-JP" sz="2000" b="1" dirty="0">
                <a:latin typeface="Consolas-Bold" charset="0"/>
              </a:rPr>
              <a:t>with</a:t>
            </a:r>
            <a:r>
              <a:rPr lang="en-US" altLang="ja-JP" sz="2000" dirty="0">
                <a:latin typeface="Consolas" charset="0"/>
              </a:rPr>
              <a:t>	</a:t>
            </a:r>
          </a:p>
          <a:p>
            <a:r>
              <a:rPr lang="de-DE" altLang="ja-JP" sz="2000" dirty="0">
                <a:latin typeface="Consolas" charset="0"/>
              </a:rPr>
              <a:t>    | []     -&gt; false	</a:t>
            </a:r>
          </a:p>
          <a:p>
            <a:r>
              <a:rPr lang="hr-HR" altLang="ja-JP" sz="2000" dirty="0">
                <a:latin typeface="Consolas" charset="0"/>
              </a:rPr>
              <a:t>    | hd::tl -&gt; </a:t>
            </a:r>
            <a:r>
              <a:rPr lang="en-US" altLang="ja-JP" sz="2000" dirty="0">
                <a:latin typeface="Consolas" charset="0"/>
              </a:rPr>
              <a:t>(</a:t>
            </a:r>
            <a:r>
              <a:rPr lang="hr-HR" altLang="ja-JP" sz="2000" dirty="0">
                <a:latin typeface="Consolas" charset="0"/>
              </a:rPr>
              <a:t>elt.id = hd.id</a:t>
            </a:r>
            <a:r>
              <a:rPr lang="en-US" altLang="ja-JP" sz="2000" dirty="0">
                <a:latin typeface="Consolas" charset="0"/>
              </a:rPr>
              <a:t>)</a:t>
            </a:r>
            <a:r>
              <a:rPr lang="hr-HR" altLang="ja-JP" sz="2000" dirty="0">
                <a:latin typeface="Consolas" charset="0"/>
              </a:rPr>
              <a:t> || </a:t>
            </a:r>
            <a:r>
              <a:rPr lang="en-US" altLang="ja-JP" sz="2000" dirty="0">
                <a:latin typeface="Consolas" charset="0"/>
              </a:rPr>
              <a:t>(</a:t>
            </a:r>
            <a:r>
              <a:rPr lang="hr-HR" altLang="ja-JP" sz="2000" dirty="0">
                <a:latin typeface="Consolas" charset="0"/>
              </a:rPr>
              <a:t>member elt tl</a:t>
            </a:r>
            <a:r>
              <a:rPr lang="en-US" altLang="ja-JP" sz="2000" dirty="0">
                <a:latin typeface="Consolas" charset="0"/>
              </a:rPr>
              <a:t>)</a:t>
            </a:r>
            <a:r>
              <a:rPr lang="hr-HR" altLang="ja-JP" sz="2000" dirty="0">
                <a:latin typeface="Consolas" charset="0"/>
              </a:rPr>
              <a:t>	</a:t>
            </a:r>
          </a:p>
          <a:p>
            <a:r>
              <a:rPr lang="en-US" altLang="ja-JP" sz="2000" b="1" dirty="0">
                <a:latin typeface="Consolas-Bold" charset="0"/>
              </a:rPr>
              <a:t>end</a:t>
            </a:r>
            <a:r>
              <a:rPr lang="hr-HR" altLang="ja-JP" dirty="0">
                <a:latin typeface="Consolas" charset="0"/>
              </a:rPr>
              <a:t>	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28650" y="1424978"/>
            <a:ext cx="778192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module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SET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b="1" dirty="0">
                <a:latin typeface="Consolas-Bold" charset="0"/>
              </a:rPr>
              <a:t>sig</a:t>
            </a:r>
            <a:r>
              <a:rPr lang="en-US" altLang="ja-JP" sz="2000" dirty="0">
                <a:latin typeface="Consolas" charset="0"/>
              </a:rPr>
              <a:t>	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elt_t</a:t>
            </a:r>
            <a:r>
              <a:rPr lang="en-US" altLang="ja-JP" sz="2000" dirty="0">
                <a:latin typeface="Consolas" charset="0"/>
              </a:rPr>
              <a:t>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>
                <a:latin typeface="Consolas-Bold" charset="0"/>
              </a:rPr>
              <a:t>type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set_t</a:t>
            </a:r>
            <a:r>
              <a:rPr lang="en-US" altLang="ja-JP" sz="2000" dirty="0">
                <a:latin typeface="Consolas" charset="0"/>
              </a:rPr>
              <a:t> 	</a:t>
            </a:r>
          </a:p>
          <a:p>
            <a:r>
              <a:rPr lang="en-US" altLang="ja-JP" sz="2000" dirty="0">
                <a:latin typeface="Consolas" charset="0"/>
              </a:rPr>
              <a:t>  </a:t>
            </a:r>
            <a:r>
              <a:rPr lang="en-US" altLang="ja-JP" sz="2000" b="1" dirty="0" err="1">
                <a:latin typeface="Consolas-Bold" charset="0"/>
              </a:rPr>
              <a:t>val</a:t>
            </a:r>
            <a:r>
              <a:rPr lang="en-US" altLang="ja-JP" sz="2000" dirty="0">
                <a:latin typeface="Consolas" charset="0"/>
              </a:rPr>
              <a:t> member : </a:t>
            </a:r>
            <a:r>
              <a:rPr lang="en-US" altLang="ja-JP" sz="2000" dirty="0" err="1">
                <a:latin typeface="Consolas" charset="0"/>
              </a:rPr>
              <a:t>elt_t</a:t>
            </a:r>
            <a:r>
              <a:rPr lang="en-US" altLang="ja-JP" sz="2000" dirty="0">
                <a:latin typeface="Consolas" charset="0"/>
              </a:rPr>
              <a:t> -&gt; </a:t>
            </a:r>
            <a:r>
              <a:rPr lang="en-US" altLang="ja-JP" sz="2000" dirty="0" err="1">
                <a:latin typeface="Consolas" charset="0"/>
              </a:rPr>
              <a:t>set_t</a:t>
            </a:r>
            <a:r>
              <a:rPr lang="en-US" altLang="ja-JP" sz="2000" dirty="0">
                <a:latin typeface="Consolas" charset="0"/>
              </a:rPr>
              <a:t> -&gt; bool</a:t>
            </a:r>
          </a:p>
          <a:p>
            <a:r>
              <a:rPr lang="en-US" altLang="ja-JP" sz="2000" b="1" dirty="0">
                <a:latin typeface="Consolas-Bold" charset="0"/>
              </a:rPr>
              <a:t>end</a:t>
            </a:r>
            <a:endParaRPr lang="en-US" altLang="ja-JP" sz="2000" dirty="0">
              <a:latin typeface="Consolas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C39DB30-3CB7-4798-B58C-08714DC2056A}"/>
              </a:ext>
            </a:extLst>
          </p:cNvPr>
          <p:cNvSpPr txBox="1">
            <a:spLocks/>
          </p:cNvSpPr>
          <p:nvPr/>
        </p:nvSpPr>
        <p:spPr>
          <a:xfrm>
            <a:off x="628650" y="394748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Module abstraction in ML  (2/3)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A3E964-7574-4027-BF28-094EF793E7C4}"/>
              </a:ext>
            </a:extLst>
          </p:cNvPr>
          <p:cNvSpPr txBox="1"/>
          <p:nvPr/>
        </p:nvSpPr>
        <p:spPr>
          <a:xfrm flipH="1">
            <a:off x="592455" y="5911081"/>
            <a:ext cx="63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may also implement the set using arrays, Hash tables etc.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10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064" y="374317"/>
            <a:ext cx="7886700" cy="71823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Module </a:t>
            </a:r>
            <a:r>
              <a:rPr lang="en-US" altLang="ja-JP" dirty="0"/>
              <a:t>Abstraction in ML  (3/3)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7680" y="4057673"/>
            <a:ext cx="769596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  <a:ea typeface="Yu Mincho" charset="-128"/>
              </a:rPr>
              <a:t>module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IntEq</a:t>
            </a:r>
            <a:r>
              <a:rPr lang="en-US" altLang="ja-JP" sz="2000" b="1" dirty="0">
                <a:latin typeface="Consolas" charset="0"/>
                <a:ea typeface="Yu Mincho" charset="-128"/>
              </a:rPr>
              <a:t> = struct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type </a:t>
            </a:r>
            <a:r>
              <a:rPr lang="en-US" altLang="ja-JP" sz="2000" dirty="0">
                <a:latin typeface="Consolas" charset="0"/>
                <a:ea typeface="Yu Mincho" charset="-128"/>
              </a:rPr>
              <a:t>t =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int</a:t>
            </a:r>
            <a:endParaRPr lang="en-US" altLang="ja-JP" sz="2000" dirty="0">
              <a:latin typeface="Consolas" charset="0"/>
              <a:ea typeface="Yu Mincho" charset="-128"/>
            </a:endParaRP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let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eq</a:t>
            </a:r>
            <a:r>
              <a:rPr lang="en-US" altLang="ja-JP" sz="2000" dirty="0">
                <a:latin typeface="Consolas" charset="0"/>
                <a:ea typeface="Yu Mincho" charset="-128"/>
              </a:rPr>
              <a:t> = (=)     (* equality function for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int</a:t>
            </a:r>
            <a:r>
              <a:rPr lang="en-US" altLang="ja-JP" sz="2000" dirty="0">
                <a:latin typeface="Consolas" charset="0"/>
                <a:ea typeface="Yu Mincho" charset="-128"/>
              </a:rPr>
              <a:t> *)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end 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module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IntSet</a:t>
            </a:r>
            <a:r>
              <a:rPr lang="en-US" altLang="ja-JP" sz="2000" dirty="0">
                <a:latin typeface="Consolas" charset="0"/>
                <a:ea typeface="Yu Mincho" charset="-128"/>
              </a:rPr>
              <a:t> =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MakeSet</a:t>
            </a:r>
            <a:r>
              <a:rPr lang="en-US" altLang="ja-JP" sz="2000" dirty="0">
                <a:latin typeface="Consolas" charset="0"/>
                <a:ea typeface="Yu Mincho" charset="-128"/>
              </a:rPr>
              <a:t> (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IntEq</a:t>
            </a:r>
            <a:r>
              <a:rPr lang="en-US" altLang="ja-JP" sz="2000" dirty="0">
                <a:latin typeface="Consolas" charset="0"/>
                <a:ea typeface="Yu Mincho" charset="-128"/>
              </a:rPr>
              <a:t>)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87680" y="1657231"/>
            <a:ext cx="7695968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MakeSet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struct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.t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.t list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member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set =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… (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.eq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||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is-IS" altLang="ja-JP" sz="2000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end</a:t>
            </a:r>
            <a:endParaRPr lang="hr-HR" altLang="ja-JP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3A9097-D374-4141-8393-066A9420A530}"/>
              </a:ext>
            </a:extLst>
          </p:cNvPr>
          <p:cNvSpPr/>
          <p:nvPr/>
        </p:nvSpPr>
        <p:spPr>
          <a:xfrm>
            <a:off x="5483490" y="1097490"/>
            <a:ext cx="33147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MakeSet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: EQTYPE -&gt; SET            </a:t>
            </a:r>
            <a:endParaRPr lang="hr-HR" altLang="ja-JP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10865A-8021-4787-BF75-86AA795A4D68}"/>
              </a:ext>
            </a:extLst>
          </p:cNvPr>
          <p:cNvSpPr txBox="1"/>
          <p:nvPr/>
        </p:nvSpPr>
        <p:spPr>
          <a:xfrm>
            <a:off x="512064" y="1118729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Abstracting element types by </a:t>
            </a:r>
            <a:r>
              <a:rPr lang="en-US" altLang="ja-JP" sz="2400" dirty="0" err="1"/>
              <a:t>Functors</a:t>
            </a:r>
            <a:endParaRPr kumimoji="1" lang="ja-JP" altLang="en-US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E978FD-4949-460F-BC33-5076D9788779}"/>
              </a:ext>
            </a:extLst>
          </p:cNvPr>
          <p:cNvSpPr/>
          <p:nvPr/>
        </p:nvSpPr>
        <p:spPr>
          <a:xfrm>
            <a:off x="4891938" y="2374548"/>
            <a:ext cx="395574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  <a:ea typeface="Yu Mincho" charset="-128"/>
              </a:rPr>
              <a:t>module type EQTYPE = sig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 type </a:t>
            </a:r>
            <a:r>
              <a:rPr lang="en-US" altLang="ja-JP" sz="2000" dirty="0">
                <a:latin typeface="Consolas" charset="0"/>
                <a:ea typeface="Yu Mincho" charset="-128"/>
              </a:rPr>
              <a:t>t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 </a:t>
            </a:r>
            <a:r>
              <a:rPr lang="en-US" altLang="ja-JP" sz="2000" b="1" dirty="0" err="1">
                <a:latin typeface="Consolas" charset="0"/>
                <a:ea typeface="Yu Mincho" charset="-128"/>
              </a:rPr>
              <a:t>val</a:t>
            </a:r>
            <a:r>
              <a:rPr lang="en-US" altLang="ja-JP" sz="2000" b="1" dirty="0">
                <a:latin typeface="Consolas" charset="0"/>
                <a:ea typeface="Yu Mincho" charset="-128"/>
              </a:rPr>
              <a:t>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eq</a:t>
            </a:r>
            <a:r>
              <a:rPr lang="en-US" altLang="ja-JP" sz="2000" dirty="0">
                <a:latin typeface="Consolas" charset="0"/>
                <a:ea typeface="Yu Mincho" charset="-128"/>
              </a:rPr>
              <a:t> : t -&gt; t -&gt; bool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end</a:t>
            </a:r>
            <a:endParaRPr lang="en-US" altLang="ja-JP" sz="2000" dirty="0">
              <a:latin typeface="Consolas" charset="0"/>
              <a:ea typeface="Yu 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1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Abstraction overhead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2450" y="1421264"/>
            <a:ext cx="781654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MakeSet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struct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.t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.t list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member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set =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match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set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with</a:t>
            </a:r>
          </a:p>
          <a:p>
            <a:r>
              <a:rPr lang="ja-JP" altLang="en-US" sz="20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| []       -&gt; false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::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-&gt; (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.eq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 || (member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end</a:t>
            </a:r>
            <a:endParaRPr lang="hr-HR" altLang="ja-JP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4678940" y="2133025"/>
            <a:ext cx="3285484" cy="703074"/>
          </a:xfrm>
          <a:prstGeom prst="wedgeRectCallout">
            <a:avLst>
              <a:gd name="adj1" fmla="val -61520"/>
              <a:gd name="adj2" fmla="val 1123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latin typeface="+mn-ea"/>
              </a:rPr>
              <a:t>Indirect access to the equality function</a:t>
            </a:r>
            <a:endParaRPr kumimoji="1" lang="ja-JP" altLang="en-US" sz="2400" dirty="0">
              <a:solidFill>
                <a:srgbClr val="FF0000"/>
              </a:solidFill>
              <a:latin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0B9DC9E0-105F-4D47-9928-5DE28D79994E}"/>
                  </a:ext>
                </a:extLst>
              </p14:cNvPr>
              <p14:cNvContentPartPr/>
              <p14:nvPr/>
            </p14:nvContentPartPr>
            <p14:xfrm>
              <a:off x="3143175" y="3369450"/>
              <a:ext cx="1324440" cy="21168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0B9DC9E0-105F-4D47-9928-5DE28D7999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7175" y="3297450"/>
                <a:ext cx="1396080" cy="3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48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93519-886F-4F99-8144-E087477ED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Example 3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29C180-11ED-4D66-BDDE-EC16A4719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8B5A47-0372-4FA6-9D16-FA11B49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2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Embedded DSL by </a:t>
            </a:r>
            <a:r>
              <a:rPr lang="en-US" altLang="ja-JP" dirty="0" err="1"/>
              <a:t>Tagless</a:t>
            </a:r>
            <a:r>
              <a:rPr lang="en-US" altLang="ja-JP" dirty="0"/>
              <a:t>-final  Embedding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2063" y="2609089"/>
            <a:ext cx="8383933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rec Fix : (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SymanticsL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 with…)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struct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Tfix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2000" b="1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ForFor</a:t>
            </a:r>
            <a:r>
              <a:rPr lang="en-US" altLang="ja-JP" sz="2000" b="1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b="1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ForWhere</a:t>
            </a:r>
            <a:r>
              <a:rPr lang="en-US" altLang="ja-JP" sz="2000" b="1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b="1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ForYield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(Fix))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module T =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GenSQL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type α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repr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 {again : unit -&gt; α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Tfix.repr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; …}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let if_ b x y = {again = fun () -&gt;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Tfix.if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_ 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b.again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())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               (fun () -&gt; (x ()).again ()) …}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end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8FEE47-D100-4E3C-8B2B-E3992709E1FB}"/>
              </a:ext>
            </a:extLst>
          </p:cNvPr>
          <p:cNvSpPr txBox="1"/>
          <p:nvPr/>
        </p:nvSpPr>
        <p:spPr>
          <a:xfrm>
            <a:off x="512063" y="1215803"/>
            <a:ext cx="7594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SQL as an embedded DSL  [</a:t>
            </a:r>
            <a:r>
              <a:rPr kumimoji="1" lang="en-US" altLang="ja-JP" dirty="0"/>
              <a:t>Suzuki+ </a:t>
            </a:r>
            <a:r>
              <a:rPr lang="en-US" altLang="ja-JP" dirty="0"/>
              <a:t>2015]</a:t>
            </a:r>
          </a:p>
          <a:p>
            <a:r>
              <a:rPr kumimoji="1" lang="en-US" altLang="ja-JP" sz="2400" dirty="0"/>
              <a:t>Optimization </a:t>
            </a:r>
            <a:r>
              <a:rPr lang="en-US" altLang="ja-JP" sz="2400" dirty="0"/>
              <a:t>as a </a:t>
            </a:r>
            <a:r>
              <a:rPr lang="en-US" altLang="ja-JP" sz="2400" dirty="0" err="1"/>
              <a:t>f</a:t>
            </a:r>
            <a:r>
              <a:rPr kumimoji="1" lang="en-US" altLang="ja-JP" sz="2400" dirty="0" err="1"/>
              <a:t>unctor</a:t>
            </a:r>
            <a:r>
              <a:rPr kumimoji="1" lang="en-US" altLang="ja-JP" sz="2400" dirty="0"/>
              <a:t> (a function over modules)</a:t>
            </a:r>
          </a:p>
          <a:p>
            <a:r>
              <a:rPr kumimoji="1" lang="en-US" altLang="ja-JP" sz="2400" dirty="0"/>
              <a:t>Iterated </a:t>
            </a:r>
            <a:r>
              <a:rPr lang="en-US" altLang="ja-JP" sz="2400" dirty="0"/>
              <a:t>optimizations via recursive </a:t>
            </a:r>
            <a:r>
              <a:rPr lang="en-US" altLang="ja-JP" sz="2400" dirty="0" err="1"/>
              <a:t>functors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en-US" altLang="ja-JP" sz="2400" dirty="0"/>
              <a:t>We should be able to inline the optimizations, but </a:t>
            </a:r>
            <a:r>
              <a:rPr lang="en-US" altLang="ja-JP" sz="2400" dirty="0" err="1"/>
              <a:t>functors</a:t>
            </a:r>
            <a:r>
              <a:rPr lang="en-US" altLang="ja-JP" sz="2400" dirty="0"/>
              <a:t> do</a:t>
            </a:r>
            <a:r>
              <a:rPr lang="ja-JP" altLang="en-US" sz="2400" dirty="0"/>
              <a:t> </a:t>
            </a:r>
            <a:r>
              <a:rPr lang="en-US" altLang="ja-JP" sz="2400" dirty="0"/>
              <a:t>not</a:t>
            </a:r>
            <a:r>
              <a:rPr lang="ja-JP" altLang="en-US" sz="2400" dirty="0"/>
              <a:t> </a:t>
            </a:r>
            <a:r>
              <a:rPr lang="en-US" altLang="ja-JP" sz="2400" dirty="0"/>
              <a:t>allow</a:t>
            </a:r>
            <a:r>
              <a:rPr lang="ja-JP" altLang="en-US" sz="2400" dirty="0"/>
              <a:t> </a:t>
            </a:r>
            <a:r>
              <a:rPr lang="en-US" altLang="ja-JP" sz="2400" dirty="0"/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val="130888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0521"/>
          </a:xfrm>
        </p:spPr>
        <p:txBody>
          <a:bodyPr>
            <a:normAutofit/>
          </a:bodyPr>
          <a:lstStyle/>
          <a:p>
            <a:r>
              <a:rPr lang="en-US" altLang="ja-JP" dirty="0"/>
              <a:t>Abstraction Overhead</a:t>
            </a:r>
            <a:br>
              <a:rPr lang="en-US" altLang="ja-JP" dirty="0"/>
            </a:br>
            <a:r>
              <a:rPr lang="en-US" altLang="ja-JP" dirty="0"/>
              <a:t>- more abstractions, poorer performance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449977" y="2847703"/>
            <a:ext cx="1939837" cy="692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/>
              <a:t>MatMul</a:t>
            </a:r>
            <a:endParaRPr kumimoji="1" lang="en-US" altLang="ja-JP" sz="2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457663" y="1878509"/>
            <a:ext cx="787850" cy="824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err="1"/>
              <a:t>IntrRing</a:t>
            </a:r>
            <a:endParaRPr lang="en-US" altLang="ja-JP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464800" y="1878509"/>
            <a:ext cx="914403" cy="8242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FloatRing</a:t>
            </a:r>
            <a:endParaRPr lang="en-US" altLang="ja-JP" dirty="0"/>
          </a:p>
        </p:txBody>
      </p:sp>
      <p:sp>
        <p:nvSpPr>
          <p:cNvPr id="13" name="左矢印 12"/>
          <p:cNvSpPr/>
          <p:nvPr/>
        </p:nvSpPr>
        <p:spPr>
          <a:xfrm>
            <a:off x="3896838" y="2066731"/>
            <a:ext cx="1311132" cy="40011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944732" y="2958045"/>
            <a:ext cx="1371600" cy="36345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79596" y="1629967"/>
            <a:ext cx="150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Abstraction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50967" y="3291262"/>
            <a:ext cx="175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Concretization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7563" y="3963210"/>
            <a:ext cx="23149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Performance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2807" y="3796543"/>
            <a:ext cx="32741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Modularity, Reusability</a:t>
            </a:r>
            <a:r>
              <a:rPr lang="en-US" altLang="ja-JP" sz="2400" dirty="0">
                <a:solidFill>
                  <a:srgbClr val="FF0000"/>
                </a:solidFill>
              </a:rPr>
              <a:t>, </a:t>
            </a:r>
            <a:r>
              <a:rPr kumimoji="1" lang="en-US" altLang="ja-JP" sz="2400" dirty="0">
                <a:solidFill>
                  <a:srgbClr val="FF0000"/>
                </a:solidFill>
              </a:rPr>
              <a:t>Maintainability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76794" y="1038071"/>
            <a:ext cx="8190412" cy="36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7421" y="4702082"/>
            <a:ext cx="7834447" cy="14933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/>
              <a:t>Staging should be a clue.</a:t>
            </a:r>
          </a:p>
          <a:p>
            <a:pPr>
              <a:lnSpc>
                <a:spcPct val="150000"/>
              </a:lnSpc>
            </a:pPr>
            <a:r>
              <a:rPr lang="en-US" altLang="ja-JP" sz="3200" dirty="0"/>
              <a:t>      “Abstraction without Guilt / Regret”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345474" y="1763485"/>
            <a:ext cx="2168434" cy="1902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爆発: 8 pt 2">
            <a:extLst>
              <a:ext uri="{FF2B5EF4-FFF2-40B4-BE49-F238E27FC236}">
                <a16:creationId xmlns:a16="http://schemas.microsoft.com/office/drawing/2014/main" id="{50B16285-A8A8-4DA7-B40C-7A1D5717C888}"/>
              </a:ext>
            </a:extLst>
          </p:cNvPr>
          <p:cNvSpPr/>
          <p:nvPr/>
        </p:nvSpPr>
        <p:spPr>
          <a:xfrm>
            <a:off x="5638794" y="1876851"/>
            <a:ext cx="1653618" cy="12003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MMInt</a:t>
            </a:r>
            <a:endParaRPr kumimoji="1" lang="ja-JP" altLang="en-US" dirty="0"/>
          </a:p>
        </p:txBody>
      </p:sp>
      <p:sp>
        <p:nvSpPr>
          <p:cNvPr id="20" name="爆発: 8 pt 19">
            <a:extLst>
              <a:ext uri="{FF2B5EF4-FFF2-40B4-BE49-F238E27FC236}">
                <a16:creationId xmlns:a16="http://schemas.microsoft.com/office/drawing/2014/main" id="{354771D0-C1E5-4819-8447-01DEECC1A032}"/>
              </a:ext>
            </a:extLst>
          </p:cNvPr>
          <p:cNvSpPr/>
          <p:nvPr/>
        </p:nvSpPr>
        <p:spPr>
          <a:xfrm>
            <a:off x="6642738" y="2587217"/>
            <a:ext cx="1759130" cy="1200304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MMfloat</a:t>
            </a:r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AF53E2B-F165-4C31-93B4-6ED4D2E20A64}"/>
              </a:ext>
            </a:extLst>
          </p:cNvPr>
          <p:cNvCxnSpPr>
            <a:cxnSpLocks/>
          </p:cNvCxnSpPr>
          <p:nvPr/>
        </p:nvCxnSpPr>
        <p:spPr>
          <a:xfrm>
            <a:off x="1195864" y="2750683"/>
            <a:ext cx="244806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8990686-DD74-4958-B74C-A8C31DA48EBD}"/>
              </a:ext>
            </a:extLst>
          </p:cNvPr>
          <p:cNvCxnSpPr>
            <a:cxnSpLocks/>
          </p:cNvCxnSpPr>
          <p:nvPr/>
        </p:nvCxnSpPr>
        <p:spPr>
          <a:xfrm>
            <a:off x="2351315" y="1629969"/>
            <a:ext cx="0" cy="10727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7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296DA-AD55-4275-9705-4416CE600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Problem to be addressed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66EAE6F-A2D1-4EEE-8898-5F4F9C263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D5A62C-0845-46A0-8D1E-048A1372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48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80686" y="3487755"/>
            <a:ext cx="7791735" cy="280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iterate (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fun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y -&gt;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&lt; ~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y * 2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) 5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&lt;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;;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Consolas" charset="0"/>
              </a:rPr>
              <a:t>       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&lt;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3 * 2 * 2 * 2 * 2 * 2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let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eta f =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&lt;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fun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x -&gt;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~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( f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&lt;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)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in</a:t>
            </a:r>
          </a:p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 eta (iterate (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fun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y -&gt;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&lt; ~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y * 2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) 5) ;;</a:t>
            </a:r>
            <a:endParaRPr lang="en-US" altLang="ja-JP" sz="2400" dirty="0">
              <a:solidFill>
                <a:srgbClr val="FF0000"/>
              </a:solidFill>
              <a:latin typeface="Consolas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      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 &lt;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fun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x -&gt; x * 2 * 2 * 2 * 2 * 2</a:t>
            </a:r>
            <a:r>
              <a:rPr lang="en-US" altLang="ja-JP" sz="2400" dirty="0">
                <a:solidFill>
                  <a:srgbClr val="FF0000"/>
                </a:solidFill>
                <a:latin typeface="Consolas" charset="0"/>
              </a:rPr>
              <a:t>&gt;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C437A07-B180-47B0-8351-6DCF6F5EA01D}"/>
              </a:ext>
            </a:extLst>
          </p:cNvPr>
          <p:cNvSpPr/>
          <p:nvPr/>
        </p:nvSpPr>
        <p:spPr>
          <a:xfrm>
            <a:off x="6782198" y="4144922"/>
            <a:ext cx="2248653" cy="82145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6354" y="646146"/>
            <a:ext cx="7886700" cy="718239"/>
          </a:xfrm>
        </p:spPr>
        <p:txBody>
          <a:bodyPr>
            <a:normAutofit/>
          </a:bodyPr>
          <a:lstStyle/>
          <a:p>
            <a:r>
              <a:rPr lang="en-US" altLang="ja-JP" dirty="0"/>
              <a:t>Eliminating </a:t>
            </a:r>
            <a:r>
              <a:rPr lang="en-US" altLang="ja-JP" dirty="0">
                <a:solidFill>
                  <a:srgbClr val="FF0000"/>
                </a:solidFill>
              </a:rPr>
              <a:t>function</a:t>
            </a:r>
            <a:r>
              <a:rPr lang="en-US" altLang="ja-JP" dirty="0"/>
              <a:t> abstraction and application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80686" y="1447980"/>
            <a:ext cx="779173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let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rec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iterate f n x =		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Consolas" charset="0"/>
              </a:rPr>
              <a:t>  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if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n = 0 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then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x	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          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else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iterate f (n-1) (f x) ;;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iterate (</a:t>
            </a:r>
            <a:r>
              <a:rPr lang="en-US" altLang="ja-JP" sz="2400" b="1" dirty="0">
                <a:solidFill>
                  <a:schemeClr val="tx1"/>
                </a:solidFill>
                <a:latin typeface="Consolas" charset="0"/>
              </a:rPr>
              <a:t>fun</a:t>
            </a:r>
            <a:r>
              <a:rPr lang="en-US" altLang="ja-JP" sz="2400" dirty="0">
                <a:solidFill>
                  <a:schemeClr val="tx1"/>
                </a:solidFill>
                <a:latin typeface="Consolas" charset="0"/>
              </a:rPr>
              <a:t> y -&gt; y * 2) 5 x ;;</a:t>
            </a:r>
            <a:endParaRPr lang="en-US" altLang="ja-JP" sz="2400" dirty="0">
              <a:solidFill>
                <a:srgbClr val="FF0000"/>
              </a:solidFill>
              <a:latin typeface="Consolas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5631" y="3919765"/>
            <a:ext cx="708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/>
              <a:t>⟶</a:t>
            </a:r>
            <a:endParaRPr lang="ja-JP" altLang="en-US" sz="4400" b="1" dirty="0">
              <a:latin typeface="Symbol" charset="2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8D636DC-B592-4CC1-9567-205711EA606B}"/>
              </a:ext>
            </a:extLst>
          </p:cNvPr>
          <p:cNvSpPr/>
          <p:nvPr/>
        </p:nvSpPr>
        <p:spPr>
          <a:xfrm>
            <a:off x="875630" y="5622108"/>
            <a:ext cx="708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/>
              <a:t>⟶</a:t>
            </a:r>
            <a:endParaRPr lang="ja-JP" altLang="en-US" sz="4400" b="1" dirty="0">
              <a:latin typeface="Symbol" charset="2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11992B-A2E7-4916-99BC-0DA21973C057}"/>
              </a:ext>
            </a:extLst>
          </p:cNvPr>
          <p:cNvSpPr txBox="1"/>
          <p:nvPr/>
        </p:nvSpPr>
        <p:spPr>
          <a:xfrm>
            <a:off x="6773547" y="4169602"/>
            <a:ext cx="234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&lt;e&gt;  quasi-quotation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43D4BC-97DD-407A-93DF-046282B84AF2}"/>
              </a:ext>
            </a:extLst>
          </p:cNvPr>
          <p:cNvSpPr txBox="1"/>
          <p:nvPr/>
        </p:nvSpPr>
        <p:spPr>
          <a:xfrm>
            <a:off x="6913393" y="4489151"/>
            <a:ext cx="206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~e</a:t>
            </a:r>
            <a:r>
              <a:rPr kumimoji="1" lang="en-US" altLang="ja-JP" sz="2000" dirty="0"/>
              <a:t>  anti-quotation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04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F4F243-48A6-407A-BFBE-220B6777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FE2A09D-69C0-42C0-ACD0-F3FD0C99D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784" y="365126"/>
            <a:ext cx="7673418" cy="612218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814C16-C516-4947-8BC6-F17C6A9D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08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385" y="3203488"/>
            <a:ext cx="813816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: SET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struct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EqType.t</a:t>
            </a:r>
            <a:endParaRPr lang="en-US" altLang="ja-JP" sz="20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Consolas" charset="0"/>
              <a:ea typeface="Consolas" charset="0"/>
              <a:cs typeface="Consolas" charset="0"/>
            </a:endParaRPr>
          </a:p>
          <a:p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list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member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match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with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[]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false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kumimoji="1" lang="en-US" altLang="ja-JP" sz="2000" b="1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000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EqType.eq</a:t>
            </a:r>
            <a:r>
              <a:rPr kumimoji="1" lang="en-US" altLang="ja-JP" sz="2000" b="1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kumimoji="1"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             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||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(member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nd 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F42087-1D70-4E40-8030-3804624595A4}"/>
              </a:ext>
            </a:extLst>
          </p:cNvPr>
          <p:cNvSpPr txBox="1">
            <a:spLocks/>
          </p:cNvSpPr>
          <p:nvPr/>
        </p:nvSpPr>
        <p:spPr>
          <a:xfrm>
            <a:off x="216385" y="87807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Eliminating </a:t>
            </a:r>
            <a:r>
              <a:rPr lang="en-US" altLang="ja-JP" sz="3200" dirty="0" err="1">
                <a:solidFill>
                  <a:srgbClr val="FF0000"/>
                </a:solidFill>
              </a:rPr>
              <a:t>functor</a:t>
            </a:r>
            <a:r>
              <a:rPr lang="en-US" altLang="ja-JP" sz="3200" dirty="0"/>
              <a:t> abstraction and application</a:t>
            </a:r>
            <a:endParaRPr lang="ja-JP" altLang="en-US" sz="3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7D46ED-CF96-4494-A014-F000F5F30AAD}"/>
              </a:ext>
            </a:extLst>
          </p:cNvPr>
          <p:cNvSpPr/>
          <p:nvPr/>
        </p:nvSpPr>
        <p:spPr>
          <a:xfrm>
            <a:off x="216386" y="806046"/>
            <a:ext cx="47548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 err="1">
                <a:latin typeface="Consolas" charset="0"/>
                <a:ea typeface="Consolas" charset="0"/>
                <a:cs typeface="Consolas" charset="0"/>
              </a:rPr>
              <a:t>MakeSet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ja-JP" sz="16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) =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struct</a:t>
            </a:r>
          </a:p>
          <a:p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.t</a:t>
            </a:r>
          </a:p>
          <a:p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.t list</a:t>
            </a:r>
          </a:p>
          <a:p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member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set =</a:t>
            </a:r>
          </a:p>
          <a:p>
            <a:r>
              <a:rPr lang="ja-JP" altLang="en-US" sz="1600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match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set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with</a:t>
            </a:r>
          </a:p>
          <a:p>
            <a:r>
              <a:rPr lang="ja-JP" altLang="en-US" sz="16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| []       -&gt; false</a:t>
            </a:r>
          </a:p>
          <a:p>
            <a:r>
              <a:rPr lang="ja-JP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::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-&gt; (</a:t>
            </a:r>
            <a:r>
              <a:rPr lang="en-US" altLang="ja-JP" sz="1600" b="1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 err="1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.eq</a:t>
            </a:r>
            <a:r>
              <a:rPr lang="en-US" altLang="ja-JP" sz="16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) || (member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end</a:t>
            </a:r>
            <a:endParaRPr lang="hr-HR" altLang="ja-JP" sz="1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FBE613-F02D-4E22-B1EE-1BEF3B6F928A}"/>
              </a:ext>
            </a:extLst>
          </p:cNvPr>
          <p:cNvSpPr/>
          <p:nvPr/>
        </p:nvSpPr>
        <p:spPr>
          <a:xfrm>
            <a:off x="4971225" y="1309209"/>
            <a:ext cx="432522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We need to consider</a:t>
            </a:r>
          </a:p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types in module code,</a:t>
            </a:r>
          </a:p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and decompose</a:t>
            </a:r>
          </a:p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a module code.</a:t>
            </a:r>
          </a:p>
        </p:txBody>
      </p:sp>
    </p:spTree>
    <p:extLst>
      <p:ext uri="{BB962C8B-B14F-4D97-AF65-F5344CB8AC3E}">
        <p14:creationId xmlns:p14="http://schemas.microsoft.com/office/powerpoint/2010/main" val="114676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56D3B8-52B5-434A-9CA4-42EBDC1F3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Guided by Types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4C477F5-095C-442A-9290-36C8CE0C5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1D441-E517-40A4-9C20-6C3510A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92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“Isomorphism” around code types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DCD3B-1A0F-408E-9DA2-68315AA1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7" y="1083365"/>
            <a:ext cx="8663233" cy="50590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Code type is a modal type </a:t>
            </a:r>
            <a:r>
              <a:rPr lang="en-US" altLang="ja-JP" sz="1800" dirty="0"/>
              <a:t>(</a:t>
            </a:r>
            <a:r>
              <a:rPr lang="en-US" altLang="ja-JP" sz="1800" dirty="0" err="1"/>
              <a:t>Davies&amp;Pfenning</a:t>
            </a:r>
            <a:r>
              <a:rPr lang="en-US" altLang="ja-JP" sz="1800" dirty="0"/>
              <a:t>, Davies, </a:t>
            </a:r>
            <a:r>
              <a:rPr lang="en-US" altLang="ja-JP" sz="1800" dirty="0" err="1"/>
              <a:t>Taha&amp;Nielsen</a:t>
            </a:r>
            <a:r>
              <a:rPr lang="en-US" altLang="ja-JP" sz="18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Code type commutes with conjunction and implication [Taha]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1" name="矢印: 上下 10">
            <a:extLst>
              <a:ext uri="{FF2B5EF4-FFF2-40B4-BE49-F238E27FC236}">
                <a16:creationId xmlns:a16="http://schemas.microsoft.com/office/drawing/2014/main" id="{A6AA2095-829A-4FFF-9F76-727E7949CE6C}"/>
              </a:ext>
            </a:extLst>
          </p:cNvPr>
          <p:cNvSpPr/>
          <p:nvPr/>
        </p:nvSpPr>
        <p:spPr>
          <a:xfrm rot="5400000">
            <a:off x="5068274" y="3098582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33E4D8-21C9-43F7-81E6-4F904E2365F9}"/>
              </a:ext>
            </a:extLst>
          </p:cNvPr>
          <p:cNvSpPr txBox="1"/>
          <p:nvPr/>
        </p:nvSpPr>
        <p:spPr>
          <a:xfrm>
            <a:off x="1308909" y="1962055"/>
            <a:ext cx="2149499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&lt; 1 + 2 &gt; :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</a:t>
            </a:r>
            <a:r>
              <a:rPr lang="en-US" altLang="ja-JP" sz="2000" b="1" dirty="0"/>
              <a:t>code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E0D02B-B687-4572-A0AA-94EE2C7E51E6}"/>
              </a:ext>
            </a:extLst>
          </p:cNvPr>
          <p:cNvSpPr txBox="1"/>
          <p:nvPr/>
        </p:nvSpPr>
        <p:spPr>
          <a:xfrm>
            <a:off x="4629972" y="1939637"/>
            <a:ext cx="1894301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&lt; 1 + 2 &gt; :  </a:t>
            </a:r>
            <a:r>
              <a:rPr kumimoji="1" lang="ja-JP" altLang="en-US" sz="2000" dirty="0"/>
              <a:t>〇 </a:t>
            </a:r>
            <a:r>
              <a:rPr kumimoji="1" lang="en-US" altLang="ja-JP" sz="2000" dirty="0"/>
              <a:t>int</a:t>
            </a:r>
            <a:endParaRPr kumimoji="1" lang="ja-JP" altLang="en-US" sz="2000" dirty="0"/>
          </a:p>
        </p:txBody>
      </p:sp>
      <p:sp>
        <p:nvSpPr>
          <p:cNvPr id="14" name="矢印: 上下 13">
            <a:extLst>
              <a:ext uri="{FF2B5EF4-FFF2-40B4-BE49-F238E27FC236}">
                <a16:creationId xmlns:a16="http://schemas.microsoft.com/office/drawing/2014/main" id="{01804450-CBF5-434B-9643-4A447A0233BC}"/>
              </a:ext>
            </a:extLst>
          </p:cNvPr>
          <p:cNvSpPr/>
          <p:nvPr/>
        </p:nvSpPr>
        <p:spPr>
          <a:xfrm rot="5400000">
            <a:off x="3969121" y="1794143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1B1384-CAD9-4247-8632-AFCA6725C23E}"/>
              </a:ext>
            </a:extLst>
          </p:cNvPr>
          <p:cNvSpPr txBox="1"/>
          <p:nvPr/>
        </p:nvSpPr>
        <p:spPr>
          <a:xfrm>
            <a:off x="312513" y="3124593"/>
            <a:ext cx="4366026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fun (</a:t>
            </a:r>
            <a:r>
              <a:rPr lang="en-US" altLang="ja-JP" sz="2000" dirty="0" err="1"/>
              <a:t>x,y</a:t>
            </a:r>
            <a:r>
              <a:rPr lang="en-US" altLang="ja-JP" sz="2000" dirty="0"/>
              <a:t>) -&gt; &lt;(~x, ~y)&gt;</a:t>
            </a:r>
          </a:p>
          <a:p>
            <a:r>
              <a:rPr lang="en-US" altLang="ja-JP" sz="2000" dirty="0"/>
              <a:t>     :   (α </a:t>
            </a:r>
            <a:r>
              <a:rPr lang="en-US" altLang="ja-JP" sz="2000" b="1" dirty="0"/>
              <a:t>code *</a:t>
            </a:r>
            <a:r>
              <a:rPr lang="en-US" altLang="ja-JP" sz="2000" dirty="0"/>
              <a:t> β </a:t>
            </a:r>
            <a:r>
              <a:rPr lang="en-US" altLang="ja-JP" sz="2000" b="1" dirty="0"/>
              <a:t>code) -&gt;  </a:t>
            </a:r>
            <a:r>
              <a:rPr lang="en-US" altLang="ja-JP" sz="2000" dirty="0"/>
              <a:t>(α * β) </a:t>
            </a:r>
            <a:r>
              <a:rPr lang="en-US" altLang="ja-JP" sz="2000" b="1" dirty="0"/>
              <a:t>code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18E8CD-EA1B-4A85-B0F1-64719E74600E}"/>
              </a:ext>
            </a:extLst>
          </p:cNvPr>
          <p:cNvSpPr txBox="1"/>
          <p:nvPr/>
        </p:nvSpPr>
        <p:spPr>
          <a:xfrm>
            <a:off x="292231" y="3887021"/>
            <a:ext cx="4366026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fun p -&gt;  (&lt;</a:t>
            </a:r>
            <a:r>
              <a:rPr lang="en-US" altLang="ja-JP" sz="2000" dirty="0" err="1"/>
              <a:t>fst</a:t>
            </a:r>
            <a:r>
              <a:rPr lang="en-US" altLang="ja-JP" sz="2000" dirty="0"/>
              <a:t> ~p&gt;, &lt;</a:t>
            </a:r>
            <a:r>
              <a:rPr lang="en-US" altLang="ja-JP" sz="2000" dirty="0" err="1"/>
              <a:t>snd</a:t>
            </a:r>
            <a:r>
              <a:rPr lang="en-US" altLang="ja-JP" sz="2000" dirty="0"/>
              <a:t> ~p&gt;)</a:t>
            </a:r>
          </a:p>
          <a:p>
            <a:r>
              <a:rPr lang="en-US" altLang="ja-JP" sz="2000" dirty="0"/>
              <a:t>     : (α*β) </a:t>
            </a:r>
            <a:r>
              <a:rPr lang="en-US" altLang="ja-JP" sz="2000" b="1" dirty="0"/>
              <a:t>code -&gt; </a:t>
            </a:r>
            <a:r>
              <a:rPr lang="en-US" altLang="ja-JP" sz="2000" dirty="0"/>
              <a:t>α </a:t>
            </a:r>
            <a:r>
              <a:rPr lang="en-US" altLang="ja-JP" sz="2000" b="1" dirty="0"/>
              <a:t>code *</a:t>
            </a:r>
            <a:r>
              <a:rPr lang="en-US" altLang="ja-JP" sz="2000" dirty="0"/>
              <a:t> β </a:t>
            </a:r>
            <a:r>
              <a:rPr lang="en-US" altLang="ja-JP" sz="2000" b="1" dirty="0"/>
              <a:t>code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522447-3F17-4C11-A409-C56437BAB313}"/>
              </a:ext>
            </a:extLst>
          </p:cNvPr>
          <p:cNvSpPr txBox="1"/>
          <p:nvPr/>
        </p:nvSpPr>
        <p:spPr>
          <a:xfrm>
            <a:off x="5644051" y="3227629"/>
            <a:ext cx="2904962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… :  (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α</a:t>
            </a:r>
            <a:r>
              <a:rPr lang="ja-JP" altLang="en-US" sz="2000" dirty="0"/>
              <a:t>⋀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β) </a:t>
            </a:r>
            <a:r>
              <a:rPr lang="ja-JP" altLang="en-US" sz="2000" dirty="0"/>
              <a:t>⇒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(α</a:t>
            </a:r>
            <a:r>
              <a:rPr kumimoji="1" lang="ja-JP" altLang="en-US" sz="2000" dirty="0"/>
              <a:t>⋀</a:t>
            </a:r>
            <a:r>
              <a:rPr kumimoji="1" lang="en-US" altLang="ja-JP" sz="2000" dirty="0"/>
              <a:t>β)</a:t>
            </a:r>
            <a:endParaRPr kumimoji="1" lang="ja-JP" altLang="en-US" sz="2000" dirty="0"/>
          </a:p>
        </p:txBody>
      </p:sp>
      <p:sp>
        <p:nvSpPr>
          <p:cNvPr id="18" name="矢印: 上下 17">
            <a:extLst>
              <a:ext uri="{FF2B5EF4-FFF2-40B4-BE49-F238E27FC236}">
                <a16:creationId xmlns:a16="http://schemas.microsoft.com/office/drawing/2014/main" id="{3388B814-C1AC-4A38-94FA-C69CD30AA980}"/>
              </a:ext>
            </a:extLst>
          </p:cNvPr>
          <p:cNvSpPr/>
          <p:nvPr/>
        </p:nvSpPr>
        <p:spPr>
          <a:xfrm rot="5400000">
            <a:off x="5033761" y="3880488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D926FF-C284-4839-BF54-E7B42D77889B}"/>
              </a:ext>
            </a:extLst>
          </p:cNvPr>
          <p:cNvSpPr txBox="1"/>
          <p:nvPr/>
        </p:nvSpPr>
        <p:spPr>
          <a:xfrm>
            <a:off x="5628721" y="4043741"/>
            <a:ext cx="2904962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… : </a:t>
            </a:r>
            <a:r>
              <a:rPr lang="ja-JP" altLang="en-US" sz="2000" dirty="0"/>
              <a:t>〇</a:t>
            </a:r>
            <a:r>
              <a:rPr lang="en-US" altLang="ja-JP" sz="2000" dirty="0"/>
              <a:t>(α</a:t>
            </a:r>
            <a:r>
              <a:rPr lang="ja-JP" altLang="en-US" sz="2000" dirty="0"/>
              <a:t>⋀</a:t>
            </a:r>
            <a:r>
              <a:rPr lang="en-US" altLang="ja-JP" sz="2000" dirty="0"/>
              <a:t>β) </a:t>
            </a:r>
            <a:r>
              <a:rPr lang="ja-JP" altLang="en-US" sz="2000" dirty="0"/>
              <a:t>⇒</a:t>
            </a:r>
            <a:r>
              <a:rPr lang="en-US" altLang="ja-JP" sz="2000" dirty="0"/>
              <a:t> (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α</a:t>
            </a:r>
            <a:r>
              <a:rPr kumimoji="1" lang="ja-JP" altLang="en-US" sz="2000" dirty="0"/>
              <a:t>⋀〇</a:t>
            </a:r>
            <a:r>
              <a:rPr kumimoji="1" lang="en-US" altLang="ja-JP" sz="2000" dirty="0"/>
              <a:t>β)</a:t>
            </a:r>
            <a:endParaRPr kumimoji="1" lang="ja-JP" altLang="en-US" sz="2000" dirty="0"/>
          </a:p>
        </p:txBody>
      </p:sp>
      <p:sp>
        <p:nvSpPr>
          <p:cNvPr id="26" name="矢印: 上下 25">
            <a:extLst>
              <a:ext uri="{FF2B5EF4-FFF2-40B4-BE49-F238E27FC236}">
                <a16:creationId xmlns:a16="http://schemas.microsoft.com/office/drawing/2014/main" id="{15E1D486-A933-46D4-9F15-48EECEF29D01}"/>
              </a:ext>
            </a:extLst>
          </p:cNvPr>
          <p:cNvSpPr/>
          <p:nvPr/>
        </p:nvSpPr>
        <p:spPr>
          <a:xfrm rot="5400000">
            <a:off x="5033761" y="4803588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EBBCCFA-06E3-4EBA-AFF7-62ED83227DEB}"/>
              </a:ext>
            </a:extLst>
          </p:cNvPr>
          <p:cNvSpPr txBox="1"/>
          <p:nvPr/>
        </p:nvSpPr>
        <p:spPr>
          <a:xfrm>
            <a:off x="292231" y="4819977"/>
            <a:ext cx="4366026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fun f -&gt; &lt;fun x -&gt;  ~(f &lt;x&gt;)&gt;   </a:t>
            </a:r>
          </a:p>
          <a:p>
            <a:r>
              <a:rPr lang="en-US" altLang="ja-JP" sz="2000" dirty="0"/>
              <a:t>     :   (α </a:t>
            </a:r>
            <a:r>
              <a:rPr lang="en-US" altLang="ja-JP" sz="2000" b="1" dirty="0"/>
              <a:t>code </a:t>
            </a:r>
            <a:r>
              <a:rPr lang="en-US" altLang="ja-JP" sz="2000" dirty="0"/>
              <a:t>-&gt; β </a:t>
            </a:r>
            <a:r>
              <a:rPr lang="en-US" altLang="ja-JP" sz="2000" b="1" dirty="0"/>
              <a:t>code) -&gt;  </a:t>
            </a:r>
            <a:r>
              <a:rPr lang="en-US" altLang="ja-JP" sz="2000" dirty="0"/>
              <a:t>(α-&gt;β) </a:t>
            </a:r>
            <a:r>
              <a:rPr lang="en-US" altLang="ja-JP" sz="2000" b="1" dirty="0"/>
              <a:t>code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B0DD01-79CA-401A-9856-8CD7E9909795}"/>
              </a:ext>
            </a:extLst>
          </p:cNvPr>
          <p:cNvSpPr txBox="1"/>
          <p:nvPr/>
        </p:nvSpPr>
        <p:spPr>
          <a:xfrm>
            <a:off x="276572" y="5627988"/>
            <a:ext cx="4366026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fun f -&gt; fun x -&gt;  &lt;~f  ~x&gt;   </a:t>
            </a:r>
          </a:p>
          <a:p>
            <a:r>
              <a:rPr lang="en-US" altLang="ja-JP" sz="2000" dirty="0"/>
              <a:t>     : (α-&gt;β) </a:t>
            </a:r>
            <a:r>
              <a:rPr lang="en-US" altLang="ja-JP" sz="2000" b="1" dirty="0"/>
              <a:t>code -&gt; </a:t>
            </a:r>
            <a:r>
              <a:rPr lang="en-US" altLang="ja-JP" sz="2000" dirty="0"/>
              <a:t>α </a:t>
            </a:r>
            <a:r>
              <a:rPr lang="en-US" altLang="ja-JP" sz="2000" b="1" dirty="0"/>
              <a:t>code </a:t>
            </a:r>
            <a:r>
              <a:rPr lang="en-US" altLang="ja-JP" sz="2000" dirty="0"/>
              <a:t>-&gt; β </a:t>
            </a:r>
            <a:r>
              <a:rPr lang="en-US" altLang="ja-JP" sz="2000" b="1" dirty="0"/>
              <a:t>code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81DE24D-BB11-457D-827B-F365E7E55CD4}"/>
              </a:ext>
            </a:extLst>
          </p:cNvPr>
          <p:cNvSpPr txBox="1"/>
          <p:nvPr/>
        </p:nvSpPr>
        <p:spPr>
          <a:xfrm>
            <a:off x="5611635" y="4931623"/>
            <a:ext cx="2920992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… :  (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α-&gt;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β)</a:t>
            </a:r>
            <a:r>
              <a:rPr lang="ja-JP" altLang="en-US" sz="2000" dirty="0"/>
              <a:t>⇒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(α-&gt;β)</a:t>
            </a:r>
            <a:endParaRPr kumimoji="1" lang="ja-JP" altLang="en-US" sz="2000" dirty="0"/>
          </a:p>
        </p:txBody>
      </p:sp>
      <p:sp>
        <p:nvSpPr>
          <p:cNvPr id="30" name="矢印: 上下 29">
            <a:extLst>
              <a:ext uri="{FF2B5EF4-FFF2-40B4-BE49-F238E27FC236}">
                <a16:creationId xmlns:a16="http://schemas.microsoft.com/office/drawing/2014/main" id="{C2EC5DF3-43AA-44B6-BF1B-5E0DC1BE2CE5}"/>
              </a:ext>
            </a:extLst>
          </p:cNvPr>
          <p:cNvSpPr/>
          <p:nvPr/>
        </p:nvSpPr>
        <p:spPr>
          <a:xfrm rot="5400000">
            <a:off x="5059674" y="5611599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CA7D10-0382-4A7B-9474-EF27D5015596}"/>
              </a:ext>
            </a:extLst>
          </p:cNvPr>
          <p:cNvSpPr txBox="1"/>
          <p:nvPr/>
        </p:nvSpPr>
        <p:spPr>
          <a:xfrm>
            <a:off x="5628721" y="5786139"/>
            <a:ext cx="2920992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… : 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(α-&gt;β)</a:t>
            </a:r>
            <a:r>
              <a:rPr kumimoji="1" lang="ja-JP" altLang="en-US" sz="2000" dirty="0"/>
              <a:t>⇒</a:t>
            </a:r>
            <a:r>
              <a:rPr lang="en-US" altLang="ja-JP" sz="2000" dirty="0"/>
              <a:t> (</a:t>
            </a:r>
            <a:r>
              <a:rPr lang="ja-JP" altLang="en-US" sz="2000" dirty="0"/>
              <a:t>〇</a:t>
            </a:r>
            <a:r>
              <a:rPr lang="en-US" altLang="ja-JP" sz="2000" dirty="0"/>
              <a:t>α-&gt;</a:t>
            </a:r>
            <a:r>
              <a:rPr lang="ja-JP" altLang="en-US" sz="2000" dirty="0"/>
              <a:t>〇</a:t>
            </a:r>
            <a:r>
              <a:rPr lang="en-US" altLang="ja-JP" sz="2000" dirty="0"/>
              <a:t>β)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398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“Isomorphism” around code types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DCD3B-1A0F-408E-9DA2-68315AA1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7" y="1083365"/>
            <a:ext cx="8663233" cy="50590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Code type does NOT commute with disjunction, though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43AC2888-0B83-4ED1-802D-5A8897CF5D5D}"/>
              </a:ext>
            </a:extLst>
          </p:cNvPr>
          <p:cNvSpPr/>
          <p:nvPr/>
        </p:nvSpPr>
        <p:spPr>
          <a:xfrm rot="5400000">
            <a:off x="5043198" y="1878179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F9B882-DD8D-4B66-B429-F312E23700E7}"/>
              </a:ext>
            </a:extLst>
          </p:cNvPr>
          <p:cNvSpPr txBox="1"/>
          <p:nvPr/>
        </p:nvSpPr>
        <p:spPr>
          <a:xfrm>
            <a:off x="287437" y="1904190"/>
            <a:ext cx="4366026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fun x -&gt; match x with</a:t>
            </a:r>
          </a:p>
          <a:p>
            <a:r>
              <a:rPr lang="en-US" altLang="ja-JP" sz="2000" dirty="0"/>
              <a:t>                | Left(y) -&gt; &lt; Left(~y) &gt;</a:t>
            </a:r>
          </a:p>
          <a:p>
            <a:r>
              <a:rPr lang="en-US" altLang="ja-JP" sz="2000" dirty="0"/>
              <a:t>                 | Right(z) -&gt; &lt;Right(~z)&gt;</a:t>
            </a:r>
          </a:p>
          <a:p>
            <a:r>
              <a:rPr lang="en-US" altLang="ja-JP" sz="2000" dirty="0"/>
              <a:t>     :   (α </a:t>
            </a:r>
            <a:r>
              <a:rPr lang="en-US" altLang="ja-JP" sz="2000" b="1" dirty="0"/>
              <a:t>code +</a:t>
            </a:r>
            <a:r>
              <a:rPr lang="en-US" altLang="ja-JP" sz="2000" dirty="0"/>
              <a:t> β </a:t>
            </a:r>
            <a:r>
              <a:rPr lang="en-US" altLang="ja-JP" sz="2000" b="1" dirty="0"/>
              <a:t>code) -&gt;  </a:t>
            </a:r>
            <a:r>
              <a:rPr lang="en-US" altLang="ja-JP" sz="2000" dirty="0"/>
              <a:t>(α + β) </a:t>
            </a:r>
            <a:r>
              <a:rPr lang="en-US" altLang="ja-JP" sz="2000" b="1" dirty="0"/>
              <a:t>code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201F5D-8F04-4E4F-B376-A0F25FD80C9F}"/>
              </a:ext>
            </a:extLst>
          </p:cNvPr>
          <p:cNvSpPr txBox="1"/>
          <p:nvPr/>
        </p:nvSpPr>
        <p:spPr>
          <a:xfrm>
            <a:off x="371710" y="3720879"/>
            <a:ext cx="4366026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TERM</a:t>
            </a:r>
            <a:r>
              <a:rPr lang="ja-JP" altLang="en-US" sz="2000" dirty="0">
                <a:solidFill>
                  <a:srgbClr val="FF0000"/>
                </a:solidFill>
              </a:rPr>
              <a:t>  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　　</a:t>
            </a:r>
            <a:r>
              <a:rPr lang="en-US" altLang="ja-JP" sz="2000" dirty="0"/>
              <a:t>:</a:t>
            </a:r>
            <a:r>
              <a:rPr lang="ja-JP" altLang="en-US" sz="2000" dirty="0"/>
              <a:t>　</a:t>
            </a:r>
            <a:r>
              <a:rPr lang="en-US" altLang="ja-JP" sz="2000" dirty="0"/>
              <a:t> (α*β) </a:t>
            </a:r>
            <a:r>
              <a:rPr lang="en-US" altLang="ja-JP" sz="2000" b="1" dirty="0"/>
              <a:t>code -&gt; </a:t>
            </a:r>
            <a:r>
              <a:rPr lang="en-US" altLang="ja-JP" sz="2000" dirty="0"/>
              <a:t>α </a:t>
            </a:r>
            <a:r>
              <a:rPr lang="en-US" altLang="ja-JP" sz="2000" b="1" dirty="0"/>
              <a:t>code *</a:t>
            </a:r>
            <a:r>
              <a:rPr lang="en-US" altLang="ja-JP" sz="2000" dirty="0"/>
              <a:t> β </a:t>
            </a:r>
            <a:r>
              <a:rPr lang="en-US" altLang="ja-JP" sz="2000" b="1" dirty="0"/>
              <a:t>code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63469E-1E85-4BE4-9A5A-BC37BACFD8D8}"/>
              </a:ext>
            </a:extLst>
          </p:cNvPr>
          <p:cNvSpPr txBox="1"/>
          <p:nvPr/>
        </p:nvSpPr>
        <p:spPr>
          <a:xfrm>
            <a:off x="5618975" y="2007226"/>
            <a:ext cx="3078087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… :  (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α</a:t>
            </a:r>
            <a:r>
              <a:rPr lang="ja-JP" altLang="en-US" sz="2000" dirty="0"/>
              <a:t>∨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β) </a:t>
            </a:r>
            <a:r>
              <a:rPr lang="ja-JP" altLang="en-US" sz="2000" dirty="0"/>
              <a:t>⇒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(α</a:t>
            </a:r>
            <a:r>
              <a:rPr kumimoji="1" lang="ja-JP" altLang="en-US" sz="2000" dirty="0"/>
              <a:t>∨</a:t>
            </a:r>
            <a:r>
              <a:rPr kumimoji="1" lang="en-US" altLang="ja-JP" sz="2000" dirty="0"/>
              <a:t>β)</a:t>
            </a:r>
            <a:endParaRPr kumimoji="1" lang="ja-JP" altLang="en-US" sz="2000" dirty="0"/>
          </a:p>
        </p:txBody>
      </p:sp>
      <p:sp>
        <p:nvSpPr>
          <p:cNvPr id="24" name="矢印: 上下 23">
            <a:extLst>
              <a:ext uri="{FF2B5EF4-FFF2-40B4-BE49-F238E27FC236}">
                <a16:creationId xmlns:a16="http://schemas.microsoft.com/office/drawing/2014/main" id="{68FA75A7-3169-4255-8F4D-F93540311F5C}"/>
              </a:ext>
            </a:extLst>
          </p:cNvPr>
          <p:cNvSpPr/>
          <p:nvPr/>
        </p:nvSpPr>
        <p:spPr>
          <a:xfrm rot="5400000">
            <a:off x="5100257" y="3704490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5EBB52-A7C1-4E2A-87FC-2E10D919D3BC}"/>
              </a:ext>
            </a:extLst>
          </p:cNvPr>
          <p:cNvSpPr txBox="1"/>
          <p:nvPr/>
        </p:nvSpPr>
        <p:spPr>
          <a:xfrm>
            <a:off x="5644051" y="3874767"/>
            <a:ext cx="3078087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… : </a:t>
            </a:r>
            <a:r>
              <a:rPr lang="ja-JP" altLang="en-US" sz="2000" dirty="0"/>
              <a:t>〇</a:t>
            </a:r>
            <a:r>
              <a:rPr lang="en-US" altLang="ja-JP" sz="2000" dirty="0"/>
              <a:t>(α</a:t>
            </a:r>
            <a:r>
              <a:rPr lang="ja-JP" altLang="en-US" sz="2000" dirty="0"/>
              <a:t>∨</a:t>
            </a:r>
            <a:r>
              <a:rPr lang="en-US" altLang="ja-JP" sz="2000" dirty="0"/>
              <a:t>β) </a:t>
            </a:r>
            <a:r>
              <a:rPr lang="ja-JP" altLang="en-US" sz="2000" dirty="0"/>
              <a:t>⇒</a:t>
            </a:r>
            <a:r>
              <a:rPr lang="en-US" altLang="ja-JP" sz="2000" dirty="0"/>
              <a:t> (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α</a:t>
            </a:r>
            <a:r>
              <a:rPr lang="ja-JP" altLang="en-US" sz="2000" dirty="0"/>
              <a:t>∨</a:t>
            </a:r>
            <a:r>
              <a:rPr kumimoji="1" lang="ja-JP" altLang="en-US" sz="2000" dirty="0"/>
              <a:t>〇</a:t>
            </a:r>
            <a:r>
              <a:rPr kumimoji="1" lang="en-US" altLang="ja-JP" sz="2000" dirty="0"/>
              <a:t>β)</a:t>
            </a:r>
            <a:endParaRPr kumimoji="1" lang="ja-JP" altLang="en-US" sz="2000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3FC753F-762A-426D-9E04-79153B39517F}"/>
              </a:ext>
            </a:extLst>
          </p:cNvPr>
          <p:cNvCxnSpPr/>
          <p:nvPr/>
        </p:nvCxnSpPr>
        <p:spPr>
          <a:xfrm>
            <a:off x="6818784" y="3464620"/>
            <a:ext cx="1206631" cy="1086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CB5C183-5C65-4DB1-84AE-8061A54A0790}"/>
              </a:ext>
            </a:extLst>
          </p:cNvPr>
          <p:cNvCxnSpPr>
            <a:cxnSpLocks/>
          </p:cNvCxnSpPr>
          <p:nvPr/>
        </p:nvCxnSpPr>
        <p:spPr>
          <a:xfrm flipH="1">
            <a:off x="6818784" y="3464620"/>
            <a:ext cx="1224055" cy="964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F5A9B3-39DB-48E0-BFBD-CA9D3B5181F3}"/>
              </a:ext>
            </a:extLst>
          </p:cNvPr>
          <p:cNvSpPr txBox="1"/>
          <p:nvPr/>
        </p:nvSpPr>
        <p:spPr>
          <a:xfrm>
            <a:off x="559317" y="4654649"/>
            <a:ext cx="732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Reason:  </a:t>
            </a:r>
          </a:p>
          <a:p>
            <a:r>
              <a:rPr lang="en-US" altLang="ja-JP" sz="2400" dirty="0"/>
              <a:t>Disjunction is informative.</a:t>
            </a:r>
          </a:p>
          <a:p>
            <a:r>
              <a:rPr kumimoji="1" lang="en-US" altLang="ja-JP" sz="2400" dirty="0"/>
              <a:t>We should not be able to know the information</a:t>
            </a:r>
            <a:r>
              <a:rPr lang="en-US" altLang="ja-JP" sz="2400" dirty="0"/>
              <a:t> in future.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064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somorphism for module types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DCD3B-1A0F-408E-9DA2-68315AA1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794664"/>
            <a:ext cx="8548189" cy="5095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/>
              <a:t>The type of a module (without abstract types) roughly corresponds to a record type.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An abstract type corresponds to an existential type.</a:t>
            </a:r>
            <a:r>
              <a:rPr lang="ja-JP" altLang="en-US" sz="2400" dirty="0"/>
              <a:t> </a:t>
            </a:r>
            <a:r>
              <a:rPr lang="en-US" altLang="ja-JP" sz="1600" dirty="0"/>
              <a:t>[Mitchell</a:t>
            </a:r>
            <a:r>
              <a:rPr lang="ja-JP" altLang="en-US" sz="1600" dirty="0"/>
              <a:t> </a:t>
            </a:r>
            <a:r>
              <a:rPr lang="en-US" altLang="ja-JP" sz="1600" dirty="0"/>
              <a:t>&amp;</a:t>
            </a:r>
            <a:r>
              <a:rPr lang="ja-JP" altLang="en-US" sz="1600" dirty="0"/>
              <a:t> </a:t>
            </a:r>
            <a:r>
              <a:rPr lang="en-US" altLang="ja-JP" sz="1600" dirty="0"/>
              <a:t>Plotkin]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A </a:t>
            </a:r>
            <a:r>
              <a:rPr lang="en-US" altLang="ja-JP" sz="2400" dirty="0" err="1"/>
              <a:t>functor</a:t>
            </a:r>
            <a:r>
              <a:rPr lang="en-US" altLang="ja-JP" sz="2400" dirty="0"/>
              <a:t> is a function over modules.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9687B3-62CB-471F-BC9A-33A6209BFB26}"/>
              </a:ext>
            </a:extLst>
          </p:cNvPr>
          <p:cNvSpPr txBox="1"/>
          <p:nvPr/>
        </p:nvSpPr>
        <p:spPr>
          <a:xfrm>
            <a:off x="767880" y="1933992"/>
            <a:ext cx="3078343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sig</a:t>
            </a:r>
          </a:p>
          <a:p>
            <a:r>
              <a:rPr lang="en-US" altLang="ja-JP" sz="2000" b="1" dirty="0"/>
              <a:t>    </a:t>
            </a:r>
            <a:r>
              <a:rPr lang="en-US" altLang="ja-JP" sz="2000" b="1" dirty="0" err="1"/>
              <a:t>val</a:t>
            </a:r>
            <a:r>
              <a:rPr lang="en-US" altLang="ja-JP" sz="2000" b="1" dirty="0"/>
              <a:t> </a:t>
            </a:r>
            <a:r>
              <a:rPr lang="en-US" altLang="ja-JP" sz="2000" dirty="0"/>
              <a:t>eq : t -&gt; t -&gt; bool</a:t>
            </a:r>
          </a:p>
          <a:p>
            <a:r>
              <a:rPr lang="en-US" altLang="ja-JP" sz="2000" b="1" dirty="0"/>
              <a:t>    </a:t>
            </a:r>
            <a:r>
              <a:rPr lang="en-US" altLang="ja-JP" sz="2000" b="1" dirty="0" err="1"/>
              <a:t>val</a:t>
            </a:r>
            <a:r>
              <a:rPr lang="en-US" altLang="ja-JP" sz="2000" b="1" dirty="0"/>
              <a:t>  </a:t>
            </a:r>
            <a:r>
              <a:rPr lang="en-US" altLang="ja-JP" sz="2000" dirty="0"/>
              <a:t>mem : t -&gt; int -&gt; bool</a:t>
            </a:r>
          </a:p>
          <a:p>
            <a:r>
              <a:rPr kumimoji="1" lang="en-US" altLang="ja-JP" sz="2000" b="1" dirty="0"/>
              <a:t>end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/>
              <p:nvPr/>
            </p:nvSpPr>
            <p:spPr>
              <a:xfrm>
                <a:off x="4771123" y="2279474"/>
                <a:ext cx="3920390" cy="707886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ja-JP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000" b="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𝑚𝑒𝑚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23" y="2279474"/>
                <a:ext cx="3920390" cy="707886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矢印: 上下 6">
            <a:extLst>
              <a:ext uri="{FF2B5EF4-FFF2-40B4-BE49-F238E27FC236}">
                <a16:creationId xmlns:a16="http://schemas.microsoft.com/office/drawing/2014/main" id="{8C69F6D6-4C05-4FC9-811F-EC07489FBB4D}"/>
              </a:ext>
            </a:extLst>
          </p:cNvPr>
          <p:cNvSpPr/>
          <p:nvPr/>
        </p:nvSpPr>
        <p:spPr>
          <a:xfrm rot="5400000">
            <a:off x="4198945" y="2225379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02376C-D39A-4D77-816D-38092741A5BF}"/>
              </a:ext>
            </a:extLst>
          </p:cNvPr>
          <p:cNvSpPr txBox="1"/>
          <p:nvPr/>
        </p:nvSpPr>
        <p:spPr>
          <a:xfrm>
            <a:off x="1112369" y="5799662"/>
            <a:ext cx="2267737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let </a:t>
            </a:r>
            <a:r>
              <a:rPr lang="en-US" altLang="ja-JP" sz="2000" b="1" dirty="0" err="1"/>
              <a:t>makeSet</a:t>
            </a:r>
            <a:r>
              <a:rPr lang="en-US" altLang="ja-JP" sz="2000" b="1" dirty="0"/>
              <a:t> (…) = …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FBA10A-80BA-44F3-9D4A-C6360AD9EFA7}"/>
                  </a:ext>
                </a:extLst>
              </p:cNvPr>
              <p:cNvSpPr txBox="1"/>
              <p:nvPr/>
            </p:nvSpPr>
            <p:spPr>
              <a:xfrm>
                <a:off x="4771123" y="5862479"/>
                <a:ext cx="3260508" cy="40011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err="1"/>
                  <a:t>makeSet</a:t>
                </a:r>
                <a:r>
                  <a:rPr lang="en-US" altLang="ja-JP" sz="2000" b="1" dirty="0"/>
                  <a:t> :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)→(∃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FBA10A-80BA-44F3-9D4A-C6360AD9E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23" y="5862479"/>
                <a:ext cx="3260508" cy="400110"/>
              </a:xfrm>
              <a:prstGeom prst="rect">
                <a:avLst/>
              </a:prstGeom>
              <a:blipFill>
                <a:blip r:embed="rId3"/>
                <a:stretch>
                  <a:fillRect l="-1862" t="-7463" b="-2537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上下 10">
            <a:extLst>
              <a:ext uri="{FF2B5EF4-FFF2-40B4-BE49-F238E27FC236}">
                <a16:creationId xmlns:a16="http://schemas.microsoft.com/office/drawing/2014/main" id="{A6AA2095-829A-4FFF-9F76-727E7949CE6C}"/>
              </a:ext>
            </a:extLst>
          </p:cNvPr>
          <p:cNvSpPr/>
          <p:nvPr/>
        </p:nvSpPr>
        <p:spPr>
          <a:xfrm rot="5400000">
            <a:off x="4225733" y="4160572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51140C-F1C5-4EE1-8DF8-F16106364E21}"/>
              </a:ext>
            </a:extLst>
          </p:cNvPr>
          <p:cNvSpPr txBox="1"/>
          <p:nvPr/>
        </p:nvSpPr>
        <p:spPr>
          <a:xfrm>
            <a:off x="773340" y="3715296"/>
            <a:ext cx="3072883" cy="163121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sig</a:t>
            </a:r>
          </a:p>
          <a:p>
            <a:r>
              <a:rPr kumimoji="1" lang="en-US" altLang="ja-JP" sz="2000" b="1" dirty="0"/>
              <a:t>  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type 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</a:rPr>
              <a:t>t</a:t>
            </a:r>
          </a:p>
          <a:p>
            <a:r>
              <a:rPr lang="en-US" altLang="ja-JP" sz="2000" dirty="0"/>
              <a:t> </a:t>
            </a:r>
            <a:r>
              <a:rPr lang="en-US" altLang="ja-JP" sz="2000" b="1" dirty="0"/>
              <a:t>  </a:t>
            </a:r>
            <a:r>
              <a:rPr lang="en-US" altLang="ja-JP" sz="2000" b="1" dirty="0" err="1"/>
              <a:t>val</a:t>
            </a:r>
            <a:r>
              <a:rPr lang="en-US" altLang="ja-JP" sz="2000" b="1" dirty="0"/>
              <a:t> </a:t>
            </a:r>
            <a:r>
              <a:rPr lang="en-US" altLang="ja-JP" sz="2000" dirty="0"/>
              <a:t>eq : t -&gt; t -&gt; bool</a:t>
            </a:r>
          </a:p>
          <a:p>
            <a:r>
              <a:rPr lang="en-US" altLang="ja-JP" sz="2000" dirty="0"/>
              <a:t>  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val</a:t>
            </a:r>
            <a:r>
              <a:rPr lang="en-US" altLang="ja-JP" sz="2000" b="1" dirty="0"/>
              <a:t>  </a:t>
            </a:r>
            <a:r>
              <a:rPr lang="en-US" altLang="ja-JP" sz="2000" dirty="0"/>
              <a:t>mem : t -&gt; int-&gt; bool</a:t>
            </a:r>
          </a:p>
          <a:p>
            <a:r>
              <a:rPr kumimoji="1" lang="en-US" altLang="ja-JP" sz="2000" b="1" dirty="0"/>
              <a:t>end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6713189-CBA4-44B5-B678-7B29F9CA51F1}"/>
                  </a:ext>
                </a:extLst>
              </p:cNvPr>
              <p:cNvSpPr txBox="1"/>
              <p:nvPr/>
            </p:nvSpPr>
            <p:spPr>
              <a:xfrm>
                <a:off x="4771122" y="4125746"/>
                <a:ext cx="4041018" cy="707886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.{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ja-JP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000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𝑚𝑒𝑚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6713189-CBA4-44B5-B678-7B29F9CA5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22" y="4125746"/>
                <a:ext cx="4041018" cy="707886"/>
              </a:xfrm>
              <a:prstGeom prst="rect">
                <a:avLst/>
              </a:prstGeom>
              <a:blipFill>
                <a:blip r:embed="rId4"/>
                <a:stretch>
                  <a:fillRect b="-678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CFDCBFE7-2AF9-4587-B75A-A5AB6069F511}"/>
              </a:ext>
            </a:extLst>
          </p:cNvPr>
          <p:cNvSpPr/>
          <p:nvPr/>
        </p:nvSpPr>
        <p:spPr>
          <a:xfrm rot="5400000">
            <a:off x="4183309" y="5629385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1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7" y="365126"/>
            <a:ext cx="7886700" cy="718239"/>
          </a:xfrm>
        </p:spPr>
        <p:txBody>
          <a:bodyPr/>
          <a:lstStyle/>
          <a:p>
            <a:r>
              <a:rPr lang="en-US" altLang="ja-JP" dirty="0"/>
              <a:t>Isomorphism for module types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8DCD3B-1A0F-408E-9DA2-68315AA1F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638138"/>
                <a:ext cx="7886700" cy="211341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2400" dirty="0"/>
                  <a:t>But the two types in the right should be isomorphic (in our intended semantics), so we may assume that we have a convertor from one to another.</a:t>
                </a:r>
              </a:p>
              <a:p>
                <a:pPr marL="0" indent="0" algn="ctr">
                  <a:buNone/>
                </a:pPr>
                <a:r>
                  <a:rPr lang="ja-JP" altLang="en-US" sz="4100" dirty="0"/>
                  <a:t>＄　</a:t>
                </a:r>
                <a:r>
                  <a:rPr lang="en-US" altLang="ja-JP" sz="4100" dirty="0"/>
                  <a:t>:  </a:t>
                </a:r>
                <a:r>
                  <a:rPr lang="ja-JP" altLang="en-US" sz="41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41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4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41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4100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altLang="ja-JP" sz="4100" dirty="0"/>
                  <a:t> </a:t>
                </a:r>
                <a:r>
                  <a:rPr lang="ja-JP" altLang="en-US" sz="4100" dirty="0"/>
                  <a:t>⇒</a:t>
                </a:r>
                <a:r>
                  <a:rPr lang="en-US" altLang="ja-JP" sz="41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1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ja-JP" altLang="en-US" sz="41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altLang="ja-JP" sz="4100" dirty="0"/>
                  <a:t> </a:t>
                </a:r>
              </a:p>
              <a:p>
                <a:pPr marL="0" indent="0" algn="ctr">
                  <a:buNone/>
                </a:pPr>
                <a:r>
                  <a:rPr lang="ja-JP" altLang="en-US" sz="4100" dirty="0"/>
                  <a:t>＃　</a:t>
                </a:r>
                <a:r>
                  <a:rPr lang="en-US" altLang="ja-JP" sz="4100" dirty="0"/>
                  <a:t>: </a:t>
                </a:r>
                <a14:m>
                  <m:oMath xmlns:m="http://schemas.openxmlformats.org/officeDocument/2006/math">
                    <m:r>
                      <a:rPr lang="ja-JP" altLang="en-US" sz="41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ja-JP" altLang="en-US" sz="41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ja-JP" altLang="en-US" sz="4100" dirty="0"/>
                  <a:t> ⇒〇</a:t>
                </a:r>
                <a14:m>
                  <m:oMath xmlns:m="http://schemas.openxmlformats.org/officeDocument/2006/math">
                    <m:r>
                      <a:rPr lang="en-US" altLang="ja-JP" sz="41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altLang="ja-JP" sz="4100" dirty="0"/>
              </a:p>
              <a:p>
                <a:pPr marL="0" indent="0" algn="ctr">
                  <a:buNone/>
                </a:pPr>
                <a:endParaRPr lang="en-US" altLang="ja-JP" sz="41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8DCD3B-1A0F-408E-9DA2-68315AA1F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638138"/>
                <a:ext cx="7886700" cy="2113410"/>
              </a:xfrm>
              <a:blipFill>
                <a:blip r:embed="rId2"/>
                <a:stretch>
                  <a:fillRect l="-309" r="-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9687B3-62CB-471F-BC9A-33A6209BFB26}"/>
              </a:ext>
            </a:extLst>
          </p:cNvPr>
          <p:cNvSpPr txBox="1"/>
          <p:nvPr/>
        </p:nvSpPr>
        <p:spPr>
          <a:xfrm>
            <a:off x="763319" y="1268732"/>
            <a:ext cx="2910797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e :  (sig</a:t>
            </a:r>
          </a:p>
          <a:p>
            <a:r>
              <a:rPr kumimoji="1" lang="en-US" altLang="ja-JP" sz="2000" b="1" dirty="0"/>
              <a:t>         type </a:t>
            </a:r>
            <a:r>
              <a:rPr kumimoji="1" lang="ja-JP" altLang="en-US" sz="2000" b="1" dirty="0"/>
              <a:t>　</a:t>
            </a:r>
            <a:r>
              <a:rPr kumimoji="1" lang="en-US" altLang="ja-JP" sz="2000" dirty="0"/>
              <a:t>t</a:t>
            </a:r>
          </a:p>
          <a:p>
            <a:r>
              <a:rPr lang="en-US" altLang="ja-JP" sz="2000" dirty="0"/>
              <a:t>        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val</a:t>
            </a:r>
            <a:r>
              <a:rPr lang="ja-JP" altLang="en-US" sz="2000" b="1" dirty="0"/>
              <a:t>　</a:t>
            </a:r>
            <a:r>
              <a:rPr lang="en-US" altLang="ja-JP" sz="2000" dirty="0" err="1"/>
              <a:t>eq</a:t>
            </a:r>
            <a:r>
              <a:rPr lang="en-US" altLang="ja-JP" sz="2000" dirty="0"/>
              <a:t> : t -&gt; t -&gt; bool</a:t>
            </a:r>
          </a:p>
          <a:p>
            <a:r>
              <a:rPr lang="en-US" altLang="ja-JP" sz="2000" b="1" dirty="0"/>
              <a:t>       e</a:t>
            </a:r>
            <a:r>
              <a:rPr kumimoji="1" lang="en-US" altLang="ja-JP" sz="2000" b="1" dirty="0"/>
              <a:t>nd) code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/>
              <p:nvPr/>
            </p:nvSpPr>
            <p:spPr>
              <a:xfrm>
                <a:off x="4791859" y="1656090"/>
                <a:ext cx="369498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𝑒𝑞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59" y="1656090"/>
                <a:ext cx="3694986" cy="461665"/>
              </a:xfrm>
              <a:prstGeom prst="rect">
                <a:avLst/>
              </a:prstGeom>
              <a:blipFill>
                <a:blip r:embed="rId3"/>
                <a:stretch>
                  <a:fillRect l="-2303" t="-14286" r="-329" b="-2337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矢印: 上下 6">
            <a:extLst>
              <a:ext uri="{FF2B5EF4-FFF2-40B4-BE49-F238E27FC236}">
                <a16:creationId xmlns:a16="http://schemas.microsoft.com/office/drawing/2014/main" id="{8C69F6D6-4C05-4FC9-811F-EC07489FBB4D}"/>
              </a:ext>
            </a:extLst>
          </p:cNvPr>
          <p:cNvSpPr/>
          <p:nvPr/>
        </p:nvSpPr>
        <p:spPr>
          <a:xfrm rot="5400000">
            <a:off x="4060413" y="1535857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A2B10A-5538-496D-ACAF-1EA4B7158B16}"/>
              </a:ext>
            </a:extLst>
          </p:cNvPr>
          <p:cNvSpPr txBox="1"/>
          <p:nvPr/>
        </p:nvSpPr>
        <p:spPr>
          <a:xfrm>
            <a:off x="311100" y="3296715"/>
            <a:ext cx="3465757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?? : (sig</a:t>
            </a:r>
          </a:p>
          <a:p>
            <a:r>
              <a:rPr kumimoji="1" lang="en-US" altLang="ja-JP" sz="2000" b="1" dirty="0"/>
              <a:t>          type  </a:t>
            </a:r>
            <a:r>
              <a:rPr lang="en-US" altLang="ja-JP" sz="2000" b="1" dirty="0"/>
              <a:t> </a:t>
            </a:r>
            <a:r>
              <a:rPr lang="en-US" altLang="ja-JP" sz="2000" dirty="0"/>
              <a:t>t</a:t>
            </a:r>
          </a:p>
          <a:p>
            <a:r>
              <a:rPr kumimoji="1" lang="en-US" altLang="ja-JP" sz="2000" b="1" dirty="0"/>
              <a:t>          </a:t>
            </a:r>
            <a:r>
              <a:rPr kumimoji="1" lang="en-US" altLang="ja-JP" sz="2000" b="1" dirty="0" err="1"/>
              <a:t>val</a:t>
            </a:r>
            <a:r>
              <a:rPr kumimoji="1" lang="en-US" altLang="ja-JP" sz="2000" b="1" dirty="0"/>
              <a:t>   </a:t>
            </a:r>
            <a:r>
              <a:rPr kumimoji="1" lang="en-US" altLang="ja-JP" sz="2000" dirty="0"/>
              <a:t>eq : (t-&gt;t-&gt;bool) </a:t>
            </a:r>
            <a:r>
              <a:rPr kumimoji="1" lang="en-US" altLang="ja-JP" sz="2000" b="1" dirty="0"/>
              <a:t>code</a:t>
            </a:r>
          </a:p>
          <a:p>
            <a:r>
              <a:rPr lang="en-US" altLang="ja-JP" sz="2000" b="1" dirty="0"/>
              <a:t>        end)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E62374-0F5F-4E0C-9EA4-0A9A9B499F16}"/>
                  </a:ext>
                </a:extLst>
              </p:cNvPr>
              <p:cNvSpPr txBox="1"/>
              <p:nvPr/>
            </p:nvSpPr>
            <p:spPr>
              <a:xfrm>
                <a:off x="4680573" y="3686624"/>
                <a:ext cx="402039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. {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E62374-0F5F-4E0C-9EA4-0A9A9B499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73" y="3686624"/>
                <a:ext cx="4020396" cy="461665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216B0CB0-0210-4C72-9841-49F72A8297B8}"/>
              </a:ext>
            </a:extLst>
          </p:cNvPr>
          <p:cNvSpPr/>
          <p:nvPr/>
        </p:nvSpPr>
        <p:spPr>
          <a:xfrm rot="5400000">
            <a:off x="4118987" y="3501972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06BE835-08F8-491E-A2AD-115D7A86A9B4}"/>
              </a:ext>
            </a:extLst>
          </p:cNvPr>
          <p:cNvSpPr/>
          <p:nvPr/>
        </p:nvSpPr>
        <p:spPr>
          <a:xfrm>
            <a:off x="1812308" y="2693989"/>
            <a:ext cx="245092" cy="59251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E323866D-4E1A-4134-A6DC-5CDD49DCFDFC}"/>
              </a:ext>
            </a:extLst>
          </p:cNvPr>
          <p:cNvSpPr/>
          <p:nvPr/>
        </p:nvSpPr>
        <p:spPr>
          <a:xfrm>
            <a:off x="6212858" y="2535845"/>
            <a:ext cx="245092" cy="101637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55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7" y="365126"/>
            <a:ext cx="7886700" cy="718239"/>
          </a:xfrm>
        </p:spPr>
        <p:txBody>
          <a:bodyPr/>
          <a:lstStyle/>
          <a:p>
            <a:r>
              <a:rPr lang="en-US" altLang="ja-JP" dirty="0"/>
              <a:t>Isomorphism for module types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8DCD3B-1A0F-408E-9DA2-68315AA1F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7704" y="4833017"/>
                <a:ext cx="7221895" cy="152333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4100" dirty="0"/>
                  <a:t>We only need one-way convertor.</a:t>
                </a:r>
              </a:p>
              <a:p>
                <a:pPr marL="0" indent="0" algn="ctr">
                  <a:buNone/>
                </a:pPr>
                <a:r>
                  <a:rPr lang="ja-JP" altLang="en-US" sz="4100" dirty="0"/>
                  <a:t>＄　</a:t>
                </a:r>
                <a:r>
                  <a:rPr lang="en-US" altLang="ja-JP" sz="4100" dirty="0"/>
                  <a:t>:  </a:t>
                </a:r>
                <a:r>
                  <a:rPr lang="ja-JP" altLang="en-US" sz="41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41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4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41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4100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altLang="ja-JP" sz="4100" dirty="0"/>
                  <a:t> </a:t>
                </a:r>
                <a:r>
                  <a:rPr lang="ja-JP" altLang="en-US" sz="4100" dirty="0"/>
                  <a:t>⇒</a:t>
                </a:r>
                <a:r>
                  <a:rPr lang="en-US" altLang="ja-JP" sz="41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1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ja-JP" altLang="en-US" sz="41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4100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altLang="ja-JP" sz="4100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sz="4100" dirty="0"/>
                  <a:t>Also, we do NOT change type components of a module code.</a:t>
                </a:r>
              </a:p>
              <a:p>
                <a:pPr marL="0" indent="0" algn="ctr">
                  <a:buNone/>
                </a:pPr>
                <a:endParaRPr lang="en-US" altLang="ja-JP" sz="41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8DCD3B-1A0F-408E-9DA2-68315AA1F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704" y="4833017"/>
                <a:ext cx="7221895" cy="1523334"/>
              </a:xfrm>
              <a:blipFill>
                <a:blip r:embed="rId2"/>
                <a:stretch>
                  <a:fillRect l="-759" b="-1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9687B3-62CB-471F-BC9A-33A6209BFB26}"/>
              </a:ext>
            </a:extLst>
          </p:cNvPr>
          <p:cNvSpPr txBox="1"/>
          <p:nvPr/>
        </p:nvSpPr>
        <p:spPr>
          <a:xfrm>
            <a:off x="763319" y="1268732"/>
            <a:ext cx="2910797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e :  (sig</a:t>
            </a:r>
          </a:p>
          <a:p>
            <a:r>
              <a:rPr kumimoji="1" lang="en-US" altLang="ja-JP" sz="2000" b="1" dirty="0"/>
              <a:t>         type </a:t>
            </a:r>
            <a:r>
              <a:rPr kumimoji="1" lang="ja-JP" altLang="en-US" sz="2000" b="1" dirty="0"/>
              <a:t>　</a:t>
            </a:r>
            <a:r>
              <a:rPr kumimoji="1" lang="en-US" altLang="ja-JP" sz="2000" dirty="0"/>
              <a:t>t</a:t>
            </a:r>
          </a:p>
          <a:p>
            <a:r>
              <a:rPr lang="en-US" altLang="ja-JP" sz="2000" dirty="0"/>
              <a:t>        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val</a:t>
            </a:r>
            <a:r>
              <a:rPr lang="ja-JP" altLang="en-US" sz="2000" b="1" dirty="0"/>
              <a:t>　</a:t>
            </a:r>
            <a:r>
              <a:rPr lang="en-US" altLang="ja-JP" sz="2000" dirty="0" err="1"/>
              <a:t>eq</a:t>
            </a:r>
            <a:r>
              <a:rPr lang="en-US" altLang="ja-JP" sz="2000" dirty="0"/>
              <a:t> : t -&gt; t -&gt; bool</a:t>
            </a:r>
          </a:p>
          <a:p>
            <a:r>
              <a:rPr lang="en-US" altLang="ja-JP" sz="2000" b="1" dirty="0"/>
              <a:t>       e</a:t>
            </a:r>
            <a:r>
              <a:rPr kumimoji="1" lang="en-US" altLang="ja-JP" sz="2000" b="1" dirty="0"/>
              <a:t>nd) code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/>
              <p:nvPr/>
            </p:nvSpPr>
            <p:spPr>
              <a:xfrm>
                <a:off x="4791859" y="1656090"/>
                <a:ext cx="369498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. {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𝑒𝑞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59" y="1656090"/>
                <a:ext cx="3694986" cy="461665"/>
              </a:xfrm>
              <a:prstGeom prst="rect">
                <a:avLst/>
              </a:prstGeom>
              <a:blipFill>
                <a:blip r:embed="rId3"/>
                <a:stretch>
                  <a:fillRect l="-2303" t="-14286" r="-329" b="-2337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矢印: 上下 6">
            <a:extLst>
              <a:ext uri="{FF2B5EF4-FFF2-40B4-BE49-F238E27FC236}">
                <a16:creationId xmlns:a16="http://schemas.microsoft.com/office/drawing/2014/main" id="{8C69F6D6-4C05-4FC9-811F-EC07489FBB4D}"/>
              </a:ext>
            </a:extLst>
          </p:cNvPr>
          <p:cNvSpPr/>
          <p:nvPr/>
        </p:nvSpPr>
        <p:spPr>
          <a:xfrm rot="5400000">
            <a:off x="4060413" y="1535857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A2B10A-5538-496D-ACAF-1EA4B7158B16}"/>
              </a:ext>
            </a:extLst>
          </p:cNvPr>
          <p:cNvSpPr txBox="1"/>
          <p:nvPr/>
        </p:nvSpPr>
        <p:spPr>
          <a:xfrm>
            <a:off x="311100" y="3296715"/>
            <a:ext cx="3523465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$e :  (sig</a:t>
            </a:r>
          </a:p>
          <a:p>
            <a:r>
              <a:rPr kumimoji="1" lang="en-US" altLang="ja-JP" sz="2000" b="1" dirty="0"/>
              <a:t>           type  </a:t>
            </a:r>
            <a:r>
              <a:rPr lang="en-US" altLang="ja-JP" sz="2000" b="1" dirty="0"/>
              <a:t> </a:t>
            </a:r>
            <a:r>
              <a:rPr lang="en-US" altLang="ja-JP" sz="2000" dirty="0"/>
              <a:t>t</a:t>
            </a:r>
          </a:p>
          <a:p>
            <a:r>
              <a:rPr kumimoji="1" lang="en-US" altLang="ja-JP" sz="2000" b="1" dirty="0"/>
              <a:t>           </a:t>
            </a:r>
            <a:r>
              <a:rPr kumimoji="1" lang="en-US" altLang="ja-JP" sz="2000" b="1" dirty="0" err="1"/>
              <a:t>val</a:t>
            </a:r>
            <a:r>
              <a:rPr kumimoji="1" lang="en-US" altLang="ja-JP" sz="2000" b="1" dirty="0"/>
              <a:t>   </a:t>
            </a:r>
            <a:r>
              <a:rPr kumimoji="1" lang="en-US" altLang="ja-JP" sz="2000" dirty="0"/>
              <a:t>eq : (t-&gt;t-&gt;bool) </a:t>
            </a:r>
            <a:r>
              <a:rPr kumimoji="1" lang="en-US" altLang="ja-JP" sz="2000" b="1" dirty="0"/>
              <a:t>code</a:t>
            </a:r>
          </a:p>
          <a:p>
            <a:r>
              <a:rPr lang="en-US" altLang="ja-JP" sz="2000" b="1" dirty="0"/>
              <a:t>         end)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E62374-0F5F-4E0C-9EA4-0A9A9B499F16}"/>
                  </a:ext>
                </a:extLst>
              </p:cNvPr>
              <p:cNvSpPr txBox="1"/>
              <p:nvPr/>
            </p:nvSpPr>
            <p:spPr>
              <a:xfrm>
                <a:off x="4680573" y="3686624"/>
                <a:ext cx="402039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. {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E62374-0F5F-4E0C-9EA4-0A9A9B499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73" y="3686624"/>
                <a:ext cx="4020396" cy="461665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216B0CB0-0210-4C72-9841-49F72A8297B8}"/>
              </a:ext>
            </a:extLst>
          </p:cNvPr>
          <p:cNvSpPr/>
          <p:nvPr/>
        </p:nvSpPr>
        <p:spPr>
          <a:xfrm rot="5400000">
            <a:off x="4118987" y="3501972"/>
            <a:ext cx="219456" cy="7406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06BE835-08F8-491E-A2AD-115D7A86A9B4}"/>
              </a:ext>
            </a:extLst>
          </p:cNvPr>
          <p:cNvSpPr/>
          <p:nvPr/>
        </p:nvSpPr>
        <p:spPr>
          <a:xfrm>
            <a:off x="1812308" y="2693989"/>
            <a:ext cx="245092" cy="59251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E323866D-4E1A-4134-A6DC-5CDD49DCFDFC}"/>
              </a:ext>
            </a:extLst>
          </p:cNvPr>
          <p:cNvSpPr/>
          <p:nvPr/>
        </p:nvSpPr>
        <p:spPr>
          <a:xfrm>
            <a:off x="6212858" y="2535845"/>
            <a:ext cx="245092" cy="101637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3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7" y="365126"/>
            <a:ext cx="7886700" cy="718239"/>
          </a:xfrm>
        </p:spPr>
        <p:txBody>
          <a:bodyPr/>
          <a:lstStyle/>
          <a:p>
            <a:r>
              <a:rPr kumimoji="1" lang="en-US" altLang="ja-JP" dirty="0"/>
              <a:t>What types correspond?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DCD3B-1A0F-408E-9DA2-68315AA1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23" y="1297298"/>
            <a:ext cx="7886700" cy="4845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$ is composed by the following two.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Code-Existential exchange</a:t>
            </a:r>
          </a:p>
          <a:p>
            <a:pPr marL="457200" indent="-457200">
              <a:buAutoNum type="arabicPeriod"/>
            </a:pPr>
            <a:endParaRPr lang="en-US" altLang="ja-JP" sz="2400" dirty="0"/>
          </a:p>
          <a:p>
            <a:pPr marL="457200" indent="-457200">
              <a:buAutoNum type="arabicPeriod"/>
            </a:pPr>
            <a:r>
              <a:rPr lang="en-US" altLang="ja-JP" sz="2400" dirty="0"/>
              <a:t>Code-record exchange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/>
              <p:nvPr/>
            </p:nvSpPr>
            <p:spPr>
              <a:xfrm>
                <a:off x="1490875" y="2792514"/>
                <a:ext cx="2556534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2400" i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ja-JP" sz="24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ja-JP" sz="2400" i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→∃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ja-JP" sz="2400" b="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75" y="2792514"/>
                <a:ext cx="2556534" cy="461665"/>
              </a:xfrm>
              <a:prstGeom prst="rect">
                <a:avLst/>
              </a:prstGeom>
              <a:blipFill>
                <a:blip r:embed="rId2"/>
                <a:stretch>
                  <a:fillRect l="-3563" t="-14103" b="-217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E62374-0F5F-4E0C-9EA4-0A9A9B499F16}"/>
                  </a:ext>
                </a:extLst>
              </p:cNvPr>
              <p:cNvSpPr txBox="1"/>
              <p:nvPr/>
            </p:nvSpPr>
            <p:spPr>
              <a:xfrm>
                <a:off x="1490875" y="4021175"/>
                <a:ext cx="6287747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→{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〇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400" b="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E62374-0F5F-4E0C-9EA4-0A9A9B499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75" y="4021175"/>
                <a:ext cx="6287747" cy="461665"/>
              </a:xfrm>
              <a:prstGeom prst="rect">
                <a:avLst/>
              </a:prstGeom>
              <a:blipFill>
                <a:blip r:embed="rId3"/>
                <a:stretch>
                  <a:fillRect l="-1452" t="-14286" b="-2337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C35EB2-CB1B-4084-85BE-928F64739D17}"/>
              </a:ext>
            </a:extLst>
          </p:cNvPr>
          <p:cNvSpPr txBox="1"/>
          <p:nvPr/>
        </p:nvSpPr>
        <p:spPr>
          <a:xfrm>
            <a:off x="1490875" y="4758631"/>
            <a:ext cx="317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Record </a:t>
            </a:r>
            <a:r>
              <a:rPr lang="en-US" altLang="ja-JP" dirty="0"/>
              <a:t>is a generalized product.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AF02B5A-48CD-4FB8-AD20-C14A60CC1228}"/>
                  </a:ext>
                </a:extLst>
              </p:cNvPr>
              <p:cNvSpPr txBox="1"/>
              <p:nvPr/>
            </p:nvSpPr>
            <p:spPr>
              <a:xfrm>
                <a:off x="1520627" y="5249836"/>
                <a:ext cx="251440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2400" b="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AF02B5A-48CD-4FB8-AD20-C14A60CC1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27" y="5249836"/>
                <a:ext cx="2514406" cy="461665"/>
              </a:xfrm>
              <a:prstGeom prst="rect">
                <a:avLst/>
              </a:prstGeom>
              <a:blipFill>
                <a:blip r:embed="rId4"/>
                <a:stretch>
                  <a:fillRect l="-3373" t="-14103" b="-217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8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D0AEB-DB1B-4985-BFA9-EE301099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7" y="365126"/>
            <a:ext cx="7886700" cy="718239"/>
          </a:xfrm>
        </p:spPr>
        <p:txBody>
          <a:bodyPr/>
          <a:lstStyle/>
          <a:p>
            <a:r>
              <a:rPr kumimoji="1" lang="en-US" altLang="ja-JP" dirty="0"/>
              <a:t>What types correspond?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8DCD3B-1A0F-408E-9DA2-68315AA1F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123" y="1297298"/>
                <a:ext cx="7886700" cy="53595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ja-JP" sz="2400" dirty="0"/>
                  <a:t>The logic of our system (approximately)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consists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of</a:t>
                </a:r>
              </a:p>
              <a:p>
                <a:pPr marL="457200" indent="-457200">
                  <a:buAutoNum type="arabicPeriod"/>
                </a:pPr>
                <a:r>
                  <a:rPr lang="en-US" altLang="ja-JP" sz="2400" dirty="0"/>
                  <a:t>Axioms and inference rules in ordinary logic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ja-JP" altLang="en-US" sz="2400" dirty="0"/>
                  <a:t>〇 </a:t>
                </a:r>
                <a:endParaRPr lang="en-US" altLang="ja-JP" sz="2400" dirty="0"/>
              </a:p>
              <a:p>
                <a:pPr marL="457200" indent="-457200">
                  <a:buAutoNum type="arabicPeriod"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2. Exchange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TODO:  Study the meta-theoretic properties of this type system.</a:t>
                </a:r>
              </a:p>
              <a:p>
                <a:pPr marL="457200" indent="-457200">
                  <a:buAutoNum type="arabicPeriod"/>
                </a:pPr>
                <a:endParaRPr lang="en-US" altLang="ja-JP" sz="2400" dirty="0"/>
              </a:p>
              <a:p>
                <a:pPr marL="457200" indent="-457200">
                  <a:buAutoNum type="arabicPeriod"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8DCD3B-1A0F-408E-9DA2-68315AA1F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23" y="1297298"/>
                <a:ext cx="7886700" cy="5359534"/>
              </a:xfrm>
              <a:blipFill>
                <a:blip r:embed="rId2"/>
                <a:stretch>
                  <a:fillRect l="-1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E6BDD-5290-4018-A0BF-15FAC3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/>
              <p:nvPr/>
            </p:nvSpPr>
            <p:spPr>
              <a:xfrm>
                <a:off x="1520627" y="4621636"/>
                <a:ext cx="2556534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2400" i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ja-JP" sz="24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ja-JP" sz="2400" i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→∃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ja-JP" sz="2400" b="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F7A9DB-EC40-40DE-BDAA-086D829A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27" y="4621636"/>
                <a:ext cx="2556534" cy="461665"/>
              </a:xfrm>
              <a:prstGeom prst="rect">
                <a:avLst/>
              </a:prstGeom>
              <a:blipFill>
                <a:blip r:embed="rId3"/>
                <a:stretch>
                  <a:fillRect l="-3318" t="-14103" b="-217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AF02B5A-48CD-4FB8-AD20-C14A60CC1228}"/>
                  </a:ext>
                </a:extLst>
              </p:cNvPr>
              <p:cNvSpPr txBox="1"/>
              <p:nvPr/>
            </p:nvSpPr>
            <p:spPr>
              <a:xfrm>
                <a:off x="1541691" y="5151194"/>
                <a:ext cx="251440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2400" b="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AF02B5A-48CD-4FB8-AD20-C14A60CC1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691" y="5151194"/>
                <a:ext cx="2514406" cy="461665"/>
              </a:xfrm>
              <a:prstGeom prst="rect">
                <a:avLst/>
              </a:prstGeom>
              <a:blipFill>
                <a:blip r:embed="rId4"/>
                <a:stretch>
                  <a:fillRect l="-3623" t="-14103" b="-217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1061A8D-7A1C-4744-94DF-3829D84D023D}"/>
                  </a:ext>
                </a:extLst>
              </p:cNvPr>
              <p:cNvSpPr txBox="1"/>
              <p:nvPr/>
            </p:nvSpPr>
            <p:spPr>
              <a:xfrm>
                <a:off x="1487264" y="2583425"/>
                <a:ext cx="3947106" cy="120032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lphaUcParenBoth" startAt="14"/>
                </a:pPr>
                <a:r>
                  <a:rPr lang="en-US" altLang="ja-JP" sz="2400" b="0" dirty="0"/>
                  <a:t>From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US" altLang="ja-JP" sz="2400" dirty="0"/>
                  <a:t>A, infer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</m:oMath>
                </a14:m>
                <a:r>
                  <a:rPr lang="en-US" altLang="ja-JP" sz="2400" b="0" dirty="0"/>
                  <a:t>A</a:t>
                </a:r>
              </a:p>
              <a:p>
                <a:r>
                  <a:rPr lang="en-US" altLang="ja-JP" sz="2400" b="0" dirty="0"/>
                  <a:t>(K)  </a:t>
                </a:r>
                <a:r>
                  <a:rPr lang="ja-JP" altLang="en-US" sz="2400" b="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ja-JP" sz="2400" dirty="0"/>
              </a:p>
              <a:p>
                <a:r>
                  <a:rPr lang="en-US" altLang="ja-JP" sz="2400" b="0" dirty="0">
                    <a:latin typeface="Cambria Math" panose="02040503050406030204" pitchFamily="18" charset="0"/>
                  </a:rPr>
                  <a:t>(K’)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)→(¬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1061A8D-7A1C-4744-94DF-3829D84D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64" y="2583425"/>
                <a:ext cx="3947106" cy="1200329"/>
              </a:xfrm>
              <a:prstGeom prst="rect">
                <a:avLst/>
              </a:prstGeom>
              <a:blipFill>
                <a:blip r:embed="rId5"/>
                <a:stretch>
                  <a:fillRect l="-2311" t="-4020" b="-1005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1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56D3B8-52B5-434A-9CA4-42EBDC1F3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Our Solution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4C477F5-095C-442A-9290-36C8CE0C5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1D441-E517-40A4-9C20-6C3510A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45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26C434-9764-406A-999F-C3EA6DBA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3838"/>
            <a:ext cx="7886700" cy="512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Base System                               Type System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3600" dirty="0"/>
              <a:t>+</a:t>
            </a:r>
            <a:r>
              <a:rPr lang="en-US" altLang="ja-JP" sz="2400" dirty="0"/>
              <a:t> </a:t>
            </a:r>
            <a:r>
              <a:rPr lang="en-US" altLang="ja-JP" sz="2800" dirty="0"/>
              <a:t>Program Generation</a:t>
            </a:r>
            <a:endParaRPr kumimoji="1"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A331B5-E13D-408B-B66D-3EB7605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Type-safe Program </a:t>
            </a:r>
            <a:r>
              <a:rPr lang="en-US" altLang="ja-JP" sz="3600" dirty="0"/>
              <a:t>G</a:t>
            </a:r>
            <a:r>
              <a:rPr kumimoji="1" lang="en-US" altLang="ja-JP" sz="3600" dirty="0"/>
              <a:t>eneratio</a:t>
            </a:r>
            <a:r>
              <a:rPr lang="en-US" altLang="ja-JP" sz="3600" dirty="0"/>
              <a:t>n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E408F-D44D-4982-B57C-66810573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44CB99-BF6A-474B-B73A-E2A048419D43}"/>
                  </a:ext>
                </a:extLst>
              </p:cNvPr>
              <p:cNvSpPr txBox="1"/>
              <p:nvPr/>
            </p:nvSpPr>
            <p:spPr>
              <a:xfrm>
                <a:off x="868813" y="2057398"/>
                <a:ext cx="3644698" cy="584775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44CB99-BF6A-474B-B73A-E2A04841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13" y="2057398"/>
                <a:ext cx="364469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C44BE5-A3B9-4479-B27D-73F9FACC79A8}"/>
                  </a:ext>
                </a:extLst>
              </p:cNvPr>
              <p:cNvSpPr txBox="1"/>
              <p:nvPr/>
            </p:nvSpPr>
            <p:spPr>
              <a:xfrm>
                <a:off x="868813" y="3350954"/>
                <a:ext cx="3644698" cy="2554545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∷=…</m:t>
                      </m:r>
                    </m:oMath>
                  </m:oMathPara>
                </a14:m>
                <a:endParaRPr lang="en-US" altLang="ja-JP" sz="3200" b="0" i="0" dirty="0">
                  <a:latin typeface="Cambria Math" panose="02040503050406030204" pitchFamily="18" charset="0"/>
                </a:endParaRPr>
              </a:p>
              <a:p>
                <a:r>
                  <a:rPr lang="en-US" altLang="ja-JP" sz="3200" b="0" dirty="0"/>
                  <a:t>    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𝑐𝑜𝑑𝑒</m:t>
                    </m:r>
                  </m:oMath>
                </a14:m>
                <a:endParaRPr kumimoji="1" lang="en-US" altLang="ja-JP" sz="3200" b="0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3200" b="0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 ~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𝑠𝑝𝑙𝑖𝑐𝑒</m:t>
                    </m:r>
                  </m:oMath>
                </a14:m>
                <a:endParaRPr kumimoji="1" lang="en-US" altLang="ja-JP" sz="3200" b="0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3200" b="0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 !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kumimoji="1" lang="en-US" altLang="ja-JP" sz="3200" b="0" i="1" dirty="0">
                    <a:latin typeface="Cambria Math" panose="02040503050406030204" pitchFamily="18" charset="0"/>
                  </a:rPr>
                  <a:t>           run</a:t>
                </a:r>
              </a:p>
              <a:p>
                <a:r>
                  <a:rPr kumimoji="1" lang="en-US" altLang="ja-JP" sz="3200" b="0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 %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endParaRPr kumimoji="1" lang="en-US" altLang="ja-JP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C44BE5-A3B9-4479-B27D-73F9FACC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13" y="3350954"/>
                <a:ext cx="3644698" cy="255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87D5504-6EB3-4E37-B156-D3A84E2AB970}"/>
                  </a:ext>
                </a:extLst>
              </p:cNvPr>
              <p:cNvSpPr txBox="1"/>
              <p:nvPr/>
            </p:nvSpPr>
            <p:spPr>
              <a:xfrm>
                <a:off x="4930357" y="1925322"/>
                <a:ext cx="2792623" cy="107721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m:rPr>
                          <m:lit/>
                        </m:rP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87D5504-6EB3-4E37-B156-D3A84E2A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357" y="1925322"/>
                <a:ext cx="2792623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53EBD10-FB79-4C09-AE53-4C496561306C}"/>
                  </a:ext>
                </a:extLst>
              </p:cNvPr>
              <p:cNvSpPr txBox="1"/>
              <p:nvPr/>
            </p:nvSpPr>
            <p:spPr>
              <a:xfrm>
                <a:off x="7305888" y="4060298"/>
                <a:ext cx="1259576" cy="584775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𝜆𝛼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53EBD10-FB79-4C09-AE53-4C496561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88" y="4060298"/>
                <a:ext cx="1259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D1F2DF-6E9B-49CE-9CE6-1414609CA894}"/>
                  </a:ext>
                </a:extLst>
              </p:cNvPr>
              <p:cNvSpPr txBox="1"/>
              <p:nvPr/>
            </p:nvSpPr>
            <p:spPr>
              <a:xfrm>
                <a:off x="7345250" y="5071733"/>
                <a:ext cx="497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D1F2DF-6E9B-49CE-9CE6-1414609CA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50" y="5071733"/>
                <a:ext cx="49782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561B2C3-E6F9-46B1-A80D-9BDB0C76FBA4}"/>
                  </a:ext>
                </a:extLst>
              </p:cNvPr>
              <p:cNvSpPr txBox="1"/>
              <p:nvPr/>
            </p:nvSpPr>
            <p:spPr>
              <a:xfrm rot="10636619">
                <a:off x="7567990" y="4933754"/>
                <a:ext cx="40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▶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561B2C3-E6F9-46B1-A80D-9BDB0C76F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36619">
                <a:off x="7567990" y="4933754"/>
                <a:ext cx="407483" cy="461665"/>
              </a:xfrm>
              <a:prstGeom prst="rect">
                <a:avLst/>
              </a:prstGeom>
              <a:blipFill>
                <a:blip r:embed="rId7"/>
                <a:stretch>
                  <a:fillRect l="-12500" r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3E74503-C047-4B3E-A895-7E9AF0F6A61D}"/>
                  </a:ext>
                </a:extLst>
              </p:cNvPr>
              <p:cNvSpPr txBox="1"/>
              <p:nvPr/>
            </p:nvSpPr>
            <p:spPr>
              <a:xfrm>
                <a:off x="4881369" y="4738128"/>
                <a:ext cx="2096022" cy="116737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〇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⊢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Γ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〇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m:rPr>
                              <m:nor/>
                            </m:rPr>
                            <a:rPr lang="ja-JP" alt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ja-JP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3E74503-C047-4B3E-A895-7E9AF0F6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69" y="4738128"/>
                <a:ext cx="2096022" cy="11673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EC35B63-D0B5-43BA-8AF1-590E92B8366B}"/>
                  </a:ext>
                </a:extLst>
              </p:cNvPr>
              <p:cNvSpPr txBox="1"/>
              <p:nvPr/>
            </p:nvSpPr>
            <p:spPr>
              <a:xfrm>
                <a:off x="4881369" y="3350954"/>
                <a:ext cx="2155013" cy="1150315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 ⋅ ⊢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⋅ ⊢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m:rPr>
                              <m:nor/>
                            </m:rPr>
                            <a:rPr lang="ja-JP" alt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EC35B63-D0B5-43BA-8AF1-590E92B83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69" y="3350954"/>
                <a:ext cx="2155013" cy="1150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7103EE8-CE43-490A-9336-DD0F337C533D}"/>
              </a:ext>
            </a:extLst>
          </p:cNvPr>
          <p:cNvSpPr/>
          <p:nvPr/>
        </p:nvSpPr>
        <p:spPr>
          <a:xfrm>
            <a:off x="7404381" y="4983479"/>
            <a:ext cx="497829" cy="626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DDBEDAF-16FF-48C2-8169-787721FDDC7E}"/>
              </a:ext>
            </a:extLst>
          </p:cNvPr>
          <p:cNvSpPr/>
          <p:nvPr/>
        </p:nvSpPr>
        <p:spPr>
          <a:xfrm>
            <a:off x="7437847" y="3364285"/>
            <a:ext cx="1461217" cy="546043"/>
          </a:xfrm>
          <a:prstGeom prst="wedgeRoundRectCallout">
            <a:avLst>
              <a:gd name="adj1" fmla="val 908"/>
              <a:gd name="adj2" fmla="val 84646"/>
              <a:gd name="adj3" fmla="val 16667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MetaOCaml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C4A064E8-094A-439F-B67C-643E2E140935}"/>
              </a:ext>
            </a:extLst>
          </p:cNvPr>
          <p:cNvSpPr/>
          <p:nvPr/>
        </p:nvSpPr>
        <p:spPr>
          <a:xfrm>
            <a:off x="4881369" y="6061077"/>
            <a:ext cx="1950554" cy="546043"/>
          </a:xfrm>
          <a:prstGeom prst="wedgeRoundRectCallout">
            <a:avLst>
              <a:gd name="adj1" fmla="val -7489"/>
              <a:gd name="adj2" fmla="val -91536"/>
              <a:gd name="adj3" fmla="val 16667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BER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MetaOCaml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88084E49-8AD9-4647-96F5-A948E5340A24}"/>
              </a:ext>
            </a:extLst>
          </p:cNvPr>
          <p:cNvSpPr/>
          <p:nvPr/>
        </p:nvSpPr>
        <p:spPr>
          <a:xfrm>
            <a:off x="7036382" y="5727391"/>
            <a:ext cx="1929609" cy="546043"/>
          </a:xfrm>
          <a:prstGeom prst="wedgeRoundRectCallout">
            <a:avLst>
              <a:gd name="adj1" fmla="val -12261"/>
              <a:gd name="adj2" fmla="val -81069"/>
              <a:gd name="adj3" fmla="val 16667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Tsukada&amp;Igarashi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28650" y="6198256"/>
            <a:ext cx="81381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</a:rPr>
              <a:t>module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IntSet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b="1" dirty="0" err="1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run_module</a:t>
            </a:r>
            <a:r>
              <a:rPr lang="en-US" altLang="ja-JP" sz="2000" dirty="0">
                <a:latin typeface="Consolas" charset="0"/>
              </a:rPr>
              <a:t> (</a:t>
            </a:r>
            <a:r>
              <a:rPr lang="en-US" altLang="ja-JP" sz="2000" b="1" dirty="0" err="1">
                <a:solidFill>
                  <a:srgbClr val="FFC000"/>
                </a:solidFill>
                <a:latin typeface="Consolas" charset="0"/>
              </a:rPr>
              <a:t>val</a:t>
            </a:r>
            <a:r>
              <a:rPr lang="en-US" altLang="ja-JP" sz="2000" dirty="0">
                <a:latin typeface="Consolas" charset="0"/>
              </a:rPr>
              <a:t> (</a:t>
            </a:r>
            <a:r>
              <a:rPr lang="en-US" altLang="ja-JP" sz="2000" dirty="0" err="1">
                <a:latin typeface="Consolas" charset="0"/>
              </a:rPr>
              <a:t>makeSet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onsolas" charset="0"/>
              </a:rPr>
              <a:t>&lt;</a:t>
            </a:r>
            <a:r>
              <a:rPr lang="en-US" altLang="ja-JP" sz="2000" dirty="0" err="1">
                <a:latin typeface="Consolas" charset="0"/>
              </a:rPr>
              <a:t>IntEq</a:t>
            </a:r>
            <a:r>
              <a:rPr lang="en-US" altLang="ja-JP" sz="2800" b="1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000" dirty="0">
                <a:latin typeface="Consolas" charset="0"/>
              </a:rPr>
              <a:t>))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2502453"/>
            <a:ext cx="813816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b="1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EQTYPE)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b="1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endParaRPr lang="en-US" altLang="ja-JP" sz="2000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list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member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match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with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[]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false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EqType.eq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kumimoji="1"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             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||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(member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nd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: SET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46468" y="342900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34149" y="316739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86792" y="480048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F42087-1D70-4E40-8030-3804624595A4}"/>
              </a:ext>
            </a:extLst>
          </p:cNvPr>
          <p:cNvSpPr txBox="1">
            <a:spLocks/>
          </p:cNvSpPr>
          <p:nvPr/>
        </p:nvSpPr>
        <p:spPr>
          <a:xfrm>
            <a:off x="73631" y="459096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Eliminating </a:t>
            </a:r>
            <a:r>
              <a:rPr lang="en-US" altLang="ja-JP" sz="3200" dirty="0" err="1">
                <a:solidFill>
                  <a:srgbClr val="FF0000"/>
                </a:solidFill>
              </a:rPr>
              <a:t>functor</a:t>
            </a:r>
            <a:r>
              <a:rPr lang="en-US" altLang="ja-JP" sz="3200" dirty="0"/>
              <a:t> </a:t>
            </a:r>
          </a:p>
          <a:p>
            <a:r>
              <a:rPr lang="en-US" altLang="ja-JP" sz="3200" dirty="0"/>
              <a:t>abstraction and application</a:t>
            </a:r>
            <a:endParaRPr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9167E-F90F-431E-924D-F39DE1120FC6}"/>
              </a:ext>
            </a:extLst>
          </p:cNvPr>
          <p:cNvSpPr txBox="1"/>
          <p:nvPr/>
        </p:nvSpPr>
        <p:spPr>
          <a:xfrm>
            <a:off x="5896945" y="3429000"/>
            <a:ext cx="280910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000" b="1" dirty="0">
                <a:solidFill>
                  <a:srgbClr val="FFC000"/>
                </a:solidFill>
              </a:rPr>
              <a:t>First-class module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000" b="1" dirty="0">
                <a:solidFill>
                  <a:srgbClr val="FF0000"/>
                </a:solidFill>
              </a:rPr>
              <a:t>Program Generation</a:t>
            </a:r>
            <a:endParaRPr lang="en-US" altLang="ja-JP" sz="2000" b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This work’s extension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7D46ED-CF96-4494-A014-F000F5F30AAD}"/>
              </a:ext>
            </a:extLst>
          </p:cNvPr>
          <p:cNvSpPr/>
          <p:nvPr/>
        </p:nvSpPr>
        <p:spPr>
          <a:xfrm>
            <a:off x="4285465" y="115082"/>
            <a:ext cx="485853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 err="1">
                <a:latin typeface="Consolas" charset="0"/>
                <a:ea typeface="Consolas" charset="0"/>
                <a:cs typeface="Consolas" charset="0"/>
              </a:rPr>
              <a:t>MakeSet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ja-JP" sz="16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) =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struct</a:t>
            </a:r>
          </a:p>
          <a:p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.t</a:t>
            </a:r>
          </a:p>
          <a:p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.t list</a:t>
            </a:r>
          </a:p>
          <a:p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member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set =</a:t>
            </a:r>
          </a:p>
          <a:p>
            <a:r>
              <a:rPr lang="ja-JP" altLang="en-US" sz="1600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match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set </a:t>
            </a:r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with</a:t>
            </a:r>
          </a:p>
          <a:p>
            <a:r>
              <a:rPr lang="ja-JP" altLang="en-US" sz="16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| []       -&gt; false</a:t>
            </a:r>
          </a:p>
          <a:p>
            <a:r>
              <a:rPr lang="ja-JP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::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-&gt; (</a:t>
            </a:r>
            <a:r>
              <a:rPr lang="en-US" altLang="ja-JP" sz="1600" b="1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.eq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) || (member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16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lang="en-US" altLang="ja-JP" sz="16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altLang="ja-JP" sz="1600" b="1" dirty="0">
                <a:latin typeface="Consolas" charset="0"/>
                <a:ea typeface="Consolas" charset="0"/>
                <a:cs typeface="Consolas" charset="0"/>
              </a:rPr>
              <a:t>end</a:t>
            </a:r>
            <a:endParaRPr lang="hr-HR" altLang="ja-JP" sz="16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98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5320" y="1539495"/>
            <a:ext cx="813816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(module EQTYPE)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list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…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EqType.eq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46468" y="223319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47984" y="254188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22584" y="291369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F42087-1D70-4E40-8030-3804624595A4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Eliminating </a:t>
            </a:r>
            <a:r>
              <a:rPr lang="en-US" altLang="ja-JP" dirty="0" err="1">
                <a:solidFill>
                  <a:srgbClr val="FF0000"/>
                </a:solidFill>
              </a:rPr>
              <a:t>functor</a:t>
            </a:r>
            <a:r>
              <a:rPr lang="en-US" altLang="ja-JP" dirty="0"/>
              <a:t> abstraction and application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9167E-F90F-431E-924D-F39DE1120FC6}"/>
              </a:ext>
            </a:extLst>
          </p:cNvPr>
          <p:cNvSpPr txBox="1"/>
          <p:nvPr/>
        </p:nvSpPr>
        <p:spPr>
          <a:xfrm>
            <a:off x="5796016" y="1881244"/>
            <a:ext cx="271933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3. This work’s extension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B8AD57-5AAB-4DCA-A3B1-584E8928AA24}"/>
              </a:ext>
            </a:extLst>
          </p:cNvPr>
          <p:cNvSpPr txBox="1"/>
          <p:nvPr/>
        </p:nvSpPr>
        <p:spPr>
          <a:xfrm>
            <a:off x="451088" y="3883303"/>
            <a:ext cx="73325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We want to extract the components </a:t>
            </a:r>
            <a:r>
              <a:rPr kumimoji="1" lang="en-US" altLang="ja-JP" sz="3200" dirty="0"/>
              <a:t>t</a:t>
            </a:r>
            <a:r>
              <a:rPr kumimoji="1" lang="en-US" altLang="ja-JP" sz="2000" dirty="0"/>
              <a:t> and </a:t>
            </a:r>
            <a:r>
              <a:rPr kumimoji="1" lang="en-US" altLang="ja-JP" sz="2800" b="1" dirty="0" err="1"/>
              <a:t>eq</a:t>
            </a:r>
            <a:r>
              <a:rPr kumimoji="1" lang="en-US" altLang="ja-JP" sz="2000" dirty="0"/>
              <a:t> from  </a:t>
            </a:r>
            <a:r>
              <a:rPr kumimoji="1" lang="en-US" altLang="ja-JP" sz="2000" dirty="0" err="1"/>
              <a:t>EqType</a:t>
            </a:r>
            <a:r>
              <a:rPr lang="en-US" altLang="ja-JP" sz="2000" dirty="0"/>
              <a:t> which is</a:t>
            </a:r>
          </a:p>
          <a:p>
            <a:r>
              <a:rPr lang="en-US" altLang="ja-JP" sz="2000" dirty="0"/>
              <a:t>c</a:t>
            </a:r>
            <a:r>
              <a:rPr kumimoji="1" lang="en-US" altLang="ja-JP" sz="2000" dirty="0"/>
              <a:t>ode of a module.</a:t>
            </a:r>
            <a:endParaRPr kumimoji="1" lang="ja-JP" altLang="en-US" sz="2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5B8D6E6-A27D-46CF-8933-3549BD514631}"/>
              </a:ext>
            </a:extLst>
          </p:cNvPr>
          <p:cNvSpPr/>
          <p:nvPr/>
        </p:nvSpPr>
        <p:spPr>
          <a:xfrm>
            <a:off x="667671" y="4709258"/>
            <a:ext cx="769596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onsolas" charset="0"/>
                <a:ea typeface="Yu Mincho" charset="-128"/>
              </a:rPr>
              <a:t>Example of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EqType</a:t>
            </a:r>
            <a:r>
              <a:rPr lang="en-US" altLang="ja-JP" sz="2000" dirty="0">
                <a:latin typeface="Consolas" charset="0"/>
                <a:ea typeface="Yu Mincho" charset="-128"/>
              </a:rPr>
              <a:t>: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&lt;struct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  type </a:t>
            </a:r>
            <a:r>
              <a:rPr lang="en-US" altLang="ja-JP" sz="2000" dirty="0">
                <a:latin typeface="Consolas" charset="0"/>
                <a:ea typeface="Yu Mincho" charset="-128"/>
              </a:rPr>
              <a:t>t =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int</a:t>
            </a:r>
            <a:endParaRPr lang="en-US" altLang="ja-JP" sz="2000" dirty="0">
              <a:latin typeface="Consolas" charset="0"/>
              <a:ea typeface="Yu Mincho" charset="-128"/>
            </a:endParaRP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  let </a:t>
            </a:r>
            <a:r>
              <a:rPr lang="en-US" altLang="ja-JP" sz="2000" dirty="0" err="1">
                <a:latin typeface="Consolas" charset="0"/>
                <a:ea typeface="Yu Mincho" charset="-128"/>
              </a:rPr>
              <a:t>eq</a:t>
            </a:r>
            <a:r>
              <a:rPr lang="en-US" altLang="ja-JP" sz="2000" dirty="0">
                <a:latin typeface="Consolas" charset="0"/>
                <a:ea typeface="Yu Mincho" charset="-128"/>
              </a:rPr>
              <a:t> = (=)</a:t>
            </a:r>
          </a:p>
          <a:p>
            <a:r>
              <a:rPr lang="en-US" altLang="ja-JP" sz="2000" b="1" dirty="0">
                <a:latin typeface="Consolas" charset="0"/>
                <a:ea typeface="Yu Mincho" charset="-128"/>
              </a:rPr>
              <a:t>  end&gt;</a:t>
            </a:r>
          </a:p>
        </p:txBody>
      </p:sp>
    </p:spTree>
    <p:extLst>
      <p:ext uri="{BB962C8B-B14F-4D97-AF65-F5344CB8AC3E}">
        <p14:creationId xmlns:p14="http://schemas.microsoft.com/office/powerpoint/2010/main" val="1008748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5320" y="1539495"/>
            <a:ext cx="813816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(module EQTYPE)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list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…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EqType.eq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46468" y="223319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47984" y="254188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22584" y="291369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F42087-1D70-4E40-8030-3804624595A4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Eliminating </a:t>
            </a:r>
            <a:r>
              <a:rPr lang="en-US" altLang="ja-JP" dirty="0" err="1">
                <a:solidFill>
                  <a:srgbClr val="FF0000"/>
                </a:solidFill>
              </a:rPr>
              <a:t>functor</a:t>
            </a:r>
            <a:r>
              <a:rPr lang="en-US" altLang="ja-JP" dirty="0"/>
              <a:t> abstraction and application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9167E-F90F-431E-924D-F39DE1120FC6}"/>
              </a:ext>
            </a:extLst>
          </p:cNvPr>
          <p:cNvSpPr txBox="1"/>
          <p:nvPr/>
        </p:nvSpPr>
        <p:spPr>
          <a:xfrm>
            <a:off x="5796016" y="1881244"/>
            <a:ext cx="271933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3. This work’s extension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B8AD57-5AAB-4DCA-A3B1-584E8928AA24}"/>
              </a:ext>
            </a:extLst>
          </p:cNvPr>
          <p:cNvSpPr txBox="1"/>
          <p:nvPr/>
        </p:nvSpPr>
        <p:spPr>
          <a:xfrm>
            <a:off x="451088" y="3883303"/>
            <a:ext cx="6933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The operator $  converts  code of a module  to a module of code.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29993F-5936-4324-A279-3E29825D2A9A}"/>
              </a:ext>
            </a:extLst>
          </p:cNvPr>
          <p:cNvSpPr txBox="1"/>
          <p:nvPr/>
        </p:nvSpPr>
        <p:spPr>
          <a:xfrm>
            <a:off x="269296" y="4230589"/>
            <a:ext cx="427024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err="1"/>
              <a:t>EqType</a:t>
            </a:r>
            <a:r>
              <a:rPr lang="en-US" altLang="ja-JP" sz="2400" dirty="0"/>
              <a:t> :  (</a:t>
            </a:r>
            <a:r>
              <a:rPr lang="en-US" altLang="ja-JP" sz="2400" b="1" dirty="0"/>
              <a:t>module </a:t>
            </a:r>
            <a:r>
              <a:rPr lang="en-US" altLang="ja-JP" sz="2400" dirty="0"/>
              <a:t>EQTYPE) </a:t>
            </a:r>
            <a:r>
              <a:rPr lang="en-US" altLang="ja-JP" sz="2400" b="1" dirty="0">
                <a:solidFill>
                  <a:srgbClr val="FF0000"/>
                </a:solidFill>
              </a:rPr>
              <a:t>code</a:t>
            </a:r>
          </a:p>
          <a:p>
            <a:r>
              <a:rPr lang="en-US" altLang="ja-JP" sz="2400" dirty="0"/>
              <a:t>    where</a:t>
            </a:r>
          </a:p>
          <a:p>
            <a:r>
              <a:rPr lang="en-US" altLang="ja-JP" sz="2400" dirty="0"/>
              <a:t>EQTYPE = </a:t>
            </a:r>
            <a:r>
              <a:rPr lang="en-US" altLang="ja-JP" sz="2400" b="1" dirty="0"/>
              <a:t>sig</a:t>
            </a:r>
          </a:p>
          <a:p>
            <a:r>
              <a:rPr lang="en-US" altLang="ja-JP" sz="2400" b="1" dirty="0"/>
              <a:t>     type </a:t>
            </a:r>
            <a:r>
              <a:rPr lang="en-US" altLang="ja-JP" sz="2400" dirty="0"/>
              <a:t>t</a:t>
            </a:r>
          </a:p>
          <a:p>
            <a:r>
              <a:rPr lang="en-US" altLang="ja-JP" sz="2400" b="1" dirty="0"/>
              <a:t>     </a:t>
            </a:r>
            <a:r>
              <a:rPr lang="en-US" altLang="ja-JP" sz="2400" b="1" dirty="0" err="1"/>
              <a:t>val</a:t>
            </a:r>
            <a:r>
              <a:rPr lang="en-US" altLang="ja-JP" sz="2400" b="1" dirty="0"/>
              <a:t> </a:t>
            </a:r>
            <a:r>
              <a:rPr lang="en-US" altLang="ja-JP" sz="2400" dirty="0" err="1"/>
              <a:t>eq</a:t>
            </a:r>
            <a:r>
              <a:rPr lang="en-US" altLang="ja-JP" sz="2400" dirty="0"/>
              <a:t> : t -&gt; t -&gt; </a:t>
            </a:r>
            <a:r>
              <a:rPr lang="en-US" altLang="ja-JP" sz="2400" b="1" dirty="0"/>
              <a:t>bool</a:t>
            </a:r>
          </a:p>
          <a:p>
            <a:r>
              <a:rPr lang="en-US" altLang="ja-JP" sz="2400" b="1" dirty="0"/>
              <a:t>end</a:t>
            </a:r>
            <a:endParaRPr lang="en-US" altLang="ja-JP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562214-830A-40E9-B822-B14F6DA0F1B7}"/>
              </a:ext>
            </a:extLst>
          </p:cNvPr>
          <p:cNvSpPr txBox="1"/>
          <p:nvPr/>
        </p:nvSpPr>
        <p:spPr>
          <a:xfrm>
            <a:off x="4650486" y="4230589"/>
            <a:ext cx="414299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/>
              <a:t>EqType</a:t>
            </a:r>
            <a:r>
              <a:rPr lang="en-US" altLang="ja-JP" sz="2400" dirty="0"/>
              <a:t> :  </a:t>
            </a:r>
            <a:r>
              <a:rPr lang="en-US" altLang="ja-JP" sz="2400" b="1" dirty="0"/>
              <a:t>module </a:t>
            </a:r>
            <a:r>
              <a:rPr lang="en-US" altLang="ja-JP" sz="2400" dirty="0" err="1"/>
              <a:t>EQTYPE_c</a:t>
            </a:r>
            <a:endParaRPr lang="en-US" altLang="ja-JP" sz="2400" b="1" dirty="0"/>
          </a:p>
          <a:p>
            <a:r>
              <a:rPr lang="en-US" altLang="ja-JP" sz="2400" dirty="0"/>
              <a:t>    where</a:t>
            </a:r>
          </a:p>
          <a:p>
            <a:r>
              <a:rPr lang="en-US" altLang="ja-JP" sz="2400" dirty="0" err="1"/>
              <a:t>EQTYPE_c</a:t>
            </a:r>
            <a:r>
              <a:rPr lang="en-US" altLang="ja-JP" sz="2400" dirty="0"/>
              <a:t>  = </a:t>
            </a:r>
            <a:r>
              <a:rPr lang="en-US" altLang="ja-JP" sz="2400" b="1" dirty="0"/>
              <a:t>sig</a:t>
            </a:r>
          </a:p>
          <a:p>
            <a:r>
              <a:rPr lang="en-US" altLang="ja-JP" sz="2400" b="1" dirty="0"/>
              <a:t>      type </a:t>
            </a:r>
            <a:r>
              <a:rPr lang="en-US" altLang="ja-JP" sz="2400" dirty="0"/>
              <a:t>t    (*NO code of type*)</a:t>
            </a:r>
          </a:p>
          <a:p>
            <a:r>
              <a:rPr lang="en-US" altLang="ja-JP" sz="2400" b="1" dirty="0"/>
              <a:t>      </a:t>
            </a:r>
            <a:r>
              <a:rPr lang="en-US" altLang="ja-JP" sz="2400" b="1" dirty="0" err="1"/>
              <a:t>val</a:t>
            </a:r>
            <a:r>
              <a:rPr lang="en-US" altLang="ja-JP" sz="2400" b="1" dirty="0"/>
              <a:t> </a:t>
            </a:r>
            <a:r>
              <a:rPr lang="en-US" altLang="ja-JP" sz="2400" dirty="0" err="1"/>
              <a:t>eq</a:t>
            </a:r>
            <a:r>
              <a:rPr lang="en-US" altLang="ja-JP" sz="2400" dirty="0"/>
              <a:t> : (t -&gt; t -&gt; </a:t>
            </a:r>
            <a:r>
              <a:rPr lang="en-US" altLang="ja-JP" sz="2400" b="1" dirty="0"/>
              <a:t>bool) </a:t>
            </a:r>
            <a:r>
              <a:rPr lang="en-US" altLang="ja-JP" sz="2400" b="1" dirty="0">
                <a:solidFill>
                  <a:srgbClr val="FF0000"/>
                </a:solidFill>
              </a:rPr>
              <a:t>code</a:t>
            </a:r>
          </a:p>
          <a:p>
            <a:r>
              <a:rPr lang="en-US" altLang="ja-JP" sz="2400" b="1" dirty="0"/>
              <a:t>end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770207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5320" y="1539495"/>
            <a:ext cx="813816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(module EQTYPE)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list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…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EqType.eq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46468" y="223319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47984" y="254188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22584" y="291369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F42087-1D70-4E40-8030-3804624595A4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Eliminating </a:t>
            </a:r>
            <a:r>
              <a:rPr lang="en-US" altLang="ja-JP" dirty="0" err="1">
                <a:solidFill>
                  <a:srgbClr val="FF0000"/>
                </a:solidFill>
              </a:rPr>
              <a:t>functor</a:t>
            </a:r>
            <a:r>
              <a:rPr lang="en-US" altLang="ja-JP" dirty="0"/>
              <a:t> abstraction and application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9167E-F90F-431E-924D-F39DE1120FC6}"/>
              </a:ext>
            </a:extLst>
          </p:cNvPr>
          <p:cNvSpPr txBox="1"/>
          <p:nvPr/>
        </p:nvSpPr>
        <p:spPr>
          <a:xfrm>
            <a:off x="5796016" y="1881244"/>
            <a:ext cx="271933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3. This work’s extension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2E5A23-D938-4F5B-B2F5-CCE83966A35E}"/>
              </a:ext>
            </a:extLst>
          </p:cNvPr>
          <p:cNvSpPr txBox="1"/>
          <p:nvPr/>
        </p:nvSpPr>
        <p:spPr>
          <a:xfrm>
            <a:off x="655320" y="4481966"/>
            <a:ext cx="69332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We need to embed the type EqType.t into code of a module.  (Similar to cross-stage persistence, but at the type level.)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0A4C9DB5-61A5-49CA-B60E-64C38DC494E8}"/>
                  </a:ext>
                </a:extLst>
              </p14:cNvPr>
              <p14:cNvContentPartPr/>
              <p14:nvPr/>
            </p14:nvContentPartPr>
            <p14:xfrm>
              <a:off x="2601504" y="2243880"/>
              <a:ext cx="2879640" cy="93024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0A4C9DB5-61A5-49CA-B60E-64C38DC49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5504" y="2171880"/>
                <a:ext cx="295128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6C233FBB-9EBE-4317-A95B-9D69852806AA}"/>
                  </a:ext>
                </a:extLst>
              </p14:cNvPr>
              <p14:cNvContentPartPr/>
              <p14:nvPr/>
            </p14:nvContentPartPr>
            <p14:xfrm>
              <a:off x="2728584" y="3246120"/>
              <a:ext cx="371520" cy="15588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6C233FBB-9EBE-4317-A95B-9D69852806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2584" y="3174120"/>
                <a:ext cx="443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5817F138-7C73-4117-AB4E-7BC587570A6C}"/>
                  </a:ext>
                </a:extLst>
              </p14:cNvPr>
              <p14:cNvContentPartPr/>
              <p14:nvPr/>
            </p14:nvContentPartPr>
            <p14:xfrm>
              <a:off x="3182184" y="3246120"/>
              <a:ext cx="411840" cy="21996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5817F138-7C73-4117-AB4E-7BC587570A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6184" y="3174120"/>
                <a:ext cx="4834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B48FAF57-E840-449F-82D9-444A53EBAAC9}"/>
                  </a:ext>
                </a:extLst>
              </p14:cNvPr>
              <p14:cNvContentPartPr/>
              <p14:nvPr/>
            </p14:nvContentPartPr>
            <p14:xfrm>
              <a:off x="2911824" y="3291840"/>
              <a:ext cx="215640" cy="12621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B48FAF57-E840-449F-82D9-444A53EBAA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5824" y="3219840"/>
                <a:ext cx="287280" cy="14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676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28650" y="5301964"/>
            <a:ext cx="81381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</a:rPr>
              <a:t>module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dirty="0" err="1">
                <a:latin typeface="Consolas" charset="0"/>
              </a:rPr>
              <a:t>IntSet</a:t>
            </a:r>
            <a:r>
              <a:rPr lang="en-US" altLang="ja-JP" sz="2000" dirty="0">
                <a:latin typeface="Consolas" charset="0"/>
              </a:rPr>
              <a:t> = </a:t>
            </a:r>
            <a:r>
              <a:rPr lang="en-US" altLang="ja-JP" sz="2000" b="1" dirty="0" err="1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run_module</a:t>
            </a:r>
            <a:r>
              <a:rPr lang="en-US" altLang="ja-JP" sz="2000" dirty="0">
                <a:latin typeface="Consolas" charset="0"/>
              </a:rPr>
              <a:t> (</a:t>
            </a:r>
            <a:r>
              <a:rPr lang="en-US" altLang="ja-JP" sz="2000" b="1" dirty="0" err="1">
                <a:solidFill>
                  <a:srgbClr val="FFC000"/>
                </a:solidFill>
                <a:latin typeface="Consolas" charset="0"/>
              </a:rPr>
              <a:t>val</a:t>
            </a:r>
            <a:r>
              <a:rPr lang="en-US" altLang="ja-JP" sz="2000" dirty="0">
                <a:latin typeface="Consolas" charset="0"/>
              </a:rPr>
              <a:t> (</a:t>
            </a:r>
            <a:r>
              <a:rPr lang="en-US" altLang="ja-JP" sz="2000" dirty="0" err="1">
                <a:latin typeface="Consolas" charset="0"/>
              </a:rPr>
              <a:t>makeSet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onsolas" charset="0"/>
              </a:rPr>
              <a:t>&lt;</a:t>
            </a:r>
            <a:r>
              <a:rPr lang="en-US" altLang="ja-JP" sz="2000" dirty="0" err="1">
                <a:latin typeface="Consolas" charset="0"/>
              </a:rPr>
              <a:t>IntEq</a:t>
            </a:r>
            <a:r>
              <a:rPr lang="en-US" altLang="ja-JP" sz="2800" b="1" dirty="0">
                <a:solidFill>
                  <a:srgbClr val="FF0000"/>
                </a:solidFill>
                <a:latin typeface="Consolas" charset="0"/>
              </a:rPr>
              <a:t>&gt;</a:t>
            </a:r>
            <a:r>
              <a:rPr lang="en-US" altLang="ja-JP" sz="2000" dirty="0">
                <a:latin typeface="Consolas" charset="0"/>
              </a:rPr>
              <a:t>))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7671" y="1683815"/>
            <a:ext cx="813816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 (module EQTYPE)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ja-JP" sz="2000" b="1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endParaRPr lang="en-US" altLang="ja-JP" sz="2000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set_t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list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rec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member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match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with</a:t>
            </a: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[]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false</a:t>
            </a: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EqType.eq</a:t>
            </a:r>
            <a:r>
              <a:rPr kumimoji="1" lang="en-US" altLang="ja-JP" sz="20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hd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kumimoji="1"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              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||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(member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elt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tl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nd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: SET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kumimoji="1" lang="en-US" altLang="ja-JP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46468" y="228135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65482" y="265246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86792" y="395207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7F42087-1D70-4E40-8030-3804624595A4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71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Eliminating </a:t>
            </a:r>
            <a:r>
              <a:rPr lang="en-US" altLang="ja-JP" dirty="0" err="1">
                <a:solidFill>
                  <a:srgbClr val="FF0000"/>
                </a:solidFill>
              </a:rPr>
              <a:t>functor</a:t>
            </a:r>
            <a:r>
              <a:rPr lang="en-US" altLang="ja-JP" dirty="0"/>
              <a:t> abstraction and application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9167E-F90F-431E-924D-F39DE1120FC6}"/>
              </a:ext>
            </a:extLst>
          </p:cNvPr>
          <p:cNvSpPr txBox="1"/>
          <p:nvPr/>
        </p:nvSpPr>
        <p:spPr>
          <a:xfrm>
            <a:off x="5873983" y="2236097"/>
            <a:ext cx="280910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000" b="1" dirty="0">
                <a:solidFill>
                  <a:srgbClr val="FFC000"/>
                </a:solidFill>
              </a:rPr>
              <a:t>First-class module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000" b="1" dirty="0">
                <a:solidFill>
                  <a:srgbClr val="FF0000"/>
                </a:solidFill>
              </a:rPr>
              <a:t>Program Generation</a:t>
            </a:r>
            <a:endParaRPr lang="en-US" altLang="ja-JP" sz="2000" b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This work’s extension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5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3226" r="5287" b="21031"/>
          <a:stretch/>
        </p:blipFill>
        <p:spPr>
          <a:xfrm>
            <a:off x="2942939" y="3223068"/>
            <a:ext cx="3212533" cy="4936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Type system for λ</a:t>
            </a:r>
            <a:r>
              <a:rPr kumimoji="1" lang="en-US" altLang="ja-JP" baseline="30000" dirty="0"/>
              <a:t>&lt;M&gt;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31842"/>
            <a:ext cx="7886700" cy="49239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en-US" altLang="ja-JP" dirty="0"/>
              <a:t>Core ML</a:t>
            </a:r>
            <a:r>
              <a:rPr kumimoji="1" lang="ja-JP" altLang="en-US" dirty="0"/>
              <a:t>   </a:t>
            </a:r>
            <a:r>
              <a:rPr kumimoji="1" lang="en-US" altLang="ja-JP" dirty="0"/>
              <a:t>+</a:t>
            </a:r>
            <a:r>
              <a:rPr kumimoji="1" lang="ja-JP" altLang="en-US" dirty="0"/>
              <a:t>   </a:t>
            </a:r>
            <a:r>
              <a:rPr lang="en-US" altLang="ja-JP" dirty="0"/>
              <a:t>1</a:t>
            </a:r>
            <a:r>
              <a:rPr lang="en-US" altLang="ja-JP" baseline="30000" dirty="0"/>
              <a:t>st</a:t>
            </a:r>
            <a:r>
              <a:rPr lang="ja-JP" altLang="en-US" dirty="0"/>
              <a:t> </a:t>
            </a:r>
            <a:r>
              <a:rPr lang="en-US" altLang="ja-JP" dirty="0" err="1"/>
              <a:t>classs</a:t>
            </a:r>
            <a:r>
              <a:rPr lang="ja-JP" altLang="en-US" dirty="0"/>
              <a:t> </a:t>
            </a:r>
            <a:r>
              <a:rPr lang="en-US" altLang="ja-JP" dirty="0"/>
              <a:t>module</a:t>
            </a:r>
            <a:r>
              <a:rPr kumimoji="1" lang="ja-JP" altLang="en-US" dirty="0"/>
              <a:t>   </a:t>
            </a:r>
            <a:r>
              <a:rPr kumimoji="1" lang="en-US" altLang="ja-JP" dirty="0"/>
              <a:t>+</a:t>
            </a:r>
            <a:r>
              <a:rPr kumimoji="1" lang="ja-JP" altLang="en-US" dirty="0"/>
              <a:t>   </a:t>
            </a:r>
            <a:r>
              <a:rPr kumimoji="1" lang="en-US" altLang="ja-JP" dirty="0"/>
              <a:t>code generation +</a:t>
            </a:r>
            <a:r>
              <a:rPr kumimoji="1" lang="ja-JP" altLang="en-US" dirty="0"/>
              <a:t>   </a:t>
            </a:r>
            <a:r>
              <a:rPr kumimoji="1" lang="en-US" altLang="ja-JP" dirty="0"/>
              <a:t>this work</a:t>
            </a:r>
            <a:endParaRPr lang="en-US" altLang="ja-JP" dirty="0"/>
          </a:p>
          <a:p>
            <a:pPr lvl="1">
              <a:spcBef>
                <a:spcPts val="0"/>
              </a:spcBef>
            </a:pPr>
            <a:r>
              <a:rPr kumimoji="1" lang="en-US" altLang="ja-JP" dirty="0"/>
              <a:t>Module system based on “Modular</a:t>
            </a:r>
            <a:r>
              <a:rPr kumimoji="1" lang="ja-JP" altLang="en-US" dirty="0"/>
              <a:t> </a:t>
            </a:r>
            <a:r>
              <a:rPr kumimoji="1" lang="en-US" altLang="ja-JP" dirty="0"/>
              <a:t>module</a:t>
            </a:r>
            <a:r>
              <a:rPr kumimoji="1" lang="ja-JP" altLang="en-US" dirty="0"/>
              <a:t> </a:t>
            </a:r>
            <a:r>
              <a:rPr kumimoji="1" lang="en-US" altLang="ja-JP" dirty="0"/>
              <a:t>system”</a:t>
            </a:r>
            <a:r>
              <a:rPr kumimoji="1" lang="ja-JP" altLang="en-US" dirty="0"/>
              <a:t> </a:t>
            </a:r>
            <a:r>
              <a:rPr lang="en-US" altLang="ja-JP" dirty="0"/>
              <a:t>[Leroy,</a:t>
            </a:r>
            <a:r>
              <a:rPr lang="ja-JP" altLang="en-US" dirty="0"/>
              <a:t> </a:t>
            </a:r>
            <a:r>
              <a:rPr lang="en-US" altLang="ja-JP" dirty="0"/>
              <a:t>2000]</a:t>
            </a:r>
            <a:endParaRPr kumimoji="1"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27040" r="18919" b="22739"/>
          <a:stretch/>
        </p:blipFill>
        <p:spPr>
          <a:xfrm>
            <a:off x="713678" y="2763187"/>
            <a:ext cx="1081668" cy="3139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27713" r="17165" b="23573"/>
          <a:stretch/>
        </p:blipFill>
        <p:spPr>
          <a:xfrm>
            <a:off x="717035" y="5072602"/>
            <a:ext cx="1126273" cy="3045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9575" r="9926" b="9172"/>
          <a:stretch/>
        </p:blipFill>
        <p:spPr>
          <a:xfrm>
            <a:off x="6344057" y="3238749"/>
            <a:ext cx="1976528" cy="5448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9" y="3786464"/>
            <a:ext cx="8125056" cy="85868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62725" y="2676293"/>
            <a:ext cx="7952625" cy="1980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0348" y="4982477"/>
            <a:ext cx="7955002" cy="1222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8" y="3223067"/>
            <a:ext cx="2163337" cy="5081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t="16897" b="15629"/>
          <a:stretch/>
        </p:blipFill>
        <p:spPr>
          <a:xfrm>
            <a:off x="2824743" y="5717093"/>
            <a:ext cx="2699984" cy="32907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10537" r="2829" b="18176"/>
          <a:stretch/>
        </p:blipFill>
        <p:spPr>
          <a:xfrm>
            <a:off x="628650" y="5672489"/>
            <a:ext cx="2163337" cy="40859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25046" r="6000" b="23454"/>
          <a:stretch/>
        </p:blipFill>
        <p:spPr>
          <a:xfrm>
            <a:off x="5662524" y="5700585"/>
            <a:ext cx="2755821" cy="402804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6506451" y="1399319"/>
            <a:ext cx="1034991" cy="434497"/>
          </a:xfrm>
          <a:prstGeom prst="roundRect">
            <a:avLst/>
          </a:prstGeom>
          <a:solidFill>
            <a:srgbClr val="FFFF00">
              <a:alpha val="2274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431211" y="1399589"/>
            <a:ext cx="1790184" cy="409931"/>
          </a:xfrm>
          <a:prstGeom prst="roundRect">
            <a:avLst/>
          </a:prstGeom>
          <a:solidFill>
            <a:srgbClr val="F14DED">
              <a:alpha val="2235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267801" y="1380860"/>
            <a:ext cx="1842615" cy="409931"/>
          </a:xfrm>
          <a:prstGeom prst="roundRect">
            <a:avLst/>
          </a:prstGeom>
          <a:solidFill>
            <a:schemeClr val="accent2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892002" y="1411603"/>
            <a:ext cx="928218" cy="409931"/>
          </a:xfrm>
          <a:prstGeom prst="roundRect">
            <a:avLst/>
          </a:prstGeom>
          <a:solidFill>
            <a:schemeClr val="accent1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745308" y="3227614"/>
            <a:ext cx="5476087" cy="503619"/>
          </a:xfrm>
          <a:prstGeom prst="roundRect">
            <a:avLst/>
          </a:prstGeom>
          <a:solidFill>
            <a:schemeClr val="accent1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6344057" y="3238749"/>
            <a:ext cx="1976528" cy="530149"/>
          </a:xfrm>
          <a:prstGeom prst="roundRect">
            <a:avLst/>
          </a:prstGeom>
          <a:solidFill>
            <a:srgbClr val="F14DED">
              <a:alpha val="2274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745307" y="3901714"/>
            <a:ext cx="7575278" cy="666160"/>
          </a:xfrm>
          <a:prstGeom prst="roundRect">
            <a:avLst/>
          </a:prstGeom>
          <a:solidFill>
            <a:srgbClr val="FFFF00">
              <a:alpha val="2274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2877015" y="5677376"/>
            <a:ext cx="2680468" cy="426013"/>
          </a:xfrm>
          <a:prstGeom prst="roundRect">
            <a:avLst/>
          </a:prstGeom>
          <a:solidFill>
            <a:srgbClr val="FFFF00">
              <a:alpha val="2274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645932" y="5672490"/>
            <a:ext cx="2145358" cy="430900"/>
          </a:xfrm>
          <a:prstGeom prst="roundRect">
            <a:avLst/>
          </a:prstGeom>
          <a:solidFill>
            <a:schemeClr val="accent1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644035" y="5672489"/>
            <a:ext cx="2774310" cy="422721"/>
          </a:xfrm>
          <a:prstGeom prst="roundRect">
            <a:avLst/>
          </a:prstGeom>
          <a:solidFill>
            <a:schemeClr val="accent2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776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92597" y="2110531"/>
            <a:ext cx="8796759" cy="2076974"/>
          </a:xfrm>
          <a:prstGeom prst="roundRect">
            <a:avLst/>
          </a:prstGeom>
          <a:solidFill>
            <a:srgbClr val="FFFF00">
              <a:alpha val="2274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Type system for λ</a:t>
            </a:r>
            <a:r>
              <a:rPr kumimoji="1" lang="en-US" altLang="ja-JP" baseline="30000" dirty="0"/>
              <a:t>&lt;M&gt;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152779" y="2450180"/>
                <a:ext cx="6556935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charset="0"/>
                        </a:rPr>
                        <m:t>𝐸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𝐯𝐚𝐥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0" smtClean="0">
                                      <a:latin typeface="Cambria Math" panose="02040503050406030204" pitchFamily="18" charset="0"/>
                                    </a:rPr>
                                    <m:t>𝐦𝐨𝐝𝐮𝐥𝐞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𝐜𝐨𝐝𝐞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9" y="2450180"/>
                <a:ext cx="6556935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221144" y="2915443"/>
                <a:ext cx="655693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𝐬𝐢𝐠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…;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𝒆𝒏𝒅</m:t>
                      </m:r>
                    </m:oMath>
                  </m:oMathPara>
                </a14:m>
                <a:endParaRPr kumimoji="1" lang="en-US" altLang="ja-JP" b="1" dirty="0"/>
              </a:p>
              <a:p>
                <a:endParaRPr kumimoji="1" lang="ja-JP" altLang="en-US" sz="16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44" y="2915443"/>
                <a:ext cx="6556935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/>
          <p:cNvCxnSpPr/>
          <p:nvPr/>
        </p:nvCxnSpPr>
        <p:spPr>
          <a:xfrm>
            <a:off x="405114" y="3405580"/>
            <a:ext cx="82086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30198" y="3555285"/>
                <a:ext cx="80836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⇓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>
                          <a:latin typeface="Cambria Math" panose="02040503050406030204" pitchFamily="18" charset="0"/>
                        </a:rPr>
                        <m:t>𝐬𝐢𝐠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…;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𝒆𝒏𝒅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98" y="3555285"/>
                <a:ext cx="808360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77361" y="4713295"/>
                <a:ext cx="774484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⇓(</m:t>
                      </m:r>
                      <m:r>
                        <a:rPr lang="en-US" altLang="ja-JP" sz="3200" b="1" i="0" smtClean="0">
                          <a:latin typeface="Cambria Math" panose="02040503050406030204" pitchFamily="18" charset="0"/>
                        </a:rPr>
                        <m:t>𝐭𝐲𝐩𝐞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3200" b="1" i="0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latin typeface="Cambria Math" panose="02040503050406030204" pitchFamily="18" charset="0"/>
                            </a:rPr>
                            <m:t>𝐭𝐲𝐩𝐞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1" lang="en-US" altLang="ja-JP" sz="3600" b="1" dirty="0"/>
              </a:p>
              <a:p>
                <a:endParaRPr kumimoji="1" lang="ja-JP" altLang="en-US" sz="16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1" y="4713295"/>
                <a:ext cx="7744846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558823" y="5243194"/>
                <a:ext cx="774484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⇓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>
                              <a:latin typeface="Cambria Math" panose="02040503050406030204" pitchFamily="18" charset="0"/>
                            </a:rPr>
                            <m:t>𝐯𝐚𝐥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ja-JP" sz="3200" b="1" i="0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>
                              <a:latin typeface="Cambria Math" panose="02040503050406030204" pitchFamily="18" charset="0"/>
                            </a:rPr>
                            <m:t>𝐯𝐚𝐥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′ </m:t>
                          </m:r>
                          <m:r>
                            <a:rPr lang="en-US" altLang="ja-JP" sz="3200" b="1" i="0" smtClean="0">
                              <a:latin typeface="Cambria Math" panose="02040503050406030204" pitchFamily="18" charset="0"/>
                            </a:rPr>
                            <m:t>𝐜𝐨𝐝𝐞</m:t>
                          </m:r>
                        </m:e>
                      </m:d>
                    </m:oMath>
                  </m:oMathPara>
                </a14:m>
                <a:endParaRPr kumimoji="1" lang="en-US" altLang="ja-JP" sz="3600" b="1" dirty="0"/>
              </a:p>
              <a:p>
                <a:endParaRPr kumimoji="1" lang="ja-JP" altLang="en-US" sz="16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23" y="5243194"/>
                <a:ext cx="7744846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4431775" y="5915479"/>
                <a:ext cx="296273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kumimoji="1" lang="en-US" altLang="ja-JP" dirty="0"/>
                  <a:t>is </a:t>
                </a:r>
                <a:r>
                  <a:rPr kumimoji="1" lang="ja-JP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%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being erased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75" y="5915479"/>
                <a:ext cx="2962734" cy="415498"/>
              </a:xfrm>
              <a:prstGeom prst="rect">
                <a:avLst/>
              </a:prstGeom>
              <a:blipFill>
                <a:blip r:embed="rId8"/>
                <a:stretch>
                  <a:fillRect r="-1029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5076396F-2EFF-436F-963F-5DD376799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Core ML    +</a:t>
            </a:r>
            <a:r>
              <a:rPr lang="ja-JP" altLang="en-US" dirty="0"/>
              <a:t>   </a:t>
            </a:r>
            <a:r>
              <a:rPr lang="en-US" altLang="ja-JP" dirty="0"/>
              <a:t>1</a:t>
            </a:r>
            <a:r>
              <a:rPr lang="en-US" altLang="ja-JP" baseline="30000" dirty="0"/>
              <a:t>st</a:t>
            </a:r>
            <a:r>
              <a:rPr lang="ja-JP" altLang="en-US" dirty="0"/>
              <a:t> </a:t>
            </a:r>
            <a:r>
              <a:rPr lang="en-US" altLang="ja-JP" dirty="0" err="1"/>
              <a:t>classs</a:t>
            </a:r>
            <a:r>
              <a:rPr lang="ja-JP" altLang="en-US" dirty="0"/>
              <a:t> </a:t>
            </a:r>
            <a:r>
              <a:rPr lang="en-US" altLang="ja-JP" dirty="0"/>
              <a:t>module</a:t>
            </a:r>
            <a:r>
              <a:rPr lang="ja-JP" altLang="en-US" dirty="0"/>
              <a:t>   </a:t>
            </a:r>
            <a:r>
              <a:rPr lang="en-US" altLang="ja-JP" dirty="0"/>
              <a:t>+</a:t>
            </a:r>
            <a:r>
              <a:rPr lang="ja-JP" altLang="en-US" dirty="0"/>
              <a:t>   </a:t>
            </a:r>
            <a:r>
              <a:rPr lang="en-US" altLang="ja-JP" dirty="0"/>
              <a:t>code generation +</a:t>
            </a:r>
            <a:r>
              <a:rPr lang="ja-JP" altLang="en-US" dirty="0"/>
              <a:t>   </a:t>
            </a:r>
            <a:r>
              <a:rPr lang="en-US" altLang="ja-JP" dirty="0"/>
              <a:t>this work</a:t>
            </a:r>
            <a:endParaRPr lang="ja-JP" altLang="en-US" dirty="0"/>
          </a:p>
        </p:txBody>
      </p:sp>
      <p:sp>
        <p:nvSpPr>
          <p:cNvPr id="21" name="角丸四角形 22">
            <a:extLst>
              <a:ext uri="{FF2B5EF4-FFF2-40B4-BE49-F238E27FC236}">
                <a16:creationId xmlns:a16="http://schemas.microsoft.com/office/drawing/2014/main" id="{2B5ED36B-F49E-47B5-9CB8-B969202B559C}"/>
              </a:ext>
            </a:extLst>
          </p:cNvPr>
          <p:cNvSpPr/>
          <p:nvPr/>
        </p:nvSpPr>
        <p:spPr>
          <a:xfrm>
            <a:off x="6506451" y="1399319"/>
            <a:ext cx="1119833" cy="434497"/>
          </a:xfrm>
          <a:prstGeom prst="roundRect">
            <a:avLst/>
          </a:prstGeom>
          <a:solidFill>
            <a:srgbClr val="FFFF00">
              <a:alpha val="22745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3">
            <a:extLst>
              <a:ext uri="{FF2B5EF4-FFF2-40B4-BE49-F238E27FC236}">
                <a16:creationId xmlns:a16="http://schemas.microsoft.com/office/drawing/2014/main" id="{D3BE2A62-0992-4045-9D2D-F950A0135464}"/>
              </a:ext>
            </a:extLst>
          </p:cNvPr>
          <p:cNvSpPr/>
          <p:nvPr/>
        </p:nvSpPr>
        <p:spPr>
          <a:xfrm>
            <a:off x="4431211" y="1399589"/>
            <a:ext cx="1790184" cy="409931"/>
          </a:xfrm>
          <a:prstGeom prst="roundRect">
            <a:avLst/>
          </a:prstGeom>
          <a:solidFill>
            <a:srgbClr val="F14DED">
              <a:alpha val="2235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4">
            <a:extLst>
              <a:ext uri="{FF2B5EF4-FFF2-40B4-BE49-F238E27FC236}">
                <a16:creationId xmlns:a16="http://schemas.microsoft.com/office/drawing/2014/main" id="{6B7E212F-E8BF-447D-A926-4C283BBAA500}"/>
              </a:ext>
            </a:extLst>
          </p:cNvPr>
          <p:cNvSpPr/>
          <p:nvPr/>
        </p:nvSpPr>
        <p:spPr>
          <a:xfrm>
            <a:off x="2267801" y="1380860"/>
            <a:ext cx="1842615" cy="409931"/>
          </a:xfrm>
          <a:prstGeom prst="roundRect">
            <a:avLst/>
          </a:prstGeom>
          <a:solidFill>
            <a:schemeClr val="accent2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角丸四角形 25">
            <a:extLst>
              <a:ext uri="{FF2B5EF4-FFF2-40B4-BE49-F238E27FC236}">
                <a16:creationId xmlns:a16="http://schemas.microsoft.com/office/drawing/2014/main" id="{42FFA34A-5301-42F9-976D-2381205B7DEC}"/>
              </a:ext>
            </a:extLst>
          </p:cNvPr>
          <p:cNvSpPr/>
          <p:nvPr/>
        </p:nvSpPr>
        <p:spPr>
          <a:xfrm>
            <a:off x="892002" y="1411603"/>
            <a:ext cx="928218" cy="409931"/>
          </a:xfrm>
          <a:prstGeom prst="roundRect">
            <a:avLst/>
          </a:prstGeom>
          <a:solidFill>
            <a:schemeClr val="accent1">
              <a:lumMod val="75000"/>
              <a:alpha val="2274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889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Super-micro benchmark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0CF0-1B11-8342-9F55-40F6430926E1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28649" y="4706853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/>
              <a:t>Environment:</a:t>
            </a:r>
            <a:r>
              <a:rPr lang="ja-JP" altLang="en-US" sz="1600" dirty="0"/>
              <a:t> </a:t>
            </a:r>
            <a:r>
              <a:rPr lang="en-US" altLang="ja-JP" sz="1600" dirty="0"/>
              <a:t>Mac</a:t>
            </a:r>
            <a:r>
              <a:rPr lang="ja-JP" altLang="en-US" sz="1600" dirty="0"/>
              <a:t> </a:t>
            </a:r>
            <a:r>
              <a:rPr lang="en-US" altLang="ja-JP" sz="1600" dirty="0"/>
              <a:t>OS</a:t>
            </a:r>
            <a:r>
              <a:rPr lang="ja-JP" altLang="en-US" sz="1600" dirty="0"/>
              <a:t> </a:t>
            </a:r>
            <a:r>
              <a:rPr lang="en-US" altLang="ja-JP" sz="1600" dirty="0"/>
              <a:t>X</a:t>
            </a:r>
            <a:r>
              <a:rPr lang="ja-JP" altLang="en-US" sz="1600" dirty="0"/>
              <a:t> </a:t>
            </a:r>
            <a:r>
              <a:rPr lang="nb-NO" altLang="ja-JP" sz="1600" dirty="0"/>
              <a:t>10.11.6</a:t>
            </a:r>
            <a:r>
              <a:rPr lang="ja-JP" altLang="en-US" sz="1600" dirty="0"/>
              <a:t> </a:t>
            </a:r>
            <a:r>
              <a:rPr lang="en-US" altLang="ja-JP" sz="1600" dirty="0"/>
              <a:t>(2.6 GHz Intel Core i5,</a:t>
            </a:r>
            <a:r>
              <a:rPr lang="ja-JP" altLang="en-US" sz="1600" dirty="0"/>
              <a:t> </a:t>
            </a:r>
            <a:r>
              <a:rPr lang="fi-FI" altLang="ja-JP" sz="1600" dirty="0"/>
              <a:t>8 GB 1600 MHz DDR3</a:t>
            </a:r>
            <a:r>
              <a:rPr lang="en-US" altLang="ja-JP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Compiler:</a:t>
            </a:r>
            <a:r>
              <a:rPr lang="ja-JP" altLang="en-US" sz="1600" dirty="0"/>
              <a:t> </a:t>
            </a:r>
            <a:r>
              <a:rPr lang="en-US" altLang="ja-JP" sz="1600" dirty="0"/>
              <a:t>BER</a:t>
            </a:r>
            <a:r>
              <a:rPr lang="ja-JP" altLang="en-US" sz="1600" dirty="0"/>
              <a:t> </a:t>
            </a:r>
            <a:r>
              <a:rPr lang="en-US" altLang="ja-JP" sz="1600" dirty="0" err="1"/>
              <a:t>MetaOCaml</a:t>
            </a:r>
            <a:r>
              <a:rPr lang="ja-JP" altLang="en-US" sz="1600" dirty="0"/>
              <a:t> </a:t>
            </a:r>
            <a:r>
              <a:rPr lang="en-US" altLang="ja-JP" sz="1600" dirty="0"/>
              <a:t>N102</a:t>
            </a:r>
            <a:r>
              <a:rPr lang="ja-JP" altLang="en-US" sz="1600" dirty="0"/>
              <a:t> </a:t>
            </a:r>
            <a:r>
              <a:rPr lang="en-US" altLang="ja-JP" sz="1600" dirty="0"/>
              <a:t>(byte-code compiler)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Benchmark: simple optimization (x+0 -&gt; x etc.) for small DSL. Each optimization is 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                       represented by a </a:t>
            </a:r>
            <a:r>
              <a:rPr lang="en-US" altLang="ja-JP" sz="1600" dirty="0" err="1"/>
              <a:t>functor</a:t>
            </a:r>
            <a:r>
              <a:rPr lang="en-US" altLang="ja-JP" sz="1600" dirty="0"/>
              <a:t>, so we need to apply </a:t>
            </a:r>
            <a:r>
              <a:rPr lang="en-US" altLang="ja-JP" sz="1600" dirty="0" err="1"/>
              <a:t>functors</a:t>
            </a:r>
            <a:r>
              <a:rPr lang="en-US" altLang="ja-JP" sz="1600" dirty="0"/>
              <a:t> many times.</a:t>
            </a: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429203"/>
              </p:ext>
            </p:extLst>
          </p:nvPr>
        </p:nvGraphicFramePr>
        <p:xfrm>
          <a:off x="628649" y="1483615"/>
          <a:ext cx="7472771" cy="334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764281-C462-44AD-8CAA-ED36B76B582E}"/>
              </a:ext>
            </a:extLst>
          </p:cNvPr>
          <p:cNvSpPr txBox="1"/>
          <p:nvPr/>
        </p:nvSpPr>
        <p:spPr>
          <a:xfrm>
            <a:off x="744584" y="1083365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Second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B2F0D8-43A3-4414-A93C-EB816E5F2839}"/>
              </a:ext>
            </a:extLst>
          </p:cNvPr>
          <p:cNvSpPr txBox="1"/>
          <p:nvPr/>
        </p:nvSpPr>
        <p:spPr>
          <a:xfrm>
            <a:off x="7734501" y="4194340"/>
            <a:ext cx="1312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# </a:t>
            </a:r>
            <a:r>
              <a:rPr kumimoji="1" lang="en-US" altLang="ja-JP" dirty="0" err="1"/>
              <a:t>functor</a:t>
            </a:r>
            <a:endParaRPr kumimoji="1" lang="en-US" altLang="ja-JP" dirty="0"/>
          </a:p>
          <a:p>
            <a:r>
              <a:rPr lang="en-US" altLang="ja-JP" dirty="0"/>
              <a:t>applications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2E79E2-3719-470F-B78C-0983736FFEC5}"/>
              </a:ext>
            </a:extLst>
          </p:cNvPr>
          <p:cNvSpPr txBox="1"/>
          <p:nvPr/>
        </p:nvSpPr>
        <p:spPr>
          <a:xfrm>
            <a:off x="6375654" y="3447819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Ours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1C5164-83A4-466E-AE31-9A5AF32E9E62}"/>
              </a:ext>
            </a:extLst>
          </p:cNvPr>
          <p:cNvSpPr txBox="1"/>
          <p:nvPr/>
        </p:nvSpPr>
        <p:spPr>
          <a:xfrm>
            <a:off x="6610350" y="2411956"/>
            <a:ext cx="71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Naive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94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56D3B8-52B5-434A-9CA4-42EBDC1F3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More problems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4C477F5-095C-442A-9290-36C8CE0C5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1D441-E517-40A4-9C20-6C3510A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297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Module is NOT exactly a record with abstract types.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3677" y="2707184"/>
            <a:ext cx="7886700" cy="1444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A Component of a module may depend on another component. </a:t>
            </a:r>
          </a:p>
          <a:p>
            <a:pPr marL="0" indent="0">
              <a:buNone/>
            </a:pPr>
            <a:r>
              <a:rPr lang="is-IS" altLang="ja-JP" dirty="0"/>
              <a:t>Bad example: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13677" y="1332000"/>
            <a:ext cx="7138122" cy="370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ysClr val="windowText" lastClr="000000"/>
                </a:solidFill>
              </a:rPr>
              <a:t>Dependency between components of a module.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13677" y="1902582"/>
            <a:ext cx="692779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ysClr val="windowText" lastClr="000000"/>
                </a:solidFill>
                <a:latin typeface="Consolas" charset="0"/>
              </a:rPr>
              <a:t>struct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 let 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v1 = </a:t>
            </a:r>
            <a:r>
              <a:rPr lang="en-US" altLang="ja-JP" sz="2000" b="1" dirty="0">
                <a:latin typeface="Consolas" charset="0"/>
              </a:rPr>
              <a:t>.&lt;</a:t>
            </a:r>
            <a:r>
              <a:rPr lang="en-US" altLang="ja-JP" sz="2000" dirty="0">
                <a:latin typeface="Consolas" charset="0"/>
              </a:rPr>
              <a:t>1</a:t>
            </a:r>
            <a:r>
              <a:rPr lang="en-US" altLang="ja-JP" sz="2000" b="1" dirty="0">
                <a:latin typeface="Consolas" charset="0"/>
              </a:rPr>
              <a:t>&gt;.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	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   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v2 = </a:t>
            </a:r>
            <a:r>
              <a:rPr lang="en-US" altLang="ja-JP" sz="2000" b="1" dirty="0">
                <a:latin typeface="Consolas" charset="0"/>
              </a:rPr>
              <a:t>.&lt;</a:t>
            </a:r>
            <a:r>
              <a:rPr lang="en-US" altLang="ja-JP" sz="2000" dirty="0">
                <a:latin typeface="Consolas" charset="0"/>
              </a:rPr>
              <a:t>1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+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</a:rPr>
              <a:t>.~(</a:t>
            </a:r>
            <a:r>
              <a:rPr lang="en-US" altLang="ja-JP" sz="2000" b="1" dirty="0">
                <a:latin typeface="Consolas" charset="0"/>
              </a:rPr>
              <a:t>v1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</a:rPr>
              <a:t>)</a:t>
            </a:r>
            <a:r>
              <a:rPr lang="en-US" altLang="ja-JP" sz="2000" b="1" dirty="0">
                <a:latin typeface="Consolas" charset="0"/>
              </a:rPr>
              <a:t>&gt;.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28650" y="5443768"/>
            <a:ext cx="72231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ysClr val="windowText" lastClr="000000"/>
                </a:solidFill>
                <a:latin typeface="Consolas" charset="0"/>
              </a:rPr>
              <a:t>struct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 let 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v1 = </a:t>
            </a:r>
            <a:r>
              <a:rPr lang="en-US" altLang="ja-JP" sz="2000" b="1" dirty="0">
                <a:latin typeface="Consolas" charset="0"/>
              </a:rPr>
              <a:t>.&lt;</a:t>
            </a:r>
            <a:r>
              <a:rPr lang="en-US" altLang="ja-JP" sz="2000" dirty="0">
                <a:latin typeface="Consolas" charset="0"/>
              </a:rPr>
              <a:t>BIG&gt;.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   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v2 = </a:t>
            </a:r>
            <a:r>
              <a:rPr lang="en-US" altLang="ja-JP" sz="2000" b="1" dirty="0">
                <a:latin typeface="Consolas" charset="0"/>
              </a:rPr>
              <a:t>.&lt;.~(</a:t>
            </a:r>
            <a:r>
              <a:rPr lang="en-US" altLang="ja-JP" sz="2000" dirty="0">
                <a:latin typeface="Consolas" charset="0"/>
              </a:rPr>
              <a:t>v1</a:t>
            </a:r>
            <a:r>
              <a:rPr lang="en-US" altLang="ja-JP" sz="2000" b="1" dirty="0">
                <a:latin typeface="Consolas" charset="0"/>
              </a:rPr>
              <a:t>)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+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" charset="0"/>
              </a:rPr>
              <a:t>.~(</a:t>
            </a:r>
            <a:r>
              <a:rPr lang="en-US" altLang="ja-JP" sz="2000" dirty="0">
                <a:latin typeface="Consolas" charset="0"/>
              </a:rPr>
              <a:t>v1</a:t>
            </a:r>
            <a:r>
              <a:rPr lang="en-US" altLang="ja-JP" sz="2000" b="1" dirty="0">
                <a:latin typeface="Consolas" charset="0"/>
              </a:rPr>
              <a:t>)&gt;.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28650" y="4151617"/>
            <a:ext cx="72231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" charset="0"/>
              </a:rPr>
              <a:t>.&lt;</a:t>
            </a:r>
            <a:r>
              <a:rPr lang="en-US" altLang="ja-JP" sz="2000" b="1" dirty="0" err="1">
                <a:latin typeface="Consolas" charset="0"/>
              </a:rPr>
              <a:t>struct</a:t>
            </a:r>
            <a:r>
              <a:rPr lang="en-US" altLang="ja-JP" sz="2000" b="1" dirty="0">
                <a:latin typeface="Consolas" charset="0"/>
              </a:rPr>
              <a:t> let </a:t>
            </a:r>
            <a:r>
              <a:rPr lang="en-US" altLang="ja-JP" sz="2000" dirty="0">
                <a:latin typeface="Consolas" charset="0"/>
              </a:rPr>
              <a:t>v1 =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BIG		</a:t>
            </a:r>
          </a:p>
          <a:p>
            <a:r>
              <a:rPr lang="ja-JP" altLang="en-US" sz="2000" dirty="0">
                <a:latin typeface="Consolas" charset="0"/>
              </a:rPr>
              <a:t>         </a:t>
            </a:r>
            <a:r>
              <a:rPr lang="en-US" altLang="ja-JP" sz="2000" b="1" dirty="0">
                <a:latin typeface="Consolas" charset="0"/>
              </a:rPr>
              <a:t>let</a:t>
            </a:r>
            <a:r>
              <a:rPr lang="en-US" altLang="ja-JP" sz="2000" dirty="0">
                <a:latin typeface="Consolas" charset="0"/>
              </a:rPr>
              <a:t> v2 = v1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+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v1 </a:t>
            </a:r>
            <a:r>
              <a:rPr lang="en-US" altLang="ja-JP" sz="2000" b="1" dirty="0">
                <a:latin typeface="Consolas" charset="0"/>
              </a:rPr>
              <a:t>end&gt;.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064993" y="4740602"/>
            <a:ext cx="556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ja-JP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sk-SK" altLang="ja-JP" sz="4800" dirty="0"/>
              <a:t>⇓</a:t>
            </a:r>
            <a:endParaRPr lang="ja-JP" altLang="en-US" sz="4800" dirty="0"/>
          </a:p>
        </p:txBody>
      </p:sp>
      <p:sp>
        <p:nvSpPr>
          <p:cNvPr id="27" name="四角形吹き出し 26"/>
          <p:cNvSpPr/>
          <p:nvPr/>
        </p:nvSpPr>
        <p:spPr>
          <a:xfrm>
            <a:off x="5231102" y="4234287"/>
            <a:ext cx="3771899" cy="936280"/>
          </a:xfrm>
          <a:prstGeom prst="wedgeRectCallout">
            <a:avLst>
              <a:gd name="adj1" fmla="val -52904"/>
              <a:gd name="adj2" fmla="val 935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379513" y="4456391"/>
            <a:ext cx="368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1B1F22"/>
                </a:solidFill>
                <a:latin typeface="Consolas" charset="0"/>
              </a:rPr>
              <a:t>let</a:t>
            </a:r>
            <a:r>
              <a:rPr lang="ja-JP" altLang="en-US" dirty="0">
                <a:solidFill>
                  <a:srgbClr val="1B1F22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1B1F22"/>
                </a:solidFill>
                <a:latin typeface="Consolas" charset="0"/>
              </a:rPr>
              <a:t>v2</a:t>
            </a:r>
            <a:r>
              <a:rPr lang="ja-JP" altLang="en-US" dirty="0">
                <a:solidFill>
                  <a:srgbClr val="1B1F22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1B1F22"/>
                </a:solidFill>
                <a:latin typeface="Consolas" charset="0"/>
              </a:rPr>
              <a:t>=</a:t>
            </a:r>
            <a:r>
              <a:rPr lang="ja-JP" altLang="en-US" dirty="0">
                <a:solidFill>
                  <a:srgbClr val="1B1F22"/>
                </a:solidFill>
                <a:latin typeface="Consolas" charset="0"/>
              </a:rPr>
              <a:t> </a:t>
            </a:r>
            <a:endParaRPr lang="en-US" altLang="ja-JP" dirty="0">
              <a:solidFill>
                <a:srgbClr val="1B1F22"/>
              </a:solidFill>
              <a:latin typeface="Consolas" charset="0"/>
            </a:endParaRPr>
          </a:p>
          <a:p>
            <a:r>
              <a:rPr lang="en-US" altLang="ja-JP" b="1" dirty="0">
                <a:solidFill>
                  <a:srgbClr val="1B1F22"/>
                </a:solidFill>
                <a:latin typeface="Consolas" charset="0"/>
              </a:rPr>
              <a:t>.&lt;</a:t>
            </a:r>
            <a:r>
              <a:rPr lang="en-US" altLang="ja-JP" b="1" dirty="0">
                <a:solidFill>
                  <a:srgbClr val="FF0000"/>
                </a:solidFill>
                <a:latin typeface="Consolas" charset="0"/>
              </a:rPr>
              <a:t>let</a:t>
            </a:r>
            <a:r>
              <a:rPr lang="ja-JP" altLang="en-US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onsolas" charset="0"/>
              </a:rPr>
              <a:t>v1</a:t>
            </a:r>
            <a:r>
              <a:rPr lang="ja-JP" altLang="en-US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onsolas" charset="0"/>
              </a:rPr>
              <a:t>=</a:t>
            </a:r>
            <a:r>
              <a:rPr lang="ja-JP" altLang="en-US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onsolas" charset="0"/>
              </a:rPr>
              <a:t>BIG</a:t>
            </a:r>
            <a:r>
              <a:rPr lang="ja-JP" altLang="en-US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b="1" dirty="0">
                <a:solidFill>
                  <a:srgbClr val="1B1F22"/>
                </a:solidFill>
                <a:latin typeface="Consolas" charset="0"/>
              </a:rPr>
              <a:t>in</a:t>
            </a:r>
            <a:r>
              <a:rPr lang="ja-JP" altLang="en-US" dirty="0">
                <a:solidFill>
                  <a:srgbClr val="1B1F22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1B1F22"/>
                </a:solidFill>
                <a:latin typeface="Consolas" charset="0"/>
              </a:rPr>
              <a:t>v1</a:t>
            </a:r>
            <a:r>
              <a:rPr lang="ja-JP" altLang="en-US" dirty="0">
                <a:solidFill>
                  <a:srgbClr val="1B1F22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1B1F22"/>
                </a:solidFill>
                <a:latin typeface="Consolas" charset="0"/>
              </a:rPr>
              <a:t>+</a:t>
            </a:r>
            <a:r>
              <a:rPr lang="ja-JP" altLang="en-US" dirty="0">
                <a:solidFill>
                  <a:srgbClr val="1B1F22"/>
                </a:solidFill>
                <a:latin typeface="Consolas" charset="0"/>
              </a:rPr>
              <a:t> </a:t>
            </a:r>
            <a:r>
              <a:rPr lang="en-US" altLang="ja-JP" dirty="0">
                <a:solidFill>
                  <a:srgbClr val="1B1F22"/>
                </a:solidFill>
                <a:latin typeface="Consolas" charset="0"/>
              </a:rPr>
              <a:t>v1</a:t>
            </a:r>
            <a:r>
              <a:rPr lang="en-US" altLang="ja-JP" b="1" dirty="0">
                <a:solidFill>
                  <a:srgbClr val="1B1F22"/>
                </a:solidFill>
                <a:latin typeface="Consolas" charset="0"/>
              </a:rPr>
              <a:t>&gt;.</a:t>
            </a:r>
            <a:r>
              <a:rPr lang="ja-JP" altLang="en-US" b="1" dirty="0">
                <a:solidFill>
                  <a:srgbClr val="1B1F22"/>
                </a:solidFill>
                <a:latin typeface="Consolas" charset="0"/>
              </a:rPr>
              <a:t> </a:t>
            </a:r>
            <a:endParaRPr lang="en-US" altLang="ja-JP" b="1" dirty="0">
              <a:solidFill>
                <a:srgbClr val="1B1F22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26C434-9764-406A-999F-C3EA6DBA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1843"/>
            <a:ext cx="8295894" cy="50245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/>
              <a:t>Fundamental Theorem to be proved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600" dirty="0"/>
              <a:t>Implication</a:t>
            </a: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A331B5-E13D-408B-B66D-3EB7605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Type-safe Program Generation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E408F-D44D-4982-B57C-66810573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44CB99-BF6A-474B-B73A-E2A048419D43}"/>
                  </a:ext>
                </a:extLst>
              </p:cNvPr>
              <p:cNvSpPr txBox="1"/>
              <p:nvPr/>
            </p:nvSpPr>
            <p:spPr>
              <a:xfrm>
                <a:off x="1141121" y="1925577"/>
                <a:ext cx="6857775" cy="89255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/>
                  <a:t>S</a:t>
                </a:r>
                <a:r>
                  <a:rPr lang="en-US" altLang="ja-JP" sz="2800" dirty="0"/>
                  <a:t>ubject reduction (as part of Type Soundness)</a:t>
                </a:r>
              </a:p>
              <a:p>
                <a:r>
                  <a:rPr kumimoji="1" lang="en-US" altLang="ja-JP" sz="2400" b="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 b="0" dirty="0"/>
                  <a:t>　</a:t>
                </a:r>
                <a:r>
                  <a:rPr kumimoji="1" lang="en-US" altLang="ja-JP" sz="2400" b="0" dirty="0"/>
                  <a:t>imply </a:t>
                </a: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44CB99-BF6A-474B-B73A-E2A04841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21" y="1925577"/>
                <a:ext cx="6857775" cy="892552"/>
              </a:xfrm>
              <a:prstGeom prst="rect">
                <a:avLst/>
              </a:prstGeom>
              <a:blipFill>
                <a:blip r:embed="rId2"/>
                <a:stretch>
                  <a:fillRect l="-1686" t="-6081" r="-621" b="-148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A86ED1-2EA1-4956-BA2B-4B283B7A2AF2}"/>
                  </a:ext>
                </a:extLst>
              </p:cNvPr>
              <p:cNvSpPr txBox="1"/>
              <p:nvPr/>
            </p:nvSpPr>
            <p:spPr>
              <a:xfrm>
                <a:off x="1141121" y="3340745"/>
                <a:ext cx="7783423" cy="249299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/>
                  <a:t>Generated code is guaranteed to </a:t>
                </a:r>
                <a:r>
                  <a:rPr lang="en-US" altLang="ja-JP" sz="2800" dirty="0" err="1"/>
                  <a:t>typecheck</a:t>
                </a:r>
                <a:endParaRPr lang="en-US" altLang="ja-JP" sz="2800" dirty="0"/>
              </a:p>
              <a:p>
                <a:r>
                  <a:rPr kumimoji="1" lang="en-US" altLang="ja-JP" sz="24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𝑔𝑒𝑛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: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code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generator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800" b="0" dirty="0">
                  <a:latin typeface="Cambria Math" panose="02040503050406030204" pitchFamily="18" charset="0"/>
                </a:endParaRPr>
              </a:p>
              <a:p>
                <a:r>
                  <a:rPr lang="en-US" altLang="ja-JP" sz="2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𝑠𝑝𝑎𝑟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ja-JP" sz="2800" i="1" dirty="0">
                    <a:latin typeface="Cambria Math" panose="02040503050406030204" pitchFamily="18" charset="0"/>
                  </a:rPr>
                  <a:t>                          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(static parameters)</a:t>
                </a:r>
                <a:endParaRPr kumimoji="1" lang="en-US" altLang="ja-JP" sz="2400" b="0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2400" b="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run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𝑔𝑒𝑛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𝑠𝑝𝑎𝑟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𝑝𝑟𝑜𝑔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generated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code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b="0" dirty="0">
                  <a:latin typeface="Cambria Math" panose="02040503050406030204" pitchFamily="18" charset="0"/>
                </a:endParaRPr>
              </a:p>
              <a:p>
                <a:r>
                  <a:rPr lang="en-US" altLang="ja-JP" sz="2800" dirty="0"/>
                  <a:t>imply</a:t>
                </a:r>
              </a:p>
              <a:p>
                <a:r>
                  <a:rPr kumimoji="1" lang="en-US" altLang="ja-JP" sz="24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𝑝𝑟𝑜𝑔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A86ED1-2EA1-4956-BA2B-4B283B7A2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21" y="3340745"/>
                <a:ext cx="7783423" cy="2492990"/>
              </a:xfrm>
              <a:prstGeom prst="rect">
                <a:avLst/>
              </a:prstGeom>
              <a:blipFill>
                <a:blip r:embed="rId3"/>
                <a:stretch>
                  <a:fillRect l="-1486" t="-1946" b="-97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843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Implementation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13677" y="1332000"/>
            <a:ext cx="7138122" cy="370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ysClr val="windowText" lastClr="000000"/>
                </a:solidFill>
              </a:rPr>
              <a:t>Inserting let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47131" y="2278230"/>
            <a:ext cx="710466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onsolas" charset="0"/>
              </a:rPr>
              <a:t>.&lt;</a:t>
            </a:r>
            <a:r>
              <a:rPr lang="en-US" altLang="ja-JP" sz="2000" b="1" dirty="0" err="1">
                <a:latin typeface="Consolas" charset="0"/>
              </a:rPr>
              <a:t>struct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" charset="0"/>
              </a:rPr>
              <a:t>let</a:t>
            </a:r>
            <a:r>
              <a:rPr lang="en-US" altLang="ja-JP" sz="2000" dirty="0">
                <a:latin typeface="Consolas" charset="0"/>
              </a:rPr>
              <a:t> v1 = 1		</a:t>
            </a:r>
          </a:p>
          <a:p>
            <a:r>
              <a:rPr lang="ja-JP" altLang="en-US" sz="2000" dirty="0">
                <a:latin typeface="Consolas" charset="0"/>
              </a:rPr>
              <a:t>         </a:t>
            </a:r>
            <a:r>
              <a:rPr lang="en-US" altLang="ja-JP" sz="2000" b="1" dirty="0">
                <a:latin typeface="Consolas" charset="0"/>
              </a:rPr>
              <a:t>let</a:t>
            </a:r>
            <a:r>
              <a:rPr lang="en-US" altLang="ja-JP" sz="2000" dirty="0">
                <a:latin typeface="Consolas" charset="0"/>
              </a:rPr>
              <a:t> v2 = 1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+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v1</a:t>
            </a:r>
            <a:r>
              <a:rPr lang="en-US" altLang="ja-JP" sz="2000" dirty="0">
                <a:latin typeface="Consolas" charset="0"/>
              </a:rPr>
              <a:t> </a:t>
            </a:r>
            <a:r>
              <a:rPr lang="en-US" altLang="ja-JP" sz="2000" b="1" dirty="0">
                <a:latin typeface="Consolas" charset="0"/>
              </a:rPr>
              <a:t>end</a:t>
            </a:r>
            <a:r>
              <a:rPr lang="en-US" altLang="ja-JP" sz="2000" dirty="0">
                <a:latin typeface="Consolas" charset="0"/>
              </a:rPr>
              <a:t>&gt;.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47132" y="3887822"/>
            <a:ext cx="710466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ysClr val="windowText" lastClr="000000"/>
                </a:solidFill>
                <a:latin typeface="Consolas" charset="0"/>
              </a:rPr>
              <a:t>struct</a:t>
            </a:r>
            <a:endParaRPr lang="en-US" altLang="ja-JP" sz="2000" b="1" dirty="0">
              <a:solidFill>
                <a:sysClr val="windowText" lastClr="000000"/>
              </a:solidFill>
              <a:latin typeface="Consolas" charset="0"/>
            </a:endParaRP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v1 = </a:t>
            </a:r>
            <a:r>
              <a:rPr lang="en-US" altLang="ja-JP" sz="2000" b="1" dirty="0">
                <a:latin typeface="Consolas" charset="0"/>
              </a:rPr>
              <a:t>.&lt;</a:t>
            </a:r>
            <a:r>
              <a:rPr lang="en-US" altLang="ja-JP" sz="2000" dirty="0">
                <a:latin typeface="Consolas" charset="0"/>
              </a:rPr>
              <a:t>1</a:t>
            </a:r>
            <a:r>
              <a:rPr lang="en-US" altLang="ja-JP" sz="2000" b="1" dirty="0">
                <a:latin typeface="Consolas" charset="0"/>
              </a:rPr>
              <a:t>&gt;.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	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v2 = </a:t>
            </a:r>
            <a:r>
              <a:rPr lang="en-US" altLang="ja-JP" sz="2000" b="1" dirty="0">
                <a:latin typeface="Consolas" charset="0"/>
              </a:rPr>
              <a:t>.&lt;</a:t>
            </a:r>
          </a:p>
          <a:p>
            <a:r>
              <a:rPr lang="ja-JP" altLang="en-US" sz="2000" dirty="0">
                <a:latin typeface="Consolas" charset="0"/>
              </a:rPr>
              <a:t>   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</a:rPr>
              <a:t>let</a:t>
            </a:r>
            <a:r>
              <a:rPr lang="ja-JP" altLang="en-US" sz="2000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v1</a:t>
            </a:r>
            <a:r>
              <a:rPr lang="ja-JP" altLang="en-US" sz="2000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=</a:t>
            </a:r>
            <a:r>
              <a:rPr lang="ja-JP" altLang="en-US" sz="2000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</a:rPr>
              <a:t>.~(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v1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Consolas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onsolas" charset="0"/>
              </a:rPr>
              <a:t>in</a:t>
            </a:r>
          </a:p>
          <a:p>
            <a:r>
              <a:rPr lang="ja-JP" altLang="en-US" sz="2000" dirty="0">
                <a:latin typeface="Consolas" charset="0"/>
              </a:rPr>
              <a:t>    </a:t>
            </a:r>
            <a:r>
              <a:rPr lang="en-US" altLang="ja-JP" sz="2000" dirty="0">
                <a:latin typeface="Consolas" charset="0"/>
              </a:rPr>
              <a:t>1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latin typeface="Consolas" charset="0"/>
              </a:rPr>
              <a:t>+</a:t>
            </a:r>
            <a:r>
              <a:rPr lang="ja-JP" altLang="en-US" sz="2000" dirty="0">
                <a:latin typeface="Consolas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v1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latin typeface="Consolas" charset="0"/>
              </a:rPr>
              <a:t>&gt;.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3677" y="1849813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Code of a module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3677" y="3409837"/>
            <a:ext cx="16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Module of code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466984" y="2990693"/>
            <a:ext cx="556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ja-JP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sk-SK" altLang="ja-JP" sz="4800" dirty="0"/>
              <a:t>⇓</a:t>
            </a:r>
            <a:endParaRPr lang="ja-JP" altLang="en-US" sz="4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20014" y="3225171"/>
            <a:ext cx="244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Program transformation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575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Still code explosion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1516" y="1182231"/>
            <a:ext cx="710466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  f (m : module S code) : module T code =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&lt;struct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x1 = ~($m.x3)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x2 = x1 + x1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  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x3 = x1 + x2</a:t>
            </a:r>
            <a:endParaRPr lang="en-US" altLang="ja-JP" sz="2000" b="1" dirty="0">
              <a:latin typeface="Consolas" charset="0"/>
            </a:endParaRP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77286" y="3013501"/>
            <a:ext cx="556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ja-JP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sk-SK" altLang="ja-JP" sz="4800" dirty="0"/>
              <a:t>⇓</a:t>
            </a:r>
            <a:endParaRPr lang="ja-JP" altLang="en-US" sz="4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07E0AB-17BF-44C5-BE67-E81A640F414F}"/>
              </a:ext>
            </a:extLst>
          </p:cNvPr>
          <p:cNvSpPr/>
          <p:nvPr/>
        </p:nvSpPr>
        <p:spPr>
          <a:xfrm>
            <a:off x="584471" y="3651771"/>
            <a:ext cx="710466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  f (m : module S’) : module T’ =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struct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x1 = m.x3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x2 = &lt;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let x1 = ~x1 in 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x1 + x1&gt;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  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x3 = &lt;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let x1 = ~x1 in let x2 = ~x2 in</a:t>
            </a:r>
          </a:p>
          <a:p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           x1 + x2&gt;</a:t>
            </a:r>
            <a:endParaRPr lang="en-US" altLang="ja-JP" sz="2000" dirty="0">
              <a:latin typeface="Consolas" charset="0"/>
            </a:endParaRP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92B253-2AAE-4C13-844C-932177A0A0FB}"/>
              </a:ext>
            </a:extLst>
          </p:cNvPr>
          <p:cNvSpPr/>
          <p:nvPr/>
        </p:nvSpPr>
        <p:spPr>
          <a:xfrm>
            <a:off x="2198093" y="5879380"/>
            <a:ext cx="60190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x3 = &lt;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let x1 = … in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onsolas" charset="0"/>
              </a:rPr>
              <a:t>          let x2 = (let x1=… in x1+x1) in</a:t>
            </a:r>
          </a:p>
          <a:p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           x1 + x2&gt;</a:t>
            </a:r>
            <a:endParaRPr lang="en-US" altLang="ja-JP" sz="2000" dirty="0">
              <a:latin typeface="Consolas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C91D79-6980-4BBE-9EA9-E16D3212D2E9}"/>
              </a:ext>
            </a:extLst>
          </p:cNvPr>
          <p:cNvSpPr txBox="1"/>
          <p:nvPr/>
        </p:nvSpPr>
        <p:spPr>
          <a:xfrm>
            <a:off x="576962" y="5844312"/>
            <a:ext cx="175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/>
              <a:t>ould expand 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74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Better (similar to let-insertion)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1516" y="1182231"/>
            <a:ext cx="710466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  f (m : module S code) : module T code =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&lt;struct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x1 = ~($m.x3)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x2 = x1 + x1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  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x3 = x1 + x2</a:t>
            </a:r>
            <a:endParaRPr lang="en-US" altLang="ja-JP" sz="2000" b="1" dirty="0">
              <a:latin typeface="Consolas" charset="0"/>
            </a:endParaRP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77286" y="3013501"/>
            <a:ext cx="556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ja-JP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sk-SK" altLang="ja-JP" sz="4800" dirty="0"/>
              <a:t>⇓</a:t>
            </a:r>
            <a:endParaRPr lang="ja-JP" altLang="en-US" sz="4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07E0AB-17BF-44C5-BE67-E81A640F414F}"/>
              </a:ext>
            </a:extLst>
          </p:cNvPr>
          <p:cNvSpPr/>
          <p:nvPr/>
        </p:nvSpPr>
        <p:spPr>
          <a:xfrm>
            <a:off x="628650" y="3626152"/>
            <a:ext cx="7104666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  f (m : module S’) : module T’ =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struct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x1’ = m.x1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x2’ = m.x2</a:t>
            </a:r>
          </a:p>
          <a:p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</a:t>
            </a:r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x3’ = m.x3	</a:t>
            </a:r>
            <a:endParaRPr lang="en-US" altLang="ja-JP" sz="2000" b="1" dirty="0">
              <a:solidFill>
                <a:sysClr val="windowText" lastClr="000000"/>
              </a:solidFill>
              <a:latin typeface="Consolas" charset="0"/>
            </a:endParaRP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x1 = x3’	</a:t>
            </a:r>
          </a:p>
          <a:p>
            <a:r>
              <a:rPr lang="ja-JP" altLang="en-US" sz="2000" dirty="0">
                <a:solidFill>
                  <a:sysClr val="windowText" lastClr="000000"/>
                </a:solidFill>
                <a:latin typeface="Consolas" charset="0"/>
              </a:rPr>
              <a:t> 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x2 x1 = &lt;~x1 + ~x1&gt;</a:t>
            </a: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  let</a:t>
            </a:r>
            <a:r>
              <a:rPr lang="en-US" altLang="ja-JP" sz="2000" dirty="0">
                <a:solidFill>
                  <a:sysClr val="windowText" lastClr="000000"/>
                </a:solidFill>
                <a:latin typeface="Consolas" charset="0"/>
              </a:rPr>
              <a:t> x3 x1 x2 = &lt;~x1 + ~x2&gt;</a:t>
            </a:r>
            <a:endParaRPr lang="en-US" altLang="ja-JP" sz="2000" dirty="0">
              <a:latin typeface="Consolas" charset="0"/>
            </a:endParaRPr>
          </a:p>
          <a:p>
            <a:r>
              <a:rPr lang="en-US" altLang="ja-JP" sz="2000" b="1" dirty="0">
                <a:solidFill>
                  <a:sysClr val="windowText" lastClr="000000"/>
                </a:solidFill>
                <a:latin typeface="Consolas" charset="0"/>
              </a:rPr>
              <a:t>end</a:t>
            </a:r>
            <a:endParaRPr lang="en-US" altLang="ja-JP" sz="2000" b="1" dirty="0">
              <a:solidFill>
                <a:srgbClr val="1B1F22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29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3677" y="5150229"/>
            <a:ext cx="7886700" cy="153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More and bigger examples.</a:t>
            </a:r>
          </a:p>
          <a:p>
            <a:r>
              <a:rPr lang="en-US" altLang="ja-JP" sz="2000" dirty="0"/>
              <a:t>Better solution for code generation.</a:t>
            </a:r>
          </a:p>
          <a:p>
            <a:r>
              <a:rPr lang="en-US" altLang="ja-JP" sz="2000" dirty="0"/>
              <a:t>Modules with side effects, Staging higher-order modules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3677" y="1845172"/>
            <a:ext cx="7886700" cy="2736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00" dirty="0"/>
              <a:t>which allows one to generate code of a module.</a:t>
            </a:r>
          </a:p>
          <a:p>
            <a:r>
              <a:rPr lang="en-US" altLang="ja-JP" sz="2600" dirty="0"/>
              <a:t>The extended language provides a means for lightweight staging.</a:t>
            </a:r>
          </a:p>
          <a:p>
            <a:r>
              <a:rPr lang="en-US" altLang="ja-JP" sz="2600" dirty="0"/>
              <a:t>We</a:t>
            </a:r>
            <a:r>
              <a:rPr lang="ja-JP" altLang="en-US" sz="2600" dirty="0"/>
              <a:t> </a:t>
            </a:r>
            <a:r>
              <a:rPr lang="en-US" altLang="ja-JP" sz="2600" dirty="0"/>
              <a:t>also</a:t>
            </a:r>
            <a:r>
              <a:rPr lang="ja-JP" altLang="en-US" sz="2600" dirty="0"/>
              <a:t> </a:t>
            </a:r>
            <a:r>
              <a:rPr lang="en-US" altLang="ja-JP" sz="2600" dirty="0"/>
              <a:t>proposed a simple implementation which translates away our extension and preserves typing.</a:t>
            </a:r>
          </a:p>
          <a:p>
            <a:r>
              <a:rPr lang="en-US" altLang="ja-JP" sz="2600" dirty="0"/>
              <a:t>We have conducted a small benchmark.</a:t>
            </a:r>
            <a:endParaRPr lang="en-US" altLang="ja-JP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713677" y="1332000"/>
            <a:ext cx="7138122" cy="370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ysClr val="windowText" lastClr="000000"/>
                </a:solidFill>
              </a:rPr>
              <a:t>We have designed an extension of core ML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713677" y="4539482"/>
            <a:ext cx="7138122" cy="370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ysClr val="windowText" lastClr="000000"/>
                </a:solidFill>
              </a:rPr>
              <a:t>Problems, Future work</a:t>
            </a:r>
          </a:p>
        </p:txBody>
      </p:sp>
    </p:spTree>
    <p:extLst>
      <p:ext uri="{BB962C8B-B14F-4D97-AF65-F5344CB8AC3E}">
        <p14:creationId xmlns:p14="http://schemas.microsoft.com/office/powerpoint/2010/main" val="39783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4925" y="1024545"/>
            <a:ext cx="8138160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et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kumimoji="1" lang="en-US" altLang="ja-JP" sz="2000" dirty="0" err="1"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Set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(type a)</a:t>
            </a:r>
          </a:p>
          <a:p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    (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EqType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 :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(module (EQTYPE </a:t>
            </a:r>
            <a:r>
              <a:rPr lang="en-US" altLang="ja-JP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with t = a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))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code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altLang="ja-JP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ja-JP" sz="2800" b="1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 (module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endParaRPr lang="en-US" altLang="ja-JP" sz="2000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kumimoji="1"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 err="1"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%(</a:t>
            </a:r>
            <a:r>
              <a:rPr lang="ja-JP" alt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ja-JP" sz="2000" dirty="0">
                <a:latin typeface="Consolas" charset="0"/>
                <a:ea typeface="Consolas" charset="0"/>
                <a:cs typeface="Consolas" charset="0"/>
              </a:rPr>
              <a:t>EqType.t</a:t>
            </a:r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altLang="ja-JP" sz="2000" b="1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nd </a:t>
            </a:r>
            <a:r>
              <a:rPr kumimoji="1" lang="en-US" altLang="ja-JP" sz="2000" dirty="0">
                <a:latin typeface="Consolas" charset="0"/>
                <a:ea typeface="Consolas" charset="0"/>
                <a:cs typeface="Consolas" charset="0"/>
              </a:rPr>
              <a:t>: SET </a:t>
            </a:r>
            <a:r>
              <a:rPr kumimoji="1" lang="en-US" altLang="ja-JP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with </a:t>
            </a:r>
            <a:r>
              <a:rPr kumimoji="1" lang="en-US" altLang="ja-JP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elt_t</a:t>
            </a:r>
            <a:r>
              <a:rPr kumimoji="1" lang="en-US" altLang="ja-JP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= a</a:t>
            </a:r>
            <a:r>
              <a:rPr kumimoji="1" lang="en-US" altLang="ja-JP" sz="20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kumimoji="1" lang="en-US" altLang="ja-JP" sz="2800" b="1" dirty="0">
                <a:latin typeface="Consolas" charset="0"/>
                <a:ea typeface="Consolas" charset="0"/>
                <a:cs typeface="Consolas" charset="0"/>
              </a:rPr>
              <a:t>&gt;</a:t>
            </a:r>
            <a:endParaRPr kumimoji="1" lang="ja-JP" altLang="en-US" sz="2000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942736" y="206247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Consolas" charset="0"/>
              </a:rPr>
              <a:t>$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52078D9-6196-43B0-A540-04F15AE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7" y="365126"/>
            <a:ext cx="7886700" cy="718239"/>
          </a:xfrm>
        </p:spPr>
        <p:txBody>
          <a:bodyPr/>
          <a:lstStyle/>
          <a:p>
            <a:r>
              <a:rPr lang="en-US" altLang="ja-JP" dirty="0"/>
              <a:t>More complexity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5A2A1D1-4D9B-4C15-A4A7-647EED94E62D}"/>
                  </a:ext>
                </a:extLst>
              </p:cNvPr>
              <p:cNvSpPr txBox="1"/>
              <p:nvPr/>
            </p:nvSpPr>
            <p:spPr>
              <a:xfrm>
                <a:off x="697301" y="3198906"/>
                <a:ext cx="7845096" cy="193899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0" dirty="0"/>
                  <a:t>We want to use the type which is hidden by quantification.</a:t>
                </a:r>
              </a:p>
              <a:p>
                <a:r>
                  <a:rPr lang="en-US" altLang="ja-JP" sz="2400" dirty="0"/>
                  <a:t>The problem remains even if we can unpack such a value.</a:t>
                </a:r>
                <a:endParaRPr lang="en-US" altLang="ja-JP" sz="2400" b="0" dirty="0"/>
              </a:p>
              <a:p>
                <a:endParaRPr lang="en-US" altLang="ja-JP" sz="2400" dirty="0"/>
              </a:p>
              <a:p>
                <a:r>
                  <a:rPr lang="en-US" altLang="ja-JP" sz="2400" dirty="0"/>
                  <a:t>Universal quantification.</a:t>
                </a:r>
              </a:p>
              <a:p>
                <a:r>
                  <a:rPr lang="en-US" altLang="ja-JP" sz="2400" dirty="0" err="1"/>
                  <a:t>makeSet</a:t>
                </a:r>
                <a:r>
                  <a:rPr lang="en-US" altLang="ja-JP" sz="2400" dirty="0"/>
                  <a:t> 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.(</m:t>
                    </m:r>
                  </m:oMath>
                </a14:m>
                <a:r>
                  <a:rPr lang="en-US" altLang="ja-JP" sz="2400" dirty="0"/>
                  <a:t>(</a:t>
                </a:r>
                <a:r>
                  <a:rPr lang="ja-JP" altLang="en-US" sz="2400" dirty="0"/>
                  <a:t>〇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eq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:…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)→(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〇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.{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member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:…}</m:t>
                    </m:r>
                  </m:oMath>
                </a14:m>
                <a:r>
                  <a:rPr lang="en-US" altLang="ja-JP" sz="2400" dirty="0"/>
                  <a:t>))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5A2A1D1-4D9B-4C15-A4A7-647EED94E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1" y="3198906"/>
                <a:ext cx="7845096" cy="1938992"/>
              </a:xfrm>
              <a:prstGeom prst="rect">
                <a:avLst/>
              </a:prstGeom>
              <a:blipFill>
                <a:blip r:embed="rId3"/>
                <a:stretch>
                  <a:fillRect l="-1086" t="-2188" r="-233" b="-625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64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26C434-9764-406A-999F-C3EA6DBA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257402"/>
            <a:ext cx="8305014" cy="188258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2400" b="1" dirty="0"/>
              <a:t>Question.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/>
              <a:t>    </a:t>
            </a:r>
            <a:r>
              <a:rPr lang="en-US" altLang="ja-JP" sz="3500" dirty="0"/>
              <a:t>Can we generate only terms (expressions)?</a:t>
            </a:r>
            <a:endParaRPr lang="en-US" altLang="ja-JP" sz="35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1800" dirty="0"/>
              <a:t>    “Staging Beyond Terms”, Jun Inoue</a:t>
            </a:r>
            <a:r>
              <a:rPr lang="ja-JP" altLang="en-US" sz="1800" dirty="0"/>
              <a:t> </a:t>
            </a:r>
            <a:r>
              <a:rPr lang="en-US" altLang="ja-JP" sz="1800" dirty="0"/>
              <a:t>et al., PEPM 2015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A331B5-E13D-408B-B66D-3EB7605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Type-Safe Program Generation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E408F-D44D-4982-B57C-66810573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A86ED1-2EA1-4956-BA2B-4B283B7A2AF2}"/>
              </a:ext>
            </a:extLst>
          </p:cNvPr>
          <p:cNvSpPr txBox="1"/>
          <p:nvPr/>
        </p:nvSpPr>
        <p:spPr>
          <a:xfrm>
            <a:off x="628650" y="3214423"/>
            <a:ext cx="741807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Generating  declarations, e.g.,  </a:t>
            </a:r>
          </a:p>
          <a:p>
            <a:r>
              <a:rPr lang="en-US" altLang="ja-JP" sz="2800" dirty="0"/>
              <a:t>     mutually recursive functions</a:t>
            </a:r>
          </a:p>
          <a:p>
            <a:r>
              <a:rPr lang="en-US" altLang="ja-JP" sz="2800" dirty="0"/>
              <a:t>     patterns, pattern cases</a:t>
            </a:r>
          </a:p>
          <a:p>
            <a:r>
              <a:rPr lang="en-US" altLang="ja-JP" sz="2800" dirty="0"/>
              <a:t>     types, modules, type classes</a:t>
            </a:r>
          </a:p>
          <a:p>
            <a:r>
              <a:rPr lang="en-US" altLang="ja-JP" sz="2800" dirty="0"/>
              <a:t>     pragmas, “#include”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F2D909C3-B834-4160-9B84-2828E5163F5A}"/>
                  </a:ext>
                </a:extLst>
              </p14:cNvPr>
              <p14:cNvContentPartPr/>
              <p14:nvPr/>
            </p14:nvContentPartPr>
            <p14:xfrm>
              <a:off x="1855630" y="4501455"/>
              <a:ext cx="1743480" cy="4935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F2D909C3-B834-4160-9B84-2828E5163F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9630" y="4429455"/>
                <a:ext cx="181512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9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93519-886F-4F99-8144-E087477ED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Example 1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29C180-11ED-4D66-BDDE-EC16A4719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8B5A47-0372-4FA6-9D16-FA11B49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25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A6424-3368-486B-BD9D-B33ACA03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Robin’s case: an intern student who has little experience in functional programming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725A3-7B9B-4742-8D9B-3FDB8CD0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He wrote a code generator for matrix multiplication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He soon realized that the elements of arrays should be float.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5661FE-CE32-444F-85D3-44FF9889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244B6D-7995-48D1-9873-7DADAB9B38B8}"/>
              </a:ext>
            </a:extLst>
          </p:cNvPr>
          <p:cNvSpPr/>
          <p:nvPr/>
        </p:nvSpPr>
        <p:spPr>
          <a:xfrm>
            <a:off x="413306" y="1815411"/>
            <a:ext cx="821369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let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(n : int) :</a:t>
            </a:r>
          </a:p>
          <a:p>
            <a:r>
              <a:rPr lang="en-US" altLang="ja-JP" sz="2000" b="1" dirty="0">
                <a:latin typeface="Consolas-Bold" charset="0"/>
              </a:rPr>
              <a:t>  (int array -&gt; int array -&gt; int array -&gt; unit) code =</a:t>
            </a:r>
          </a:p>
          <a:p>
            <a:r>
              <a:rPr lang="en-US" altLang="ja-JP" sz="2000" b="1" dirty="0">
                <a:latin typeface="Consolas-Bold" charset="0"/>
              </a:rPr>
              <a:t>  </a:t>
            </a:r>
            <a:r>
              <a:rPr lang="ja-JP" altLang="en-US" sz="2000" b="1" dirty="0">
                <a:latin typeface="Consolas-Bold" charset="0"/>
              </a:rPr>
              <a:t>　</a:t>
            </a:r>
            <a:r>
              <a:rPr lang="ja-JP" altLang="en-US" sz="2000" b="1" dirty="0" err="1">
                <a:latin typeface="Consolas-Bold" charset="0"/>
              </a:rPr>
              <a:t>。。。。。。</a:t>
            </a:r>
            <a:endParaRPr lang="en-US" altLang="ja-JP" sz="2000" b="1" dirty="0">
              <a:latin typeface="Consolas-Bold" charset="0"/>
            </a:endParaRPr>
          </a:p>
          <a:p>
            <a:r>
              <a:rPr lang="en-US" altLang="ja-JP" sz="2000" b="1" dirty="0">
                <a:latin typeface="Consolas-Bold" charset="0"/>
              </a:rPr>
              <a:t>     c.(i * n + j) &lt;- c.(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j) +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  a.(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k) * b.(k * n + j)</a:t>
            </a:r>
          </a:p>
          <a:p>
            <a:r>
              <a:rPr lang="en-US" altLang="ja-JP" sz="2000" b="1" dirty="0">
                <a:latin typeface="Consolas-Bold" charset="0"/>
              </a:rPr>
              <a:t>   </a:t>
            </a:r>
            <a:r>
              <a:rPr lang="ja-JP" altLang="en-US" sz="2000" b="1" dirty="0" err="1">
                <a:latin typeface="Consolas-Bold" charset="0"/>
              </a:rPr>
              <a:t>。。。。。。</a:t>
            </a:r>
            <a:endParaRPr lang="en-US" altLang="ja-JP" sz="2000" dirty="0">
              <a:latin typeface="Consolas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C379A0-33D6-49AD-8106-44EBC88E4DC5}"/>
              </a:ext>
            </a:extLst>
          </p:cNvPr>
          <p:cNvSpPr/>
          <p:nvPr/>
        </p:nvSpPr>
        <p:spPr>
          <a:xfrm>
            <a:off x="413306" y="4237971"/>
            <a:ext cx="864437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let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(n : int) :</a:t>
            </a:r>
          </a:p>
          <a:p>
            <a:r>
              <a:rPr lang="en-US" altLang="ja-JP" sz="2000" b="1" dirty="0">
                <a:latin typeface="Consolas-Bold" charset="0"/>
              </a:rPr>
              <a:t>  (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float</a:t>
            </a:r>
            <a:r>
              <a:rPr lang="en-US" altLang="ja-JP" sz="2000" b="1" dirty="0">
                <a:latin typeface="Consolas-Bold" charset="0"/>
              </a:rPr>
              <a:t> array -&gt; 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float</a:t>
            </a:r>
            <a:r>
              <a:rPr lang="en-US" altLang="ja-JP" sz="2000" b="1" dirty="0">
                <a:latin typeface="Consolas-Bold" charset="0"/>
              </a:rPr>
              <a:t> array -&gt; 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float</a:t>
            </a:r>
            <a:r>
              <a:rPr lang="en-US" altLang="ja-JP" sz="2000" b="1" dirty="0">
                <a:latin typeface="Consolas-Bold" charset="0"/>
              </a:rPr>
              <a:t> array -&gt; unit) code =</a:t>
            </a:r>
          </a:p>
          <a:p>
            <a:r>
              <a:rPr lang="en-US" altLang="ja-JP" sz="2000" b="1" dirty="0">
                <a:latin typeface="Consolas-Bold" charset="0"/>
              </a:rPr>
              <a:t>  </a:t>
            </a:r>
            <a:r>
              <a:rPr lang="ja-JP" altLang="en-US" sz="2000" b="1" dirty="0">
                <a:latin typeface="Consolas-Bold" charset="0"/>
              </a:rPr>
              <a:t>　</a:t>
            </a:r>
            <a:r>
              <a:rPr lang="ja-JP" altLang="en-US" sz="2000" b="1" dirty="0" err="1">
                <a:latin typeface="Consolas-Bold" charset="0"/>
              </a:rPr>
              <a:t>。。。。。。</a:t>
            </a:r>
            <a:endParaRPr lang="en-US" altLang="ja-JP" sz="2000" b="1" dirty="0">
              <a:latin typeface="Consolas-Bold" charset="0"/>
            </a:endParaRPr>
          </a:p>
          <a:p>
            <a:r>
              <a:rPr lang="en-US" altLang="ja-JP" sz="2000" b="1" dirty="0">
                <a:latin typeface="Consolas-Bold" charset="0"/>
              </a:rPr>
              <a:t>     c.(i * n + j) &lt;- c.(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j) 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+.</a:t>
            </a:r>
            <a:r>
              <a:rPr lang="en-US" altLang="ja-JP" sz="2000" b="1" dirty="0">
                <a:latin typeface="Consolas-Bold" charset="0"/>
              </a:rPr>
              <a:t>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  a.(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k) 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*.</a:t>
            </a:r>
            <a:r>
              <a:rPr lang="en-US" altLang="ja-JP" sz="2000" b="1" dirty="0">
                <a:latin typeface="Consolas-Bold" charset="0"/>
              </a:rPr>
              <a:t> b.(k * n + j)</a:t>
            </a:r>
          </a:p>
          <a:p>
            <a:r>
              <a:rPr lang="en-US" altLang="ja-JP" sz="2000" b="1" dirty="0">
                <a:latin typeface="Consolas-Bold" charset="0"/>
              </a:rPr>
              <a:t>   </a:t>
            </a:r>
            <a:r>
              <a:rPr lang="ja-JP" altLang="en-US" sz="2000" b="1" dirty="0" err="1">
                <a:latin typeface="Consolas-Bold" charset="0"/>
              </a:rPr>
              <a:t>。。。。。。</a:t>
            </a:r>
            <a:endParaRPr lang="en-US" altLang="ja-JP" sz="2000" dirty="0"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A6424-3368-486B-BD9D-B33ACA03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Robin’s case (continued)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725A3-7B9B-4742-8D9B-3FDB8CD0B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5455"/>
            <a:ext cx="7886700" cy="4845120"/>
          </a:xfrm>
        </p:spPr>
        <p:txBody>
          <a:bodyPr/>
          <a:lstStyle/>
          <a:p>
            <a:r>
              <a:rPr kumimoji="1" lang="en-US" altLang="ja-JP" dirty="0"/>
              <a:t>But then he wanted to write </a:t>
            </a:r>
            <a:r>
              <a:rPr kumimoji="1" lang="en-US" altLang="ja-JP" dirty="0" err="1"/>
              <a:t>matmul</a:t>
            </a:r>
            <a:r>
              <a:rPr kumimoji="1" lang="en-US" altLang="ja-JP" dirty="0"/>
              <a:t> for complex numbers.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Finally, he may want to abstract the program by </a:t>
            </a:r>
            <a:r>
              <a:rPr lang="en-US" altLang="ja-JP" dirty="0">
                <a:solidFill>
                  <a:srgbClr val="FF0000"/>
                </a:solidFill>
              </a:rPr>
              <a:t>modules and </a:t>
            </a:r>
            <a:r>
              <a:rPr lang="en-US" altLang="ja-JP" dirty="0" err="1">
                <a:solidFill>
                  <a:srgbClr val="FF0000"/>
                </a:solidFill>
              </a:rPr>
              <a:t>functors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5661FE-CE32-444F-85D3-44FF9889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244B6D-7995-48D1-9873-7DADAB9B38B8}"/>
              </a:ext>
            </a:extLst>
          </p:cNvPr>
          <p:cNvSpPr/>
          <p:nvPr/>
        </p:nvSpPr>
        <p:spPr>
          <a:xfrm>
            <a:off x="798333" y="1570026"/>
            <a:ext cx="799687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let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(n : int) :</a:t>
            </a:r>
          </a:p>
          <a:p>
            <a:r>
              <a:rPr lang="en-US" altLang="ja-JP" sz="2000" b="1" dirty="0">
                <a:latin typeface="Consolas-Bold" charset="0"/>
              </a:rPr>
              <a:t>  (Complex.t array -&gt; Complex.t array -&gt; Comlex.t array -&gt; unit) code = ….</a:t>
            </a:r>
          </a:p>
          <a:p>
            <a:r>
              <a:rPr lang="en-US" altLang="ja-JP" sz="2000" b="1" dirty="0">
                <a:latin typeface="Consolas-Bold" charset="0"/>
              </a:rPr>
              <a:t>     c.(i * n + j) &lt;- </a:t>
            </a:r>
            <a:r>
              <a:rPr lang="en-US" altLang="ja-JP" sz="2000" b="1" dirty="0" err="1">
                <a:latin typeface="Consolas-Bold" charset="0"/>
              </a:rPr>
              <a:t>Complex.add</a:t>
            </a:r>
            <a:r>
              <a:rPr lang="en-US" altLang="ja-JP" sz="2000" b="1" dirty="0">
                <a:latin typeface="Consolas-Bold" charset="0"/>
              </a:rPr>
              <a:t> c.(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j)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 (</a:t>
            </a:r>
            <a:r>
              <a:rPr lang="en-US" altLang="ja-JP" sz="2000" b="1" dirty="0" err="1">
                <a:latin typeface="Consolas-Bold" charset="0"/>
              </a:rPr>
              <a:t>Complex.mul</a:t>
            </a:r>
            <a:r>
              <a:rPr lang="en-US" altLang="ja-JP" sz="2000" b="1" dirty="0">
                <a:latin typeface="Consolas-Bold" charset="0"/>
              </a:rPr>
              <a:t> a.(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k)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              b.(k * n + j)) ….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C6C288-F54C-4958-BEF3-650277CE8910}"/>
              </a:ext>
            </a:extLst>
          </p:cNvPr>
          <p:cNvSpPr/>
          <p:nvPr/>
        </p:nvSpPr>
        <p:spPr>
          <a:xfrm>
            <a:off x="930308" y="3969568"/>
            <a:ext cx="821369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module</a:t>
            </a:r>
            <a:r>
              <a:rPr lang="en-US" altLang="ja-JP" sz="2000" b="1" dirty="0">
                <a:latin typeface="Consolas-Bold" charset="0"/>
              </a:rPr>
              <a:t>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</a:t>
            </a:r>
            <a:r>
              <a:rPr lang="en-US" altLang="ja-JP" sz="2000" b="1" dirty="0">
                <a:solidFill>
                  <a:srgbClr val="0070C0"/>
                </a:solidFill>
                <a:latin typeface="Consolas-Bold" charset="0"/>
              </a:rPr>
              <a:t>Elem : RING</a:t>
            </a:r>
            <a:r>
              <a:rPr lang="en-US" altLang="ja-JP" sz="2000" b="1" dirty="0">
                <a:latin typeface="Consolas-Bold" charset="0"/>
              </a:rPr>
              <a:t>) = 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struct</a:t>
            </a:r>
          </a:p>
          <a:p>
            <a:r>
              <a:rPr lang="en-US" altLang="ja-JP" sz="2000" b="1" dirty="0">
                <a:latin typeface="Consolas-Bold" charset="0"/>
              </a:rPr>
              <a:t>  let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n = .&lt;fun a b c -&gt;  …</a:t>
            </a:r>
          </a:p>
          <a:p>
            <a:r>
              <a:rPr lang="en-US" altLang="ja-JP" sz="2000" b="1" dirty="0">
                <a:latin typeface="Consolas-Bold" charset="0"/>
              </a:rPr>
              <a:t>    c.(i * n + j) &lt;- </a:t>
            </a:r>
            <a:r>
              <a:rPr lang="en-US" altLang="ja-JP" sz="2000" b="1" dirty="0" err="1">
                <a:solidFill>
                  <a:srgbClr val="0070C0"/>
                </a:solidFill>
                <a:latin typeface="Consolas-Bold" charset="0"/>
              </a:rPr>
              <a:t>Elem.add</a:t>
            </a:r>
            <a:r>
              <a:rPr lang="en-US" altLang="ja-JP" sz="2000" b="1" dirty="0">
                <a:solidFill>
                  <a:srgbClr val="0070C0"/>
                </a:solidFill>
                <a:latin typeface="Consolas-Bold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c.(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j)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(</a:t>
            </a:r>
            <a:r>
              <a:rPr lang="en-US" altLang="ja-JP" sz="2000" b="1" dirty="0" err="1">
                <a:solidFill>
                  <a:srgbClr val="0070C0"/>
                </a:solidFill>
                <a:latin typeface="Consolas-Bold" charset="0"/>
              </a:rPr>
              <a:t>Elem.mul</a:t>
            </a:r>
            <a:r>
              <a:rPr lang="en-US" altLang="ja-JP" sz="2000" b="1" dirty="0">
                <a:solidFill>
                  <a:srgbClr val="0070C0"/>
                </a:solidFill>
                <a:latin typeface="Consolas-Bold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a.(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k)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          b.(k * n + j))</a:t>
            </a:r>
          </a:p>
          <a:p>
            <a:r>
              <a:rPr lang="en-US" altLang="ja-JP" sz="2000" b="1" dirty="0">
                <a:latin typeface="Consolas-Bold" charset="0"/>
              </a:rPr>
              <a:t>     …&gt;.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end</a:t>
            </a:r>
            <a:endParaRPr lang="en-US" altLang="ja-JP" sz="2000" dirty="0">
              <a:solidFill>
                <a:srgbClr val="FF0000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allAtOnce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A6424-3368-486B-BD9D-B33ACA03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Robin’s case (continued)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725A3-7B9B-4742-8D9B-3FDB8CD0B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5455"/>
            <a:ext cx="7886700" cy="4845120"/>
          </a:xfrm>
        </p:spPr>
        <p:txBody>
          <a:bodyPr/>
          <a:lstStyle/>
          <a:p>
            <a:r>
              <a:rPr kumimoji="1" lang="en-US" altLang="ja-JP" dirty="0"/>
              <a:t>He is happy – his </a:t>
            </a:r>
            <a:r>
              <a:rPr kumimoji="1" lang="en-US" altLang="ja-JP" dirty="0" err="1"/>
              <a:t>matmul</a:t>
            </a:r>
            <a:r>
              <a:rPr kumimoji="1" lang="en-US" altLang="ja-JP" dirty="0"/>
              <a:t> module can take an </a:t>
            </a:r>
            <a:r>
              <a:rPr kumimoji="1" lang="en-US" altLang="ja-JP" dirty="0" err="1"/>
              <a:t>arbitray</a:t>
            </a:r>
            <a:r>
              <a:rPr kumimoji="1" lang="en-US" altLang="ja-JP" dirty="0"/>
              <a:t> RING structure </a:t>
            </a:r>
            <a:r>
              <a:rPr lang="en-US" altLang="ja-JP" dirty="0"/>
              <a:t>as the element type.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Unfortunately the generated code suffers from performance problem.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5661FE-CE32-444F-85D3-44FF9889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DC3F-A177-104A-9AE4-58511890D15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C6C288-F54C-4958-BEF3-650277CE8910}"/>
              </a:ext>
            </a:extLst>
          </p:cNvPr>
          <p:cNvSpPr/>
          <p:nvPr/>
        </p:nvSpPr>
        <p:spPr>
          <a:xfrm>
            <a:off x="1040189" y="2196890"/>
            <a:ext cx="706362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nsolas-Bold" charset="0"/>
              </a:rPr>
              <a:t>module </a:t>
            </a:r>
            <a:r>
              <a:rPr lang="en-US" altLang="ja-JP" sz="2000" b="1" dirty="0" err="1">
                <a:latin typeface="Consolas-Bold" charset="0"/>
              </a:rPr>
              <a:t>Mmint</a:t>
            </a:r>
            <a:r>
              <a:rPr lang="en-US" altLang="ja-JP" sz="2000" b="1" dirty="0">
                <a:latin typeface="Consolas-Bold" charset="0"/>
              </a:rPr>
              <a:t> =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</a:t>
            </a:r>
            <a:r>
              <a:rPr lang="en-US" altLang="ja-JP" sz="2000" b="1" dirty="0" err="1">
                <a:latin typeface="Consolas-Bold" charset="0"/>
              </a:rPr>
              <a:t>IntRing</a:t>
            </a:r>
            <a:r>
              <a:rPr lang="en-US" altLang="ja-JP" sz="2000" b="1" dirty="0">
                <a:latin typeface="Consolas-Bold" charset="0"/>
              </a:rPr>
              <a:t>)</a:t>
            </a:r>
          </a:p>
          <a:p>
            <a:r>
              <a:rPr lang="en-US" altLang="ja-JP" sz="2000" b="1" dirty="0">
                <a:latin typeface="Consolas-Bold" charset="0"/>
              </a:rPr>
              <a:t>module </a:t>
            </a:r>
            <a:r>
              <a:rPr lang="en-US" altLang="ja-JP" sz="2000" b="1" dirty="0" err="1">
                <a:latin typeface="Consolas-Bold" charset="0"/>
              </a:rPr>
              <a:t>Mmfloat</a:t>
            </a:r>
            <a:r>
              <a:rPr lang="en-US" altLang="ja-JP" sz="2000" b="1" dirty="0">
                <a:latin typeface="Consolas-Bold" charset="0"/>
              </a:rPr>
              <a:t> =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</a:t>
            </a:r>
            <a:r>
              <a:rPr lang="en-US" altLang="ja-JP" sz="2000" b="1" dirty="0" err="1">
                <a:latin typeface="Consolas-Bold" charset="0"/>
              </a:rPr>
              <a:t>FloatRing</a:t>
            </a:r>
            <a:r>
              <a:rPr lang="en-US" altLang="ja-JP" sz="2000" b="1" dirty="0">
                <a:latin typeface="Consolas-Bold" charset="0"/>
              </a:rPr>
              <a:t>)</a:t>
            </a:r>
          </a:p>
          <a:p>
            <a:r>
              <a:rPr lang="en-US" altLang="ja-JP" sz="2000" b="1" dirty="0">
                <a:latin typeface="Consolas-Bold" charset="0"/>
              </a:rPr>
              <a:t>module </a:t>
            </a:r>
            <a:r>
              <a:rPr lang="en-US" altLang="ja-JP" sz="2000" b="1" dirty="0" err="1">
                <a:latin typeface="Consolas-Bold" charset="0"/>
              </a:rPr>
              <a:t>Mmcomplex</a:t>
            </a:r>
            <a:r>
              <a:rPr lang="en-US" altLang="ja-JP" sz="2000" b="1" dirty="0">
                <a:latin typeface="Consolas-Bold" charset="0"/>
              </a:rPr>
              <a:t> =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</a:t>
            </a:r>
            <a:r>
              <a:rPr lang="en-US" altLang="ja-JP" sz="2000" b="1" dirty="0" err="1">
                <a:latin typeface="Consolas-Bold" charset="0"/>
              </a:rPr>
              <a:t>ComplexRing</a:t>
            </a:r>
            <a:r>
              <a:rPr lang="en-US" altLang="ja-JP" sz="2000" b="1" dirty="0">
                <a:latin typeface="Consolas-Bold" charset="0"/>
              </a:rPr>
              <a:t>)</a:t>
            </a:r>
            <a:endParaRPr lang="en-US" altLang="ja-JP" sz="2000" dirty="0">
              <a:latin typeface="Consolas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7264B9-E3E8-4B2F-B684-075137C4D8B4}"/>
              </a:ext>
            </a:extLst>
          </p:cNvPr>
          <p:cNvSpPr/>
          <p:nvPr/>
        </p:nvSpPr>
        <p:spPr>
          <a:xfrm>
            <a:off x="1040189" y="3968020"/>
            <a:ext cx="706362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module</a:t>
            </a:r>
            <a:r>
              <a:rPr lang="en-US" altLang="ja-JP" sz="2000" b="1" dirty="0">
                <a:latin typeface="Consolas-Bold" charset="0"/>
              </a:rPr>
              <a:t>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(</a:t>
            </a:r>
            <a:r>
              <a:rPr lang="en-US" altLang="ja-JP" sz="2000" b="1" dirty="0">
                <a:solidFill>
                  <a:srgbClr val="0070C0"/>
                </a:solidFill>
                <a:latin typeface="Consolas-Bold" charset="0"/>
              </a:rPr>
              <a:t>Elem : RING</a:t>
            </a:r>
            <a:r>
              <a:rPr lang="en-US" altLang="ja-JP" sz="2000" b="1" dirty="0">
                <a:latin typeface="Consolas-Bold" charset="0"/>
              </a:rPr>
              <a:t>) = </a:t>
            </a:r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struct</a:t>
            </a:r>
          </a:p>
          <a:p>
            <a:r>
              <a:rPr lang="en-US" altLang="ja-JP" sz="2000" b="1" dirty="0">
                <a:latin typeface="Consolas-Bold" charset="0"/>
              </a:rPr>
              <a:t>  let </a:t>
            </a:r>
            <a:r>
              <a:rPr lang="en-US" altLang="ja-JP" sz="2000" b="1" dirty="0" err="1">
                <a:latin typeface="Consolas-Bold" charset="0"/>
              </a:rPr>
              <a:t>matmul</a:t>
            </a:r>
            <a:r>
              <a:rPr lang="en-US" altLang="ja-JP" sz="2000" b="1" dirty="0">
                <a:latin typeface="Consolas-Bold" charset="0"/>
              </a:rPr>
              <a:t> n = .&lt;fun a b c -&gt;  …</a:t>
            </a:r>
          </a:p>
          <a:p>
            <a:r>
              <a:rPr lang="en-US" altLang="ja-JP" sz="2000" b="1" dirty="0">
                <a:latin typeface="Consolas-Bold" charset="0"/>
              </a:rPr>
              <a:t>    c.(i * n + j) &lt;- </a:t>
            </a:r>
            <a:r>
              <a:rPr lang="en-US" altLang="ja-JP" sz="2000" b="1" dirty="0" err="1">
                <a:solidFill>
                  <a:srgbClr val="0070C0"/>
                </a:solidFill>
                <a:highlight>
                  <a:srgbClr val="FFFF00"/>
                </a:highlight>
                <a:latin typeface="Consolas-Bold" charset="0"/>
              </a:rPr>
              <a:t>Elem.add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FFFF00"/>
                </a:highlight>
                <a:latin typeface="Consolas-Bold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c.(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j)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(</a:t>
            </a:r>
            <a:r>
              <a:rPr lang="en-US" altLang="ja-JP" sz="2000" b="1" dirty="0" err="1">
                <a:solidFill>
                  <a:srgbClr val="0070C0"/>
                </a:solidFill>
                <a:highlight>
                  <a:srgbClr val="FFFF00"/>
                </a:highlight>
                <a:latin typeface="Consolas-Bold" charset="0"/>
              </a:rPr>
              <a:t>Elem.mul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FFFF00"/>
                </a:highlight>
                <a:latin typeface="Consolas-Bold" charset="0"/>
              </a:rPr>
              <a:t> </a:t>
            </a:r>
            <a:r>
              <a:rPr lang="en-US" altLang="ja-JP" sz="2000" b="1" dirty="0">
                <a:latin typeface="Consolas-Bold" charset="0"/>
              </a:rPr>
              <a:t>a.(</a:t>
            </a:r>
            <a:r>
              <a:rPr lang="en-US" altLang="ja-JP" sz="2000" b="1" dirty="0" err="1">
                <a:latin typeface="Consolas-Bold" charset="0"/>
              </a:rPr>
              <a:t>i</a:t>
            </a:r>
            <a:r>
              <a:rPr lang="en-US" altLang="ja-JP" sz="2000" b="1" dirty="0">
                <a:latin typeface="Consolas-Bold" charset="0"/>
              </a:rPr>
              <a:t> * n + k) </a:t>
            </a:r>
          </a:p>
          <a:p>
            <a:r>
              <a:rPr lang="en-US" altLang="ja-JP" sz="2000" b="1" dirty="0">
                <a:latin typeface="Consolas-Bold" charset="0"/>
              </a:rPr>
              <a:t>                              b.(k * n + j))</a:t>
            </a:r>
          </a:p>
          <a:p>
            <a:r>
              <a:rPr lang="en-US" altLang="ja-JP" sz="2000" b="1" dirty="0">
                <a:latin typeface="Consolas-Bold" charset="0"/>
              </a:rPr>
              <a:t>     …&gt;.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Consolas-Bold" charset="0"/>
              </a:rPr>
              <a:t>end</a:t>
            </a:r>
            <a:endParaRPr lang="en-US" altLang="ja-JP" sz="2000" dirty="0">
              <a:solidFill>
                <a:srgbClr val="FF0000"/>
              </a:solidFill>
              <a:latin typeface="Consolas" charset="0"/>
            </a:endParaRPr>
          </a:p>
        </p:txBody>
      </p:sp>
      <p:sp>
        <p:nvSpPr>
          <p:cNvPr id="9" name="四角形吹き出し 6">
            <a:extLst>
              <a:ext uri="{FF2B5EF4-FFF2-40B4-BE49-F238E27FC236}">
                <a16:creationId xmlns:a16="http://schemas.microsoft.com/office/drawing/2014/main" id="{BF77F5C2-34F7-40CC-8152-D2F91360E03A}"/>
              </a:ext>
            </a:extLst>
          </p:cNvPr>
          <p:cNvSpPr/>
          <p:nvPr/>
        </p:nvSpPr>
        <p:spPr>
          <a:xfrm>
            <a:off x="2106745" y="5745301"/>
            <a:ext cx="6202836" cy="558841"/>
          </a:xfrm>
          <a:prstGeom prst="wedgeRectCallout">
            <a:avLst>
              <a:gd name="adj1" fmla="val -11833"/>
              <a:gd name="adj2" fmla="val -14031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latin typeface="+mn-ea"/>
              </a:rPr>
              <a:t>Indirect access, not resolved at </a:t>
            </a:r>
            <a:r>
              <a:rPr kumimoji="1" lang="en-US" altLang="ja-JP" sz="2400" dirty="0" err="1">
                <a:solidFill>
                  <a:srgbClr val="FF0000"/>
                </a:solidFill>
                <a:latin typeface="+mn-ea"/>
              </a:rPr>
              <a:t>complie</a:t>
            </a:r>
            <a:r>
              <a:rPr kumimoji="1" lang="en-US" altLang="ja-JP" sz="2400" dirty="0">
                <a:solidFill>
                  <a:srgbClr val="FF0000"/>
                </a:solidFill>
                <a:latin typeface="+mn-ea"/>
              </a:rPr>
              <a:t> time</a:t>
            </a:r>
            <a:endParaRPr kumimoji="1" lang="ja-JP" altLang="en-US" sz="2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8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6969</TotalTime>
  <Words>3922</Words>
  <Application>Microsoft Office PowerPoint</Application>
  <PresentationFormat>画面に合わせる (4:3)</PresentationFormat>
  <Paragraphs>692</Paragraphs>
  <Slides>44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6" baseType="lpstr">
      <vt:lpstr>Consolas-Bold</vt:lpstr>
      <vt:lpstr>ＭＳ Ｐゴシック</vt:lpstr>
      <vt:lpstr>Yu Gothic</vt:lpstr>
      <vt:lpstr>Yu Gothic</vt:lpstr>
      <vt:lpstr>Yu Mincho</vt:lpstr>
      <vt:lpstr>Arial</vt:lpstr>
      <vt:lpstr>Calibri</vt:lpstr>
      <vt:lpstr>Cambria</vt:lpstr>
      <vt:lpstr>Cambria Math</vt:lpstr>
      <vt:lpstr>Consolas</vt:lpstr>
      <vt:lpstr>Symbol</vt:lpstr>
      <vt:lpstr>ホワイト</vt:lpstr>
      <vt:lpstr>A Lightweight Approach to Module Generation</vt:lpstr>
      <vt:lpstr>PowerPoint プレゼンテーション</vt:lpstr>
      <vt:lpstr>Type-safe Program Generation</vt:lpstr>
      <vt:lpstr>Type-safe Program Generation</vt:lpstr>
      <vt:lpstr>Type-Safe Program Generation</vt:lpstr>
      <vt:lpstr>Example 1</vt:lpstr>
      <vt:lpstr>Robin’s case: an intern student who has little experience in functional programming </vt:lpstr>
      <vt:lpstr>Robin’s case (continued)</vt:lpstr>
      <vt:lpstr>Robin’s case (continued)</vt:lpstr>
      <vt:lpstr>Example 2</vt:lpstr>
      <vt:lpstr>Module abstraction in ML  (1/3)</vt:lpstr>
      <vt:lpstr>PowerPoint プレゼンテーション</vt:lpstr>
      <vt:lpstr>Module Abstraction in ML  (3/3)</vt:lpstr>
      <vt:lpstr>Abstraction overhead</vt:lpstr>
      <vt:lpstr>Example 3</vt:lpstr>
      <vt:lpstr>Embedded DSL by Tagless-final  Embedding</vt:lpstr>
      <vt:lpstr>Abstraction Overhead - more abstractions, poorer performance</vt:lpstr>
      <vt:lpstr>Problem to be addressed</vt:lpstr>
      <vt:lpstr>Eliminating function abstraction and application</vt:lpstr>
      <vt:lpstr>PowerPoint プレゼンテーション</vt:lpstr>
      <vt:lpstr>Guided by Types</vt:lpstr>
      <vt:lpstr>“Isomorphism” around code types</vt:lpstr>
      <vt:lpstr>“Isomorphism” around code types</vt:lpstr>
      <vt:lpstr>Isomorphism for module types</vt:lpstr>
      <vt:lpstr>Isomorphism for module types</vt:lpstr>
      <vt:lpstr>Isomorphism for module types</vt:lpstr>
      <vt:lpstr>What types correspond?</vt:lpstr>
      <vt:lpstr>What types correspond?</vt:lpstr>
      <vt:lpstr>Our Solution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Type system for λ&lt;M&gt;</vt:lpstr>
      <vt:lpstr>Type system for λ&lt;M&gt;</vt:lpstr>
      <vt:lpstr>Super-micro benchmark</vt:lpstr>
      <vt:lpstr>More problems</vt:lpstr>
      <vt:lpstr>Module is NOT exactly a record with abstract types.</vt:lpstr>
      <vt:lpstr>Implementation</vt:lpstr>
      <vt:lpstr>Still code explosion</vt:lpstr>
      <vt:lpstr>Better (similar to let-insertion)</vt:lpstr>
      <vt:lpstr>Summary</vt:lpstr>
      <vt:lpstr>More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takahisa watanabe</dc:creator>
  <cp:lastModifiedBy>亀山 幸義</cp:lastModifiedBy>
  <cp:revision>223</cp:revision>
  <dcterms:created xsi:type="dcterms:W3CDTF">2017-09-12T02:46:31Z</dcterms:created>
  <dcterms:modified xsi:type="dcterms:W3CDTF">2018-06-10T17:36:14Z</dcterms:modified>
</cp:coreProperties>
</file>